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80" r:id="rId3"/>
    <p:sldId id="284" r:id="rId4"/>
    <p:sldId id="285" r:id="rId5"/>
    <p:sldId id="279" r:id="rId6"/>
    <p:sldId id="287" r:id="rId7"/>
    <p:sldId id="272" r:id="rId8"/>
    <p:sldId id="282" r:id="rId9"/>
    <p:sldId id="273" r:id="rId10"/>
    <p:sldId id="274" r:id="rId11"/>
    <p:sldId id="275" r:id="rId12"/>
    <p:sldId id="283" r:id="rId13"/>
    <p:sldId id="276" r:id="rId14"/>
    <p:sldId id="277" r:id="rId15"/>
    <p:sldId id="278" r:id="rId16"/>
    <p:sldId id="288" r:id="rId17"/>
    <p:sldId id="286" r:id="rId18"/>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ronė Litvinskaitė" initials="AL" lastIdx="3" clrIdx="0">
    <p:extLst>
      <p:ext uri="{19B8F6BF-5375-455C-9EA6-DF929625EA0E}">
        <p15:presenceInfo xmlns:p15="http://schemas.microsoft.com/office/powerpoint/2012/main" userId="Audronė Litvinskait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723"/>
    <a:srgbClr val="2B8543"/>
    <a:srgbClr val="319F6B"/>
    <a:srgbClr val="337D4F"/>
    <a:srgbClr val="000000"/>
    <a:srgbClr val="308038"/>
    <a:srgbClr val="2E8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C:\Users\Alvydas\AppData\Local\Packages\microsoft.windowscommunicationsapps_8wekyb3d8bbwe\LocalState\Files\S0\9\Attachments\2022%20m.%20biudzeto%20projektui%20DU%20SD%20ir%20kt%20islaidos%2001%2024%5b29078%5d.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oleObject" Target="file:///H:\lenteles%20biudzetui.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0"/>
    </c:view3D>
    <c:floor>
      <c:thickness val="0"/>
    </c:floor>
    <c:sideWall>
      <c:thickness val="0"/>
    </c:sideWall>
    <c:backWall>
      <c:thickness val="0"/>
    </c:backWall>
    <c:plotArea>
      <c:layout>
        <c:manualLayout>
          <c:layoutTarget val="inner"/>
          <c:xMode val="edge"/>
          <c:yMode val="edge"/>
          <c:x val="0.12875549011062426"/>
          <c:y val="2.5157942758134461E-2"/>
          <c:w val="0.82534643879261438"/>
          <c:h val="0.78098316878093033"/>
        </c:manualLayout>
      </c:layout>
      <c:pie3DChart>
        <c:varyColors val="1"/>
        <c:ser>
          <c:idx val="0"/>
          <c:order val="0"/>
          <c:tx>
            <c:strRef>
              <c:f>'biudzeto pajamu rūšys'!$C$2</c:f>
              <c:strCache>
                <c:ptCount val="1"/>
                <c:pt idx="0">
                  <c:v>2022 m. savivaldybės biudžetas 46325,8 tūkst. Eur</c:v>
                </c:pt>
              </c:strCache>
            </c:strRef>
          </c:tx>
          <c:dPt>
            <c:idx val="0"/>
            <c:bubble3D val="0"/>
            <c:explosion val="4"/>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E37-4320-B09D-ECEC438AC741}"/>
              </c:ext>
            </c:extLst>
          </c:dPt>
          <c:dPt>
            <c:idx val="1"/>
            <c:bubble3D val="0"/>
            <c:explosion val="12"/>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E37-4320-B09D-ECEC438AC74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E37-4320-B09D-ECEC438AC74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8E37-4320-B09D-ECEC438AC741}"/>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8E37-4320-B09D-ECEC438AC741}"/>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8E37-4320-B09D-ECEC438AC741}"/>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8E37-4320-B09D-ECEC438AC741}"/>
              </c:ext>
            </c:extLst>
          </c:dPt>
          <c:dPt>
            <c:idx val="7"/>
            <c:bubble3D val="0"/>
            <c:explosion val="7"/>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F-8E37-4320-B09D-ECEC438AC741}"/>
              </c:ext>
            </c:extLst>
          </c:dPt>
          <c:dPt>
            <c:idx val="8"/>
            <c:bubble3D val="0"/>
            <c:explosion val="21"/>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1-8E37-4320-B09D-ECEC438AC741}"/>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3-8E37-4320-B09D-ECEC438AC741}"/>
              </c:ext>
            </c:extLst>
          </c:dPt>
          <c:dPt>
            <c:idx val="10"/>
            <c:bubble3D val="0"/>
            <c:explosion val="13"/>
            <c:spPr>
              <a:solidFill>
                <a:schemeClr val="accent5">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5-8E37-4320-B09D-ECEC438AC741}"/>
              </c:ext>
            </c:extLst>
          </c:dPt>
          <c:dLbls>
            <c:dLbl>
              <c:idx val="0"/>
              <c:layout>
                <c:manualLayout>
                  <c:x val="-1.7207565979205616E-4"/>
                  <c:y val="-4.5477866878819856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E37-4320-B09D-ECEC438AC741}"/>
                </c:ext>
              </c:extLst>
            </c:dLbl>
            <c:dLbl>
              <c:idx val="3"/>
              <c:layout>
                <c:manualLayout>
                  <c:x val="-0.15594442298708991"/>
                  <c:y val="0.1340149448415195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E37-4320-B09D-ECEC438AC741}"/>
                </c:ext>
              </c:extLst>
            </c:dLbl>
            <c:dLbl>
              <c:idx val="5"/>
              <c:layout>
                <c:manualLayout>
                  <c:x val="-0.18946280425586329"/>
                  <c:y val="8.7853170013356921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8E37-4320-B09D-ECEC438AC741}"/>
                </c:ext>
              </c:extLst>
            </c:dLbl>
            <c:dLbl>
              <c:idx val="6"/>
              <c:layout>
                <c:manualLayout>
                  <c:x val="-0.28162946352844159"/>
                  <c:y val="-4.2778344281968556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8E37-4320-B09D-ECEC438AC741}"/>
                </c:ext>
              </c:extLst>
            </c:dLbl>
            <c:dLbl>
              <c:idx val="7"/>
              <c:layout>
                <c:manualLayout>
                  <c:x val="-1.5394165803298112E-2"/>
                  <c:y val="-0.11534347160058536"/>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8E37-4320-B09D-ECEC438AC741}"/>
                </c:ext>
              </c:extLst>
            </c:dLbl>
            <c:dLbl>
              <c:idx val="8"/>
              <c:tx>
                <c:rich>
                  <a:bodyPr/>
                  <a:lstStyle/>
                  <a:p>
                    <a:fld id="{85FE2AAD-9A50-40DA-A249-36D5F89FE919}" type="CATEGORYNAME">
                      <a:rPr lang="en-US"/>
                      <a:pPr/>
                      <a:t>[KATEGORIJOS PAVADINIMAS]</a:t>
                    </a:fld>
                    <a:r>
                      <a:rPr lang="en-US" baseline="0" dirty="0"/>
                      <a:t>; 3563,4; 7,6%</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8E37-4320-B09D-ECEC438AC741}"/>
                </c:ext>
              </c:extLst>
            </c:dLbl>
            <c:dLbl>
              <c:idx val="10"/>
              <c:layout>
                <c:manualLayout>
                  <c:x val="0.15342418865719515"/>
                  <c:y val="7.7273059180651181E-3"/>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8E37-4320-B09D-ECEC438AC74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'biudzeto pajamu rūšys'!$B$3:$B$13</c:f>
              <c:strCache>
                <c:ptCount val="11"/>
                <c:pt idx="0">
                  <c:v>Gyventojų pajamų mokestis</c:v>
                </c:pt>
                <c:pt idx="1">
                  <c:v>Turto mokesčiai</c:v>
                </c:pt>
                <c:pt idx="2">
                  <c:v>Prekių ir paslaugų mokesčiai</c:v>
                </c:pt>
                <c:pt idx="3">
                  <c:v>Turto pajamos</c:v>
                </c:pt>
                <c:pt idx="4">
                  <c:v>Pajamos už prekes ir paslaugas</c:v>
                </c:pt>
                <c:pt idx="5">
                  <c:v>Kitos pajamos</c:v>
                </c:pt>
                <c:pt idx="6">
                  <c:v>Ilgalaikio MT realizavimo pajamos</c:v>
                </c:pt>
                <c:pt idx="7">
                  <c:v>Valstybės biudžeto specialios tikslinės dotacijos</c:v>
                </c:pt>
                <c:pt idx="8">
                  <c:v>Kitos dotacijos</c:v>
                </c:pt>
                <c:pt idx="9">
                  <c:v>Skolintos lėšos</c:v>
                </c:pt>
                <c:pt idx="10">
                  <c:v>Lėšų likučiai</c:v>
                </c:pt>
              </c:strCache>
            </c:strRef>
          </c:cat>
          <c:val>
            <c:numRef>
              <c:f>'biudzeto pajamu rūšys'!$C$3:$C$13</c:f>
              <c:numCache>
                <c:formatCode>0.0</c:formatCode>
                <c:ptCount val="11"/>
                <c:pt idx="0">
                  <c:v>20746</c:v>
                </c:pt>
                <c:pt idx="1">
                  <c:v>1914</c:v>
                </c:pt>
                <c:pt idx="2">
                  <c:v>48</c:v>
                </c:pt>
                <c:pt idx="3">
                  <c:v>166</c:v>
                </c:pt>
                <c:pt idx="4">
                  <c:v>999.9</c:v>
                </c:pt>
                <c:pt idx="5">
                  <c:v>160</c:v>
                </c:pt>
                <c:pt idx="6">
                  <c:v>107</c:v>
                </c:pt>
                <c:pt idx="7">
                  <c:v>14525.2</c:v>
                </c:pt>
                <c:pt idx="8">
                  <c:v>3118.4</c:v>
                </c:pt>
                <c:pt idx="9">
                  <c:v>1222</c:v>
                </c:pt>
                <c:pt idx="10">
                  <c:v>3319.3</c:v>
                </c:pt>
              </c:numCache>
            </c:numRef>
          </c:val>
          <c:extLst>
            <c:ext xmlns:c16="http://schemas.microsoft.com/office/drawing/2014/chart" uri="{C3380CC4-5D6E-409C-BE32-E72D297353CC}">
              <c16:uniqueId val="{00000016-8E37-4320-B09D-ECEC438AC741}"/>
            </c:ext>
          </c:extLst>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lt-L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2022 m. </a:t>
            </a:r>
            <a:r>
              <a:rPr lang="lt-LT" sz="1600" b="1" dirty="0"/>
              <a:t>asignavimai pagal</a:t>
            </a:r>
            <a:r>
              <a:rPr lang="lt-LT" sz="1600" b="1" baseline="0" dirty="0"/>
              <a:t> programas </a:t>
            </a:r>
            <a:r>
              <a:rPr lang="en-US" sz="1600" b="1" dirty="0"/>
              <a:t>46</a:t>
            </a:r>
            <a:r>
              <a:rPr lang="lt-LT" sz="1600" b="1" dirty="0"/>
              <a:t>770,8</a:t>
            </a:r>
            <a:r>
              <a:rPr lang="en-US" sz="1600" b="1" dirty="0"/>
              <a:t> </a:t>
            </a:r>
            <a:r>
              <a:rPr lang="en-US" sz="1600" b="1" dirty="0" err="1"/>
              <a:t>tūkst</a:t>
            </a:r>
            <a:r>
              <a:rPr lang="en-US" sz="1600" b="1" dirty="0"/>
              <a:t>. Eur</a:t>
            </a:r>
          </a:p>
        </c:rich>
      </c:tx>
      <c:overlay val="0"/>
      <c:spPr>
        <a:noFill/>
        <a:ln w="25400">
          <a:noFill/>
        </a:ln>
      </c:spPr>
    </c:title>
    <c:autoTitleDeleted val="0"/>
    <c:plotArea>
      <c:layout>
        <c:manualLayout>
          <c:layoutTarget val="inner"/>
          <c:xMode val="edge"/>
          <c:yMode val="edge"/>
          <c:x val="0.13705755151051463"/>
          <c:y val="0.10526395035052187"/>
          <c:w val="0.83042427089609894"/>
          <c:h val="0.56878685938905527"/>
        </c:manualLayout>
      </c:layout>
      <c:barChart>
        <c:barDir val="col"/>
        <c:grouping val="clustered"/>
        <c:varyColors val="0"/>
        <c:ser>
          <c:idx val="0"/>
          <c:order val="0"/>
          <c:tx>
            <c:strRef>
              <c:f>'islaidos sb'!$C$17</c:f>
              <c:strCache>
                <c:ptCount val="1"/>
                <c:pt idx="0">
                  <c:v>2022 m. 46325,8 tūkst. Eur</c:v>
                </c:pt>
              </c:strCache>
            </c:strRef>
          </c:tx>
          <c:spPr>
            <a:solidFill>
              <a:schemeClr val="accent1"/>
            </a:solidFill>
            <a:ln w="19050">
              <a:solidFill>
                <a:schemeClr val="lt1"/>
              </a:solidFill>
            </a:ln>
            <a:effectLst/>
          </c:spPr>
          <c:invertIfNegative val="0"/>
          <c:dLbls>
            <c:dLbl>
              <c:idx val="0"/>
              <c:tx>
                <c:rich>
                  <a:bodyPr/>
                  <a:lstStyle/>
                  <a:p>
                    <a:r>
                      <a:rPr lang="en-US" dirty="0"/>
                      <a:t>5680,8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2A7-41DA-947A-7B9D88FED159}"/>
                </c:ext>
              </c:extLst>
            </c:dLbl>
            <c:dLbl>
              <c:idx val="1"/>
              <c:tx>
                <c:rich>
                  <a:bodyPr/>
                  <a:lstStyle/>
                  <a:p>
                    <a:r>
                      <a:rPr lang="en-US"/>
                      <a:t>19089,7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2340-4D70-AA2F-809C9525EB31}"/>
                </c:ext>
              </c:extLst>
            </c:dLbl>
            <c:dLbl>
              <c:idx val="3"/>
              <c:tx>
                <c:rich>
                  <a:bodyPr/>
                  <a:lstStyle/>
                  <a:p>
                    <a:r>
                      <a:rPr lang="en-US"/>
                      <a:t>6638,0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2A7-41DA-947A-7B9D88FED159}"/>
                </c:ext>
              </c:extLst>
            </c:dLbl>
            <c:dLbl>
              <c:idx val="6"/>
              <c:tx>
                <c:rich>
                  <a:bodyPr/>
                  <a:lstStyle/>
                  <a:p>
                    <a:r>
                      <a:rPr lang="en-US"/>
                      <a:t>5213,5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340-4D70-AA2F-809C9525EB31}"/>
                </c:ext>
              </c:extLst>
            </c:dLbl>
            <c:dLbl>
              <c:idx val="11"/>
              <c:tx>
                <c:rich>
                  <a:bodyPr/>
                  <a:lstStyle/>
                  <a:p>
                    <a:r>
                      <a:rPr lang="en-US"/>
                      <a:t>2777,5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2340-4D70-AA2F-809C9525EB31}"/>
                </c:ext>
              </c:extLst>
            </c:dLbl>
            <c:spPr>
              <a:noFill/>
              <a:ln w="25400">
                <a:noFill/>
              </a:ln>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'islaidos sb'!$B$18:$B$30</c:f>
              <c:strCache>
                <c:ptCount val="13"/>
                <c:pt idx="0">
                  <c:v>Savivaldybės pagrindinių funkcijų įgyvendinimo ir viešosios tvarkos užtikrinimas</c:v>
                </c:pt>
                <c:pt idx="1">
                  <c:v>Švietimas</c:v>
                </c:pt>
                <c:pt idx="2">
                  <c:v>Kultūra</c:v>
                </c:pt>
                <c:pt idx="3">
                  <c:v>Socialinės apsauga </c:v>
                </c:pt>
                <c:pt idx="4">
                  <c:v>Užimtumo didinimas</c:v>
                </c:pt>
                <c:pt idx="5">
                  <c:v>Aplinkos apsauga</c:v>
                </c:pt>
                <c:pt idx="6">
                  <c:v>Ūkio plėtra</c:v>
                </c:pt>
                <c:pt idx="7">
                  <c:v>Žemės ūkio ir kaimo plėtra</c:v>
                </c:pt>
                <c:pt idx="8">
                  <c:v>Sveikatos apsauga</c:v>
                </c:pt>
                <c:pt idx="9">
                  <c:v>Socialinio būsto ir turto inventorizavimas</c:v>
                </c:pt>
                <c:pt idx="10">
                  <c:v>Teritorijų planavimas</c:v>
                </c:pt>
                <c:pt idx="11">
                  <c:v>Investicijų ir verslo plėtra</c:v>
                </c:pt>
                <c:pt idx="12">
                  <c:v>Seniūnijų veikla</c:v>
                </c:pt>
              </c:strCache>
            </c:strRef>
          </c:cat>
          <c:val>
            <c:numRef>
              <c:f>'islaidos sb'!$C$18:$C$30</c:f>
              <c:numCache>
                <c:formatCode>General</c:formatCode>
                <c:ptCount val="13"/>
                <c:pt idx="0">
                  <c:v>5674.2</c:v>
                </c:pt>
                <c:pt idx="1">
                  <c:v>19059.7</c:v>
                </c:pt>
                <c:pt idx="2">
                  <c:v>2494.6</c:v>
                </c:pt>
                <c:pt idx="3">
                  <c:v>6621.1</c:v>
                </c:pt>
                <c:pt idx="4">
                  <c:v>158.4</c:v>
                </c:pt>
                <c:pt idx="5">
                  <c:v>508.6</c:v>
                </c:pt>
                <c:pt idx="6">
                  <c:v>5249.5</c:v>
                </c:pt>
                <c:pt idx="7">
                  <c:v>640.79999999999995</c:v>
                </c:pt>
                <c:pt idx="8">
                  <c:v>518.20000000000005</c:v>
                </c:pt>
                <c:pt idx="9">
                  <c:v>345.2</c:v>
                </c:pt>
                <c:pt idx="10">
                  <c:v>369.1</c:v>
                </c:pt>
                <c:pt idx="11">
                  <c:v>2350</c:v>
                </c:pt>
                <c:pt idx="12">
                  <c:v>2336.4</c:v>
                </c:pt>
              </c:numCache>
            </c:numRef>
          </c:val>
          <c:extLst>
            <c:ext xmlns:c16="http://schemas.microsoft.com/office/drawing/2014/chart" uri="{C3380CC4-5D6E-409C-BE32-E72D297353CC}">
              <c16:uniqueId val="{00000000-500B-4ACD-BBAE-FE96C1DACB69}"/>
            </c:ext>
          </c:extLst>
        </c:ser>
        <c:dLbls>
          <c:showLegendKey val="0"/>
          <c:showVal val="0"/>
          <c:showCatName val="0"/>
          <c:showSerName val="0"/>
          <c:showPercent val="0"/>
          <c:showBubbleSize val="0"/>
        </c:dLbls>
        <c:gapWidth val="150"/>
        <c:axId val="406614928"/>
        <c:axId val="1"/>
      </c:barChart>
      <c:catAx>
        <c:axId val="4066149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661492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078915135608049"/>
          <c:y val="0"/>
          <c:w val="0.69103674540682414"/>
          <c:h val="0.90661454217147885"/>
        </c:manualLayout>
      </c:layout>
      <c:pie3DChart>
        <c:varyColors val="1"/>
        <c:dLbls>
          <c:showLegendKey val="0"/>
          <c:showVal val="0"/>
          <c:showCatName val="0"/>
          <c:showSerName val="0"/>
          <c:showPercent val="0"/>
          <c:showBubbleSize val="0"/>
          <c:showLeaderLines val="0"/>
        </c:dLbls>
      </c:pie3DChart>
    </c:plotArea>
    <c:legend>
      <c:legendPos val="r"/>
      <c:layout>
        <c:manualLayout>
          <c:xMode val="edge"/>
          <c:yMode val="edge"/>
          <c:x val="0"/>
          <c:y val="0.59360605339819483"/>
          <c:w val="1"/>
          <c:h val="0.40329953425561466"/>
        </c:manualLayout>
      </c:layout>
      <c:overlay val="0"/>
      <c:txPr>
        <a:bodyPr/>
        <a:lstStyle/>
        <a:p>
          <a:pPr>
            <a:defRPr sz="2000"/>
          </a:pPr>
          <a:endParaRPr lang="lt-LT"/>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7056867891513564E-2"/>
          <c:y val="0"/>
          <c:w val="0.5971305774278215"/>
          <c:h val="0.875"/>
        </c:manualLayout>
      </c:layout>
      <c:pie3DChart>
        <c:varyColors val="1"/>
        <c:dLbls>
          <c:showLegendKey val="0"/>
          <c:showVal val="0"/>
          <c:showCatName val="0"/>
          <c:showSerName val="0"/>
          <c:showPercent val="0"/>
          <c:showBubbleSize val="0"/>
          <c:showLeaderLines val="0"/>
        </c:dLbls>
      </c:pie3DChart>
      <c:spPr>
        <a:noFill/>
        <a:ln>
          <a:noFill/>
        </a:ln>
        <a:effectLst/>
      </c:spPr>
    </c:plotArea>
    <c:legend>
      <c:legendPos val="r"/>
      <c:layout>
        <c:manualLayout>
          <c:xMode val="edge"/>
          <c:yMode val="edge"/>
          <c:x val="0.67035166286638348"/>
          <c:y val="8.0560502653885091E-2"/>
          <c:w val="0.31285126167639221"/>
          <c:h val="0.80103460298004614"/>
        </c:manualLayout>
      </c:layout>
      <c:overlay val="0"/>
      <c:spPr>
        <a:noFill/>
        <a:ln>
          <a:noFill/>
        </a:ln>
        <a:effectLst/>
      </c:spPr>
      <c:txPr>
        <a:bodyPr rot="0" spcFirstLastPara="1" vertOverflow="ellipsis" vert="horz" wrap="square" anchor="ctr" anchorCtr="1"/>
        <a:lstStyle/>
        <a:p>
          <a:pPr>
            <a:defRPr sz="1200" b="0" i="0" u="none" strike="noStrike"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Lėšų</a:t>
            </a:r>
            <a:r>
              <a:rPr lang="lt-LT" baseline="0"/>
              <a:t> pasiskirstymas pagal švietimo įstaigas</a:t>
            </a:r>
            <a:endParaRPr lang="lt-LT"/>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0.10225357052268771"/>
          <c:y val="0.21709909733002761"/>
          <c:w val="0.5025733311234567"/>
          <c:h val="0.7536696929603826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754-44AD-ABCA-79E9F7C4D96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754-44AD-ABCA-79E9F7C4D96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754-44AD-ABCA-79E9F7C4D96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754-44AD-ABCA-79E9F7C4D967}"/>
              </c:ext>
            </c:extLst>
          </c:dPt>
          <c:dLbls>
            <c:dLbl>
              <c:idx val="0"/>
              <c:tx>
                <c:rich>
                  <a:bodyPr/>
                  <a:lstStyle/>
                  <a:p>
                    <a:r>
                      <a:rPr lang="en-US"/>
                      <a:t>4577,4</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754-44AD-ABCA-79E9F7C4D967}"/>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754-44AD-ABCA-79E9F7C4D96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Lapas1!$B$2:$B$5</c:f>
              <c:strCache>
                <c:ptCount val="4"/>
                <c:pt idx="0">
                  <c:v>Darželiai (6)</c:v>
                </c:pt>
                <c:pt idx="1">
                  <c:v>Gimnazijos ir mokyklos (9)</c:v>
                </c:pt>
                <c:pt idx="2">
                  <c:v>Neformalus ugdymas (2)</c:v>
                </c:pt>
                <c:pt idx="3">
                  <c:v>Kitos švietimo veiklos</c:v>
                </c:pt>
              </c:strCache>
            </c:strRef>
          </c:cat>
          <c:val>
            <c:numRef>
              <c:f>Lapas1!$C$2:$C$5</c:f>
              <c:numCache>
                <c:formatCode>General</c:formatCode>
                <c:ptCount val="4"/>
                <c:pt idx="0">
                  <c:v>4547.3999999999996</c:v>
                </c:pt>
                <c:pt idx="1">
                  <c:v>11630.3</c:v>
                </c:pt>
                <c:pt idx="2">
                  <c:v>1497.9</c:v>
                </c:pt>
                <c:pt idx="3">
                  <c:v>1384.1</c:v>
                </c:pt>
              </c:numCache>
            </c:numRef>
          </c:val>
          <c:extLst>
            <c:ext xmlns:c16="http://schemas.microsoft.com/office/drawing/2014/chart" uri="{C3380CC4-5D6E-409C-BE32-E72D297353CC}">
              <c16:uniqueId val="{00000008-D754-44AD-ABCA-79E9F7C4D967}"/>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5.8722222222222224E-2"/>
          <c:y val="5.0925925925925923E-2"/>
          <c:w val="0.89644444444444449"/>
          <c:h val="0.83309419655876349"/>
        </c:manualLayout>
      </c:layout>
      <c:bar3DChart>
        <c:barDir val="bar"/>
        <c:grouping val="clustered"/>
        <c:varyColors val="0"/>
        <c:ser>
          <c:idx val="1"/>
          <c:order val="0"/>
          <c:tx>
            <c:strRef>
              <c:f>'[Pagal programas is visu saltiniu 2020 (1).xlsx]Pagal programas visi šaltiniai'!$E$47</c:f>
              <c:strCache>
                <c:ptCount val="1"/>
                <c:pt idx="0">
                  <c:v>tūkst. Eurų</c:v>
                </c:pt>
              </c:strCache>
            </c:strRef>
          </c:tx>
          <c:invertIfNegative val="0"/>
          <c:dLbls>
            <c:dLbl>
              <c:idx val="0"/>
              <c:layout>
                <c:manualLayout>
                  <c:x val="-0.21666666666666667"/>
                  <c:y val="0"/>
                </c:manualLayout>
              </c:layout>
              <c:tx>
                <c:rich>
                  <a:bodyPr/>
                  <a:lstStyle/>
                  <a:p>
                    <a:r>
                      <a:rPr lang="en-US" dirty="0">
                        <a:latin typeface="Times New Roman" panose="02020603050405020304" pitchFamily="18" charset="0"/>
                        <a:cs typeface="Times New Roman" panose="02020603050405020304" pitchFamily="18" charset="0"/>
                      </a:rPr>
                      <a:t>5087,0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4ACF-4E67-A63D-A65E6D1C9602}"/>
                </c:ext>
              </c:extLst>
            </c:dLbl>
            <c:dLbl>
              <c:idx val="1"/>
              <c:layout>
                <c:manualLayout>
                  <c:x val="-0.35555555555555557"/>
                  <c:y val="-4.6296296296296294E-3"/>
                </c:manualLayout>
              </c:layout>
              <c:tx>
                <c:rich>
                  <a:bodyPr/>
                  <a:lstStyle/>
                  <a:p>
                    <a:r>
                      <a:rPr lang="en-US" dirty="0">
                        <a:latin typeface="Times New Roman" panose="02020603050405020304" pitchFamily="18" charset="0"/>
                        <a:cs typeface="Times New Roman" panose="02020603050405020304" pitchFamily="18" charset="0"/>
                      </a:rPr>
                      <a:t>5377,6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ACF-4E67-A63D-A65E6D1C9602}"/>
                </c:ext>
              </c:extLst>
            </c:dLbl>
            <c:dLbl>
              <c:idx val="2"/>
              <c:layout>
                <c:manualLayout>
                  <c:x val="-0.36594120825604126"/>
                  <c:y val="-3.6453776611256925E-7"/>
                </c:manualLayout>
              </c:layout>
              <c:tx>
                <c:rich>
                  <a:bodyPr/>
                  <a:lstStyle/>
                  <a:p>
                    <a:r>
                      <a:rPr lang="en-US" dirty="0">
                        <a:latin typeface="Times New Roman" panose="02020603050405020304" pitchFamily="18" charset="0"/>
                        <a:cs typeface="Times New Roman" panose="02020603050405020304" pitchFamily="18" charset="0"/>
                      </a:rPr>
                      <a:t>7314,6</a:t>
                    </a:r>
                  </a:p>
                </c:rich>
              </c:tx>
              <c:showLegendKey val="0"/>
              <c:showVal val="1"/>
              <c:showCatName val="0"/>
              <c:showSerName val="0"/>
              <c:showPercent val="0"/>
              <c:showBubbleSize val="0"/>
              <c:extLst>
                <c:ext xmlns:c15="http://schemas.microsoft.com/office/drawing/2012/chart" uri="{CE6537A1-D6FC-4f65-9D91-7224C49458BB}">
                  <c15:layout>
                    <c:manualLayout>
                      <c:w val="0.23048695763513624"/>
                      <c:h val="0.12692147856517935"/>
                    </c:manualLayout>
                  </c15:layout>
                  <c15:showDataLabelsRange val="0"/>
                </c:ext>
                <c:ext xmlns:c16="http://schemas.microsoft.com/office/drawing/2014/chart" uri="{C3380CC4-5D6E-409C-BE32-E72D297353CC}">
                  <c16:uniqueId val="{00000002-4ACF-4E67-A63D-A65E6D1C9602}"/>
                </c:ext>
              </c:extLst>
            </c:dLbl>
            <c:spPr>
              <a:noFill/>
              <a:ln>
                <a:noFill/>
              </a:ln>
              <a:effectLst/>
            </c:spPr>
            <c:txPr>
              <a:bodyPr/>
              <a:lstStyle/>
              <a:p>
                <a:pPr>
                  <a:defRPr sz="2000"/>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'[Pagal programas is visu saltiniu 2020 (1).xlsx]Pagal programas visi šaltiniai'!$E$48:$E$50</c:f>
              <c:numCache>
                <c:formatCode>General</c:formatCode>
                <c:ptCount val="3"/>
                <c:pt idx="0">
                  <c:v>4352.5</c:v>
                </c:pt>
                <c:pt idx="1">
                  <c:v>4767</c:v>
                </c:pt>
                <c:pt idx="2">
                  <c:v>5021</c:v>
                </c:pt>
              </c:numCache>
            </c:numRef>
          </c:val>
          <c:extLst>
            <c:ext xmlns:c16="http://schemas.microsoft.com/office/drawing/2014/chart" uri="{C3380CC4-5D6E-409C-BE32-E72D297353CC}">
              <c16:uniqueId val="{00000003-4ACF-4E67-A63D-A65E6D1C9602}"/>
            </c:ext>
          </c:extLst>
        </c:ser>
        <c:dLbls>
          <c:showLegendKey val="0"/>
          <c:showVal val="0"/>
          <c:showCatName val="0"/>
          <c:showSerName val="0"/>
          <c:showPercent val="0"/>
          <c:showBubbleSize val="0"/>
        </c:dLbls>
        <c:gapWidth val="150"/>
        <c:shape val="cylinder"/>
        <c:axId val="336912856"/>
        <c:axId val="336910896"/>
        <c:axId val="0"/>
      </c:bar3DChart>
      <c:catAx>
        <c:axId val="336912856"/>
        <c:scaling>
          <c:orientation val="minMax"/>
        </c:scaling>
        <c:delete val="1"/>
        <c:axPos val="l"/>
        <c:numFmt formatCode="General" sourceLinked="0"/>
        <c:majorTickMark val="out"/>
        <c:minorTickMark val="none"/>
        <c:tickLblPos val="nextTo"/>
        <c:crossAx val="336910896"/>
        <c:crosses val="autoZero"/>
        <c:auto val="1"/>
        <c:lblAlgn val="ctr"/>
        <c:lblOffset val="100"/>
        <c:noMultiLvlLbl val="0"/>
      </c:catAx>
      <c:valAx>
        <c:axId val="336910896"/>
        <c:scaling>
          <c:orientation val="minMax"/>
        </c:scaling>
        <c:delete val="1"/>
        <c:axPos val="b"/>
        <c:majorGridlines/>
        <c:numFmt formatCode="General" sourceLinked="1"/>
        <c:majorTickMark val="out"/>
        <c:minorTickMark val="none"/>
        <c:tickLblPos val="nextTo"/>
        <c:crossAx val="336912856"/>
        <c:crosses val="autoZero"/>
        <c:crossBetween val="between"/>
      </c:valAx>
    </c:plotArea>
    <c:legend>
      <c:legendPos val="r"/>
      <c:layout>
        <c:manualLayout>
          <c:xMode val="edge"/>
          <c:yMode val="edge"/>
          <c:x val="0.18872287839020119"/>
          <c:y val="0.84703011081948087"/>
          <c:w val="0.2668326771653543"/>
          <c:h val="8.3717191601049873E-2"/>
        </c:manualLayout>
      </c:layout>
      <c:overlay val="0"/>
      <c:txPr>
        <a:bodyPr/>
        <a:lstStyle/>
        <a:p>
          <a:pPr>
            <a:defRPr sz="1400">
              <a:latin typeface="Times New Roman" panose="02020603050405020304" pitchFamily="18" charset="0"/>
              <a:cs typeface="Times New Roman" panose="02020603050405020304" pitchFamily="18" charset="0"/>
            </a:defRPr>
          </a:pPr>
          <a:endParaRPr lang="lt-LT"/>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5.xml.rels><?xml version="1.0" encoding="UTF-8" standalone="yes"?>
<Relationships xmlns="http://schemas.openxmlformats.org/package/2006/relationships"><Relationship Id="rId1" Type="http://schemas.openxmlformats.org/officeDocument/2006/relationships/image" Target="../media/image13.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42E5AD-8DF5-4DFF-8E7C-220A6791C08D}" type="doc">
      <dgm:prSet loTypeId="urn:microsoft.com/office/officeart/2005/8/layout/vList3" loCatId="picture" qsTypeId="urn:microsoft.com/office/officeart/2005/8/quickstyle/simple1" qsCatId="simple" csTypeId="urn:microsoft.com/office/officeart/2005/8/colors/accent1_3" csCatId="accent1" phldr="1"/>
      <dgm:spPr/>
    </dgm:pt>
    <dgm:pt modelId="{D92B8AAA-5EF0-427A-B4FD-7B9E127DBA51}">
      <dgm:prSet phldrT="[Tekstas]" custT="1"/>
      <dgm:spPr>
        <a:xfrm rot="10800000">
          <a:off x="513447" y="0"/>
          <a:ext cx="3129631" cy="1098366"/>
        </a:xfrm>
      </dgm:spPr>
      <dgm:t>
        <a:bodyPr/>
        <a:lstStyle/>
        <a:p>
          <a:r>
            <a:rPr lang="lt-LT" sz="3600" b="1" dirty="0">
              <a:solidFill>
                <a:schemeClr val="tx1"/>
              </a:solidFill>
              <a:latin typeface="Times New Roman" panose="02020603050405020304" pitchFamily="18" charset="0"/>
              <a:ea typeface="+mn-ea"/>
              <a:cs typeface="Times New Roman" panose="02020603050405020304" pitchFamily="18" charset="0"/>
            </a:rPr>
            <a:t>19089,7 </a:t>
          </a:r>
          <a:r>
            <a:rPr lang="lt-LT" sz="1800" b="1" dirty="0" err="1">
              <a:solidFill>
                <a:schemeClr val="tx1"/>
              </a:solidFill>
              <a:latin typeface="Times New Roman" panose="02020603050405020304" pitchFamily="18" charset="0"/>
              <a:ea typeface="+mn-ea"/>
              <a:cs typeface="Times New Roman" panose="02020603050405020304" pitchFamily="18" charset="0"/>
            </a:rPr>
            <a:t>tūkst.Eur</a:t>
          </a:r>
          <a:endParaRPr lang="lt-LT" sz="1800" b="1" dirty="0">
            <a:solidFill>
              <a:schemeClr val="tx1"/>
            </a:solidFill>
            <a:latin typeface="Times New Roman" panose="02020603050405020304" pitchFamily="18" charset="0"/>
            <a:ea typeface="+mn-ea"/>
            <a:cs typeface="Times New Roman" panose="02020603050405020304" pitchFamily="18" charset="0"/>
          </a:endParaRPr>
        </a:p>
      </dgm:t>
    </dgm:pt>
    <dgm:pt modelId="{4F103A06-3388-459B-B721-FB99D05D1D38}" type="parTrans" cxnId="{489EB214-5CE2-4E2F-84BC-942D71700D91}">
      <dgm:prSet/>
      <dgm:spPr/>
      <dgm:t>
        <a:bodyPr/>
        <a:lstStyle/>
        <a:p>
          <a:endParaRPr lang="lt-LT"/>
        </a:p>
      </dgm:t>
    </dgm:pt>
    <dgm:pt modelId="{DDB6B900-0325-405C-9910-21243825F8BC}" type="sibTrans" cxnId="{489EB214-5CE2-4E2F-84BC-942D71700D91}">
      <dgm:prSet/>
      <dgm:spPr/>
      <dgm:t>
        <a:bodyPr/>
        <a:lstStyle/>
        <a:p>
          <a:endParaRPr lang="lt-LT"/>
        </a:p>
      </dgm:t>
    </dgm:pt>
    <dgm:pt modelId="{4746645B-8DE9-429A-82B8-F66BD70E92E2}">
      <dgm:prSet phldrT="[Tekstas]" custT="1"/>
      <dgm:spPr>
        <a:xfrm rot="10800000">
          <a:off x="951323" y="1426460"/>
          <a:ext cx="2686725" cy="1098366"/>
        </a:xfrm>
      </dgm:spPr>
      <dgm:t>
        <a:bodyPr/>
        <a:lstStyle/>
        <a:p>
          <a:r>
            <a:rPr lang="lt-LT" sz="2800" b="1" dirty="0">
              <a:solidFill>
                <a:schemeClr val="tx1"/>
              </a:solidFill>
              <a:latin typeface="Times New Roman" panose="02020603050405020304" pitchFamily="18" charset="0"/>
              <a:ea typeface="+mn-ea"/>
              <a:cs typeface="Times New Roman" panose="02020603050405020304" pitchFamily="18" charset="0"/>
            </a:rPr>
            <a:t>16740,6</a:t>
          </a:r>
          <a:r>
            <a:rPr lang="lt-LT" sz="2400" dirty="0">
              <a:solidFill>
                <a:schemeClr val="tx1"/>
              </a:solidFill>
              <a:latin typeface="Times New Roman" panose="02020603050405020304" pitchFamily="18" charset="0"/>
              <a:ea typeface="+mn-ea"/>
              <a:cs typeface="Times New Roman" panose="02020603050405020304" pitchFamily="18" charset="0"/>
            </a:rPr>
            <a:t> </a:t>
          </a:r>
          <a:r>
            <a:rPr lang="lt-LT" sz="1400" b="1" dirty="0">
              <a:solidFill>
                <a:schemeClr val="tx1"/>
              </a:solidFill>
              <a:latin typeface="Times New Roman" panose="02020603050405020304" pitchFamily="18" charset="0"/>
              <a:ea typeface="+mn-ea"/>
              <a:cs typeface="Times New Roman" panose="02020603050405020304" pitchFamily="18" charset="0"/>
            </a:rPr>
            <a:t>tūkst. </a:t>
          </a:r>
          <a:r>
            <a:rPr lang="lt-LT" sz="1400" b="1" dirty="0" err="1">
              <a:solidFill>
                <a:schemeClr val="tx1"/>
              </a:solidFill>
              <a:latin typeface="Times New Roman" panose="02020603050405020304" pitchFamily="18" charset="0"/>
              <a:ea typeface="+mn-ea"/>
              <a:cs typeface="Times New Roman" panose="02020603050405020304" pitchFamily="18" charset="0"/>
            </a:rPr>
            <a:t>Eur</a:t>
          </a:r>
          <a:endParaRPr lang="lt-LT" sz="1400" b="1" dirty="0">
            <a:solidFill>
              <a:schemeClr val="tx1"/>
            </a:solidFill>
            <a:latin typeface="Times New Roman" panose="02020603050405020304" pitchFamily="18" charset="0"/>
            <a:ea typeface="+mn-ea"/>
            <a:cs typeface="Times New Roman" panose="02020603050405020304" pitchFamily="18" charset="0"/>
          </a:endParaRPr>
        </a:p>
      </dgm:t>
    </dgm:pt>
    <dgm:pt modelId="{37A37245-6134-4C54-92D4-0F6A59C0ABC4}" type="parTrans" cxnId="{0C514402-00C5-4F14-A9AB-E21790E7876A}">
      <dgm:prSet/>
      <dgm:spPr/>
      <dgm:t>
        <a:bodyPr/>
        <a:lstStyle/>
        <a:p>
          <a:endParaRPr lang="lt-LT"/>
        </a:p>
      </dgm:t>
    </dgm:pt>
    <dgm:pt modelId="{5542D586-6F0A-41FF-8C9E-EF7E85DF8464}" type="sibTrans" cxnId="{0C514402-00C5-4F14-A9AB-E21790E7876A}">
      <dgm:prSet/>
      <dgm:spPr/>
      <dgm:t>
        <a:bodyPr/>
        <a:lstStyle/>
        <a:p>
          <a:endParaRPr lang="lt-LT"/>
        </a:p>
      </dgm:t>
    </dgm:pt>
    <dgm:pt modelId="{D221E639-A173-40EB-A37F-ABED1182B6AF}">
      <dgm:prSet phldrT="[Tekstas]" custT="1"/>
      <dgm:spPr>
        <a:xfrm rot="10800000">
          <a:off x="951323" y="2852698"/>
          <a:ext cx="2686725" cy="1098366"/>
        </a:xfrm>
      </dgm:spPr>
      <dgm:t>
        <a:bodyPr/>
        <a:lstStyle/>
        <a:p>
          <a:r>
            <a:rPr lang="lt-LT" sz="2800" b="1" dirty="0">
              <a:solidFill>
                <a:schemeClr val="tx1"/>
              </a:solidFill>
              <a:latin typeface="Times New Roman" panose="02020603050405020304" pitchFamily="18" charset="0"/>
              <a:ea typeface="+mn-ea"/>
              <a:cs typeface="Times New Roman" panose="02020603050405020304" pitchFamily="18" charset="0"/>
            </a:rPr>
            <a:t>16050,2</a:t>
          </a:r>
          <a:r>
            <a:rPr lang="lt-LT" sz="3200" b="1" dirty="0">
              <a:solidFill>
                <a:schemeClr val="tx1"/>
              </a:solidFill>
              <a:latin typeface="Times New Roman" panose="02020603050405020304" pitchFamily="18" charset="0"/>
              <a:ea typeface="+mn-ea"/>
              <a:cs typeface="Times New Roman" panose="02020603050405020304" pitchFamily="18" charset="0"/>
            </a:rPr>
            <a:t> </a:t>
          </a:r>
          <a:r>
            <a:rPr lang="lt-LT" sz="1400" b="1" dirty="0">
              <a:solidFill>
                <a:schemeClr val="tx1"/>
              </a:solidFill>
              <a:latin typeface="Times New Roman" panose="02020603050405020304" pitchFamily="18" charset="0"/>
              <a:ea typeface="+mn-ea"/>
              <a:cs typeface="Times New Roman" panose="02020603050405020304" pitchFamily="18" charset="0"/>
            </a:rPr>
            <a:t>tūkst. </a:t>
          </a:r>
          <a:r>
            <a:rPr lang="lt-LT" sz="1400" b="1" dirty="0" err="1">
              <a:solidFill>
                <a:schemeClr val="tx1"/>
              </a:solidFill>
              <a:latin typeface="Times New Roman" panose="02020603050405020304" pitchFamily="18" charset="0"/>
              <a:ea typeface="+mn-ea"/>
              <a:cs typeface="Times New Roman" panose="02020603050405020304" pitchFamily="18" charset="0"/>
            </a:rPr>
            <a:t>Eur</a:t>
          </a:r>
          <a:endParaRPr lang="lt-LT" sz="1400" b="1" dirty="0">
            <a:solidFill>
              <a:schemeClr val="tx1"/>
            </a:solidFill>
            <a:latin typeface="Times New Roman" panose="02020603050405020304" pitchFamily="18" charset="0"/>
            <a:ea typeface="+mn-ea"/>
            <a:cs typeface="Times New Roman" panose="02020603050405020304" pitchFamily="18" charset="0"/>
          </a:endParaRPr>
        </a:p>
      </dgm:t>
    </dgm:pt>
    <dgm:pt modelId="{7EBA8ACD-D86E-4FCE-B0C9-3CC6CC4A3F37}" type="parTrans" cxnId="{B1581608-7597-4CF7-975B-3AC4149B4E3A}">
      <dgm:prSet/>
      <dgm:spPr/>
      <dgm:t>
        <a:bodyPr/>
        <a:lstStyle/>
        <a:p>
          <a:endParaRPr lang="lt-LT"/>
        </a:p>
      </dgm:t>
    </dgm:pt>
    <dgm:pt modelId="{2D5B4936-8849-4C83-A7A9-950A744B95EA}" type="sibTrans" cxnId="{B1581608-7597-4CF7-975B-3AC4149B4E3A}">
      <dgm:prSet/>
      <dgm:spPr/>
      <dgm:t>
        <a:bodyPr/>
        <a:lstStyle/>
        <a:p>
          <a:endParaRPr lang="lt-LT"/>
        </a:p>
      </dgm:t>
    </dgm:pt>
    <dgm:pt modelId="{1B201E5C-7559-4F54-98A5-86E2925CA90E}" type="pres">
      <dgm:prSet presAssocID="{0542E5AD-8DF5-4DFF-8E7C-220A6791C08D}" presName="linearFlow" presStyleCnt="0">
        <dgm:presLayoutVars>
          <dgm:dir/>
          <dgm:resizeHandles val="exact"/>
        </dgm:presLayoutVars>
      </dgm:prSet>
      <dgm:spPr/>
    </dgm:pt>
    <dgm:pt modelId="{48884DC2-0DDF-4E81-BA97-D5BC29E20661}" type="pres">
      <dgm:prSet presAssocID="{D92B8AAA-5EF0-427A-B4FD-7B9E127DBA51}" presName="composite" presStyleCnt="0"/>
      <dgm:spPr/>
    </dgm:pt>
    <dgm:pt modelId="{37C57222-4258-4608-8416-BA7B49609CC6}" type="pres">
      <dgm:prSet presAssocID="{D92B8AAA-5EF0-427A-B4FD-7B9E127DBA51}" presName="imgShp" presStyleLbl="fgImgPlace1" presStyleIdx="0" presStyleCnt="3" custScaleX="116985" custScaleY="110917" custLinFactNeighborX="-47741" custLinFactNeighborY="1879"/>
      <dgm:spPr>
        <a:xfrm>
          <a:off x="291413" y="222"/>
          <a:ext cx="1098366" cy="1098366"/>
        </a:xfrm>
        <a:prstGeom prst="ellipse">
          <a:avLst/>
        </a:prstGeom>
      </dgm:spPr>
    </dgm:pt>
    <dgm:pt modelId="{AD71AE6F-0F82-4BD3-AB6A-ED8583D68AC8}" type="pres">
      <dgm:prSet presAssocID="{D92B8AAA-5EF0-427A-B4FD-7B9E127DBA51}" presName="txShp" presStyleLbl="node1" presStyleIdx="0" presStyleCnt="3" custScaleX="123925" custScaleY="132464" custLinFactNeighborX="13916" custLinFactNeighborY="1879">
        <dgm:presLayoutVars>
          <dgm:bulletEnabled val="1"/>
        </dgm:presLayoutVars>
      </dgm:prSet>
      <dgm:spPr/>
    </dgm:pt>
    <dgm:pt modelId="{E22954A1-218E-4FC5-9D19-1893CE37B9B2}" type="pres">
      <dgm:prSet presAssocID="{DDB6B900-0325-405C-9910-21243825F8BC}" presName="spacing" presStyleCnt="0"/>
      <dgm:spPr/>
    </dgm:pt>
    <dgm:pt modelId="{619DC6CC-2007-4FDD-9F8D-33A8E3B88D9E}" type="pres">
      <dgm:prSet presAssocID="{4746645B-8DE9-429A-82B8-F66BD70E92E2}" presName="composite" presStyleCnt="0"/>
      <dgm:spPr/>
    </dgm:pt>
    <dgm:pt modelId="{8B2689B6-0BB4-43EC-8880-3AE699BEC5E3}" type="pres">
      <dgm:prSet presAssocID="{4746645B-8DE9-429A-82B8-F66BD70E92E2}" presName="imgShp" presStyleLbl="fgImgPlace1" presStyleIdx="1" presStyleCnt="3" custScaleX="94999" custScaleY="100018" custLinFactNeighborX="-61894" custLinFactNeighborY="-2578"/>
      <dgm:spPr>
        <a:xfrm>
          <a:off x="402139" y="1426460"/>
          <a:ext cx="1098366" cy="1098366"/>
        </a:xfrm>
        <a:prstGeom prst="ellipse">
          <a:avLst/>
        </a:prstGeom>
      </dgm:spPr>
    </dgm:pt>
    <dgm:pt modelId="{47856584-648F-457A-9D69-66A14C7201CE}" type="pres">
      <dgm:prSet presAssocID="{4746645B-8DE9-429A-82B8-F66BD70E92E2}" presName="txShp" presStyleLbl="node1" presStyleIdx="1" presStyleCnt="3" custScaleX="116231" custScaleY="85076" custLinFactNeighborX="13362" custLinFactNeighborY="6091">
        <dgm:presLayoutVars>
          <dgm:bulletEnabled val="1"/>
        </dgm:presLayoutVars>
      </dgm:prSet>
      <dgm:spPr/>
    </dgm:pt>
    <dgm:pt modelId="{7968F9A1-BB79-4F19-916B-9F501A1B7ED9}" type="pres">
      <dgm:prSet presAssocID="{5542D586-6F0A-41FF-8C9E-EF7E85DF8464}" presName="spacing" presStyleCnt="0"/>
      <dgm:spPr/>
    </dgm:pt>
    <dgm:pt modelId="{D9DF0100-8F57-49A6-B9B6-43F64A61DB53}" type="pres">
      <dgm:prSet presAssocID="{D221E639-A173-40EB-A37F-ABED1182B6AF}" presName="composite" presStyleCnt="0"/>
      <dgm:spPr/>
    </dgm:pt>
    <dgm:pt modelId="{7523E158-DCCD-4D62-963F-08FC6898F48C}" type="pres">
      <dgm:prSet presAssocID="{D221E639-A173-40EB-A37F-ABED1182B6AF}" presName="imgShp" presStyleLbl="fgImgPlace1" presStyleIdx="2" presStyleCnt="3" custLinFactNeighborX="-35671" custLinFactNeighborY="-1311"/>
      <dgm:spPr>
        <a:xfrm>
          <a:off x="402139" y="2852698"/>
          <a:ext cx="1098366" cy="1098366"/>
        </a:xfrm>
        <a:prstGeom prst="ellipse">
          <a:avLst/>
        </a:prstGeom>
      </dgm:spPr>
    </dgm:pt>
    <dgm:pt modelId="{418302CD-A334-4E89-9CE8-8714C109E864}" type="pres">
      <dgm:prSet presAssocID="{D221E639-A173-40EB-A37F-ABED1182B6AF}" presName="txShp" presStyleLbl="node1" presStyleIdx="2" presStyleCnt="3" custScaleX="115209" custScaleY="89500" custLinFactNeighborX="11877" custLinFactNeighborY="8549">
        <dgm:presLayoutVars>
          <dgm:bulletEnabled val="1"/>
        </dgm:presLayoutVars>
      </dgm:prSet>
      <dgm:spPr/>
    </dgm:pt>
  </dgm:ptLst>
  <dgm:cxnLst>
    <dgm:cxn modelId="{0C514402-00C5-4F14-A9AB-E21790E7876A}" srcId="{0542E5AD-8DF5-4DFF-8E7C-220A6791C08D}" destId="{4746645B-8DE9-429A-82B8-F66BD70E92E2}" srcOrd="1" destOrd="0" parTransId="{37A37245-6134-4C54-92D4-0F6A59C0ABC4}" sibTransId="{5542D586-6F0A-41FF-8C9E-EF7E85DF8464}"/>
    <dgm:cxn modelId="{B1581608-7597-4CF7-975B-3AC4149B4E3A}" srcId="{0542E5AD-8DF5-4DFF-8E7C-220A6791C08D}" destId="{D221E639-A173-40EB-A37F-ABED1182B6AF}" srcOrd="2" destOrd="0" parTransId="{7EBA8ACD-D86E-4FCE-B0C9-3CC6CC4A3F37}" sibTransId="{2D5B4936-8849-4C83-A7A9-950A744B95EA}"/>
    <dgm:cxn modelId="{489EB214-5CE2-4E2F-84BC-942D71700D91}" srcId="{0542E5AD-8DF5-4DFF-8E7C-220A6791C08D}" destId="{D92B8AAA-5EF0-427A-B4FD-7B9E127DBA51}" srcOrd="0" destOrd="0" parTransId="{4F103A06-3388-459B-B721-FB99D05D1D38}" sibTransId="{DDB6B900-0325-405C-9910-21243825F8BC}"/>
    <dgm:cxn modelId="{961AC782-753F-4BD2-A987-18DDD8587941}" type="presOf" srcId="{D92B8AAA-5EF0-427A-B4FD-7B9E127DBA51}" destId="{AD71AE6F-0F82-4BD3-AB6A-ED8583D68AC8}" srcOrd="0" destOrd="0" presId="urn:microsoft.com/office/officeart/2005/8/layout/vList3"/>
    <dgm:cxn modelId="{45C88B94-05DF-459A-844E-E95F44B33CA3}" type="presOf" srcId="{0542E5AD-8DF5-4DFF-8E7C-220A6791C08D}" destId="{1B201E5C-7559-4F54-98A5-86E2925CA90E}" srcOrd="0" destOrd="0" presId="urn:microsoft.com/office/officeart/2005/8/layout/vList3"/>
    <dgm:cxn modelId="{4FA99D97-251C-420E-95E1-713097009E15}" type="presOf" srcId="{D221E639-A173-40EB-A37F-ABED1182B6AF}" destId="{418302CD-A334-4E89-9CE8-8714C109E864}" srcOrd="0" destOrd="0" presId="urn:microsoft.com/office/officeart/2005/8/layout/vList3"/>
    <dgm:cxn modelId="{CF5909E5-5275-4C1B-920E-91481A0A3C97}" type="presOf" srcId="{4746645B-8DE9-429A-82B8-F66BD70E92E2}" destId="{47856584-648F-457A-9D69-66A14C7201CE}" srcOrd="0" destOrd="0" presId="urn:microsoft.com/office/officeart/2005/8/layout/vList3"/>
    <dgm:cxn modelId="{529B086D-0AE6-449C-B365-C8B77A428F4E}" type="presParOf" srcId="{1B201E5C-7559-4F54-98A5-86E2925CA90E}" destId="{48884DC2-0DDF-4E81-BA97-D5BC29E20661}" srcOrd="0" destOrd="0" presId="urn:microsoft.com/office/officeart/2005/8/layout/vList3"/>
    <dgm:cxn modelId="{FAB47D5E-603E-47AF-882F-F06E5830E68E}" type="presParOf" srcId="{48884DC2-0DDF-4E81-BA97-D5BC29E20661}" destId="{37C57222-4258-4608-8416-BA7B49609CC6}" srcOrd="0" destOrd="0" presId="urn:microsoft.com/office/officeart/2005/8/layout/vList3"/>
    <dgm:cxn modelId="{88795DA6-B59D-433A-BD1C-91C5B1D4D78B}" type="presParOf" srcId="{48884DC2-0DDF-4E81-BA97-D5BC29E20661}" destId="{AD71AE6F-0F82-4BD3-AB6A-ED8583D68AC8}" srcOrd="1" destOrd="0" presId="urn:microsoft.com/office/officeart/2005/8/layout/vList3"/>
    <dgm:cxn modelId="{538D02BC-8A0C-4633-9B83-AE39BF550C9C}" type="presParOf" srcId="{1B201E5C-7559-4F54-98A5-86E2925CA90E}" destId="{E22954A1-218E-4FC5-9D19-1893CE37B9B2}" srcOrd="1" destOrd="0" presId="urn:microsoft.com/office/officeart/2005/8/layout/vList3"/>
    <dgm:cxn modelId="{FD9AE14F-200E-4726-9C1D-7E87DA828EDD}" type="presParOf" srcId="{1B201E5C-7559-4F54-98A5-86E2925CA90E}" destId="{619DC6CC-2007-4FDD-9F8D-33A8E3B88D9E}" srcOrd="2" destOrd="0" presId="urn:microsoft.com/office/officeart/2005/8/layout/vList3"/>
    <dgm:cxn modelId="{FFBFCE77-2A5F-4849-9D6B-332B9E629B95}" type="presParOf" srcId="{619DC6CC-2007-4FDD-9F8D-33A8E3B88D9E}" destId="{8B2689B6-0BB4-43EC-8880-3AE699BEC5E3}" srcOrd="0" destOrd="0" presId="urn:microsoft.com/office/officeart/2005/8/layout/vList3"/>
    <dgm:cxn modelId="{79A5CE25-7ECC-4949-964B-1A45B50ACC56}" type="presParOf" srcId="{619DC6CC-2007-4FDD-9F8D-33A8E3B88D9E}" destId="{47856584-648F-457A-9D69-66A14C7201CE}" srcOrd="1" destOrd="0" presId="urn:microsoft.com/office/officeart/2005/8/layout/vList3"/>
    <dgm:cxn modelId="{63F3899A-A694-4D8D-98DF-FC02C1132E0A}" type="presParOf" srcId="{1B201E5C-7559-4F54-98A5-86E2925CA90E}" destId="{7968F9A1-BB79-4F19-916B-9F501A1B7ED9}" srcOrd="3" destOrd="0" presId="urn:microsoft.com/office/officeart/2005/8/layout/vList3"/>
    <dgm:cxn modelId="{527B3CD1-0ABB-4782-9880-DD9CAD96BF1B}" type="presParOf" srcId="{1B201E5C-7559-4F54-98A5-86E2925CA90E}" destId="{D9DF0100-8F57-49A6-B9B6-43F64A61DB53}" srcOrd="4" destOrd="0" presId="urn:microsoft.com/office/officeart/2005/8/layout/vList3"/>
    <dgm:cxn modelId="{9AB473CE-CB0C-48FB-BE72-BE7FC7C9BA40}" type="presParOf" srcId="{D9DF0100-8F57-49A6-B9B6-43F64A61DB53}" destId="{7523E158-DCCD-4D62-963F-08FC6898F48C}" srcOrd="0" destOrd="0" presId="urn:microsoft.com/office/officeart/2005/8/layout/vList3"/>
    <dgm:cxn modelId="{819736D3-44E2-47D2-9A79-F9CEC078EA89}" type="presParOf" srcId="{D9DF0100-8F57-49A6-B9B6-43F64A61DB53}" destId="{418302CD-A334-4E89-9CE8-8714C109E86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42E5AD-8DF5-4DFF-8E7C-220A6791C08D}" type="doc">
      <dgm:prSet loTypeId="urn:microsoft.com/office/officeart/2005/8/layout/vList3" loCatId="picture" qsTypeId="urn:microsoft.com/office/officeart/2005/8/quickstyle/simple1" qsCatId="simple" csTypeId="urn:microsoft.com/office/officeart/2005/8/colors/accent1_3" csCatId="accent1" phldr="1"/>
      <dgm:spPr/>
      <dgm:t>
        <a:bodyPr/>
        <a:lstStyle/>
        <a:p>
          <a:endParaRPr lang="lt-LT"/>
        </a:p>
      </dgm:t>
    </dgm:pt>
    <dgm:pt modelId="{D92B8AAA-5EF0-427A-B4FD-7B9E127DBA51}">
      <dgm:prSet phldrT="[Tekstas]" custT="1"/>
      <dgm:spPr>
        <a:xfrm rot="10800000">
          <a:off x="513447" y="0"/>
          <a:ext cx="3129631" cy="1098366"/>
        </a:xfrm>
      </dgm:spPr>
      <dgm:t>
        <a:bodyPr/>
        <a:lstStyle/>
        <a:p>
          <a:r>
            <a:rPr lang="lt-LT" sz="3600" b="1" dirty="0">
              <a:solidFill>
                <a:schemeClr val="tx1"/>
              </a:solidFill>
              <a:latin typeface="Times New Roman" panose="02020603050405020304" pitchFamily="18" charset="0"/>
              <a:ea typeface="+mn-ea"/>
              <a:cs typeface="Times New Roman" panose="02020603050405020304" pitchFamily="18" charset="0"/>
            </a:rPr>
            <a:t>2494,6 </a:t>
          </a:r>
          <a:r>
            <a:rPr lang="lt-LT" sz="1800" b="1" dirty="0" err="1">
              <a:solidFill>
                <a:schemeClr val="tx1"/>
              </a:solidFill>
              <a:latin typeface="Times New Roman" panose="02020603050405020304" pitchFamily="18" charset="0"/>
              <a:ea typeface="+mn-ea"/>
              <a:cs typeface="Times New Roman" panose="02020603050405020304" pitchFamily="18" charset="0"/>
            </a:rPr>
            <a:t>tūkst.Eur</a:t>
          </a:r>
          <a:endParaRPr lang="lt-LT" sz="1800" b="1" dirty="0">
            <a:solidFill>
              <a:schemeClr val="tx1"/>
            </a:solidFill>
            <a:latin typeface="Times New Roman" panose="02020603050405020304" pitchFamily="18" charset="0"/>
            <a:ea typeface="+mn-ea"/>
            <a:cs typeface="Times New Roman" panose="02020603050405020304" pitchFamily="18" charset="0"/>
          </a:endParaRPr>
        </a:p>
      </dgm:t>
    </dgm:pt>
    <dgm:pt modelId="{4F103A06-3388-459B-B721-FB99D05D1D38}" type="parTrans" cxnId="{489EB214-5CE2-4E2F-84BC-942D71700D91}">
      <dgm:prSet/>
      <dgm:spPr/>
      <dgm:t>
        <a:bodyPr/>
        <a:lstStyle/>
        <a:p>
          <a:endParaRPr lang="lt-LT"/>
        </a:p>
      </dgm:t>
    </dgm:pt>
    <dgm:pt modelId="{DDB6B900-0325-405C-9910-21243825F8BC}" type="sibTrans" cxnId="{489EB214-5CE2-4E2F-84BC-942D71700D91}">
      <dgm:prSet/>
      <dgm:spPr/>
      <dgm:t>
        <a:bodyPr/>
        <a:lstStyle/>
        <a:p>
          <a:endParaRPr lang="lt-LT"/>
        </a:p>
      </dgm:t>
    </dgm:pt>
    <dgm:pt modelId="{4746645B-8DE9-429A-82B8-F66BD70E92E2}">
      <dgm:prSet phldrT="[Tekstas]" custT="1"/>
      <dgm:spPr>
        <a:xfrm rot="10800000">
          <a:off x="951323" y="1426460"/>
          <a:ext cx="2686725" cy="1098366"/>
        </a:xfrm>
      </dgm:spPr>
      <dgm:t>
        <a:bodyPr/>
        <a:lstStyle/>
        <a:p>
          <a:r>
            <a:rPr lang="lt-LT" sz="3200" b="1" dirty="0">
              <a:solidFill>
                <a:schemeClr val="tx1"/>
              </a:solidFill>
              <a:latin typeface="Times New Roman" panose="02020603050405020304" pitchFamily="18" charset="0"/>
              <a:ea typeface="+mn-ea"/>
              <a:cs typeface="Times New Roman" panose="02020603050405020304" pitchFamily="18" charset="0"/>
            </a:rPr>
            <a:t>2166,5</a:t>
          </a:r>
          <a:r>
            <a:rPr lang="lt-LT" sz="2400" dirty="0">
              <a:solidFill>
                <a:schemeClr val="tx1"/>
              </a:solidFill>
              <a:latin typeface="Times New Roman" panose="02020603050405020304" pitchFamily="18" charset="0"/>
              <a:ea typeface="+mn-ea"/>
              <a:cs typeface="Times New Roman" panose="02020603050405020304" pitchFamily="18" charset="0"/>
            </a:rPr>
            <a:t> </a:t>
          </a:r>
          <a:r>
            <a:rPr lang="lt-LT" sz="1400" b="1" dirty="0">
              <a:solidFill>
                <a:schemeClr val="tx1"/>
              </a:solidFill>
              <a:latin typeface="Times New Roman" panose="02020603050405020304" pitchFamily="18" charset="0"/>
              <a:ea typeface="+mn-ea"/>
              <a:cs typeface="Times New Roman" panose="02020603050405020304" pitchFamily="18" charset="0"/>
            </a:rPr>
            <a:t>tūkst. </a:t>
          </a:r>
          <a:r>
            <a:rPr lang="lt-LT" sz="1400" b="1" dirty="0" err="1">
              <a:solidFill>
                <a:schemeClr val="tx1"/>
              </a:solidFill>
              <a:latin typeface="Times New Roman" panose="02020603050405020304" pitchFamily="18" charset="0"/>
              <a:ea typeface="+mn-ea"/>
              <a:cs typeface="Times New Roman" panose="02020603050405020304" pitchFamily="18" charset="0"/>
            </a:rPr>
            <a:t>Eur</a:t>
          </a:r>
          <a:endParaRPr lang="lt-LT" sz="1400" b="1" dirty="0">
            <a:solidFill>
              <a:schemeClr val="tx1"/>
            </a:solidFill>
            <a:latin typeface="Times New Roman" panose="02020603050405020304" pitchFamily="18" charset="0"/>
            <a:ea typeface="+mn-ea"/>
            <a:cs typeface="Times New Roman" panose="02020603050405020304" pitchFamily="18" charset="0"/>
          </a:endParaRPr>
        </a:p>
      </dgm:t>
    </dgm:pt>
    <dgm:pt modelId="{37A37245-6134-4C54-92D4-0F6A59C0ABC4}" type="parTrans" cxnId="{0C514402-00C5-4F14-A9AB-E21790E7876A}">
      <dgm:prSet/>
      <dgm:spPr/>
      <dgm:t>
        <a:bodyPr/>
        <a:lstStyle/>
        <a:p>
          <a:endParaRPr lang="lt-LT"/>
        </a:p>
      </dgm:t>
    </dgm:pt>
    <dgm:pt modelId="{5542D586-6F0A-41FF-8C9E-EF7E85DF8464}" type="sibTrans" cxnId="{0C514402-00C5-4F14-A9AB-E21790E7876A}">
      <dgm:prSet/>
      <dgm:spPr/>
      <dgm:t>
        <a:bodyPr/>
        <a:lstStyle/>
        <a:p>
          <a:endParaRPr lang="lt-LT"/>
        </a:p>
      </dgm:t>
    </dgm:pt>
    <dgm:pt modelId="{D221E639-A173-40EB-A37F-ABED1182B6AF}">
      <dgm:prSet phldrT="[Tekstas]" custT="1"/>
      <dgm:spPr>
        <a:xfrm rot="10800000">
          <a:off x="951323" y="2852698"/>
          <a:ext cx="2686725" cy="1098366"/>
        </a:xfrm>
      </dgm:spPr>
      <dgm:t>
        <a:bodyPr/>
        <a:lstStyle/>
        <a:p>
          <a:r>
            <a:rPr lang="lt-LT" sz="3200" b="1" dirty="0">
              <a:solidFill>
                <a:schemeClr val="tx1"/>
              </a:solidFill>
              <a:latin typeface="Times New Roman" panose="02020603050405020304" pitchFamily="18" charset="0"/>
              <a:ea typeface="+mn-ea"/>
              <a:cs typeface="Times New Roman" panose="02020603050405020304" pitchFamily="18" charset="0"/>
            </a:rPr>
            <a:t>2062,5</a:t>
          </a:r>
          <a:r>
            <a:rPr lang="lt-LT" sz="2600" dirty="0">
              <a:latin typeface="Times New Roman" panose="02020603050405020304" pitchFamily="18" charset="0"/>
              <a:ea typeface="+mn-ea"/>
              <a:cs typeface="Times New Roman" panose="02020603050405020304" pitchFamily="18" charset="0"/>
            </a:rPr>
            <a:t> </a:t>
          </a:r>
          <a:r>
            <a:rPr lang="lt-LT" sz="1400" b="1" dirty="0">
              <a:solidFill>
                <a:schemeClr val="tx1"/>
              </a:solidFill>
              <a:latin typeface="Times New Roman" panose="02020603050405020304" pitchFamily="18" charset="0"/>
              <a:ea typeface="+mn-ea"/>
              <a:cs typeface="Times New Roman" panose="02020603050405020304" pitchFamily="18" charset="0"/>
            </a:rPr>
            <a:t>tūkst. </a:t>
          </a:r>
          <a:r>
            <a:rPr lang="lt-LT" sz="1400" b="1" dirty="0" err="1">
              <a:solidFill>
                <a:schemeClr val="tx1"/>
              </a:solidFill>
              <a:latin typeface="Times New Roman" panose="02020603050405020304" pitchFamily="18" charset="0"/>
              <a:ea typeface="+mn-ea"/>
              <a:cs typeface="Times New Roman" panose="02020603050405020304" pitchFamily="18" charset="0"/>
            </a:rPr>
            <a:t>Eur</a:t>
          </a:r>
          <a:endParaRPr lang="lt-LT" sz="1400" b="1" dirty="0">
            <a:solidFill>
              <a:schemeClr val="tx1"/>
            </a:solidFill>
            <a:latin typeface="Times New Roman" panose="02020603050405020304" pitchFamily="18" charset="0"/>
            <a:ea typeface="+mn-ea"/>
            <a:cs typeface="Times New Roman" panose="02020603050405020304" pitchFamily="18" charset="0"/>
          </a:endParaRPr>
        </a:p>
      </dgm:t>
    </dgm:pt>
    <dgm:pt modelId="{7EBA8ACD-D86E-4FCE-B0C9-3CC6CC4A3F37}" type="parTrans" cxnId="{B1581608-7597-4CF7-975B-3AC4149B4E3A}">
      <dgm:prSet/>
      <dgm:spPr/>
      <dgm:t>
        <a:bodyPr/>
        <a:lstStyle/>
        <a:p>
          <a:endParaRPr lang="lt-LT"/>
        </a:p>
      </dgm:t>
    </dgm:pt>
    <dgm:pt modelId="{2D5B4936-8849-4C83-A7A9-950A744B95EA}" type="sibTrans" cxnId="{B1581608-7597-4CF7-975B-3AC4149B4E3A}">
      <dgm:prSet/>
      <dgm:spPr/>
      <dgm:t>
        <a:bodyPr/>
        <a:lstStyle/>
        <a:p>
          <a:endParaRPr lang="lt-LT"/>
        </a:p>
      </dgm:t>
    </dgm:pt>
    <dgm:pt modelId="{1B201E5C-7559-4F54-98A5-86E2925CA90E}" type="pres">
      <dgm:prSet presAssocID="{0542E5AD-8DF5-4DFF-8E7C-220A6791C08D}" presName="linearFlow" presStyleCnt="0">
        <dgm:presLayoutVars>
          <dgm:dir/>
          <dgm:resizeHandles val="exact"/>
        </dgm:presLayoutVars>
      </dgm:prSet>
      <dgm:spPr/>
    </dgm:pt>
    <dgm:pt modelId="{48884DC2-0DDF-4E81-BA97-D5BC29E20661}" type="pres">
      <dgm:prSet presAssocID="{D92B8AAA-5EF0-427A-B4FD-7B9E127DBA51}" presName="composite" presStyleCnt="0"/>
      <dgm:spPr/>
    </dgm:pt>
    <dgm:pt modelId="{37C57222-4258-4608-8416-BA7B49609CC6}" type="pres">
      <dgm:prSet presAssocID="{D92B8AAA-5EF0-427A-B4FD-7B9E127DBA51}" presName="imgShp" presStyleLbl="fgImgPlace1" presStyleIdx="0" presStyleCnt="3" custScaleX="200921" custScaleY="141651" custLinFactNeighborX="-64002" custLinFactNeighborY="-3532"/>
      <dgm:spPr>
        <a:xfrm>
          <a:off x="291413" y="222"/>
          <a:ext cx="1098366" cy="1098366"/>
        </a:xfrm>
        <a:prstGeom prst="ellipse">
          <a:avLst/>
        </a:prstGeom>
      </dgm:spPr>
    </dgm:pt>
    <dgm:pt modelId="{AD71AE6F-0F82-4BD3-AB6A-ED8583D68AC8}" type="pres">
      <dgm:prSet presAssocID="{D92B8AAA-5EF0-427A-B4FD-7B9E127DBA51}" presName="txShp" presStyleLbl="node1" presStyleIdx="0" presStyleCnt="3" custScaleX="123925" custScaleY="136618" custLinFactNeighborX="13916" custLinFactNeighborY="1879">
        <dgm:presLayoutVars>
          <dgm:bulletEnabled val="1"/>
        </dgm:presLayoutVars>
      </dgm:prSet>
      <dgm:spPr/>
    </dgm:pt>
    <dgm:pt modelId="{E22954A1-218E-4FC5-9D19-1893CE37B9B2}" type="pres">
      <dgm:prSet presAssocID="{DDB6B900-0325-405C-9910-21243825F8BC}" presName="spacing" presStyleCnt="0"/>
      <dgm:spPr/>
    </dgm:pt>
    <dgm:pt modelId="{619DC6CC-2007-4FDD-9F8D-33A8E3B88D9E}" type="pres">
      <dgm:prSet presAssocID="{4746645B-8DE9-429A-82B8-F66BD70E92E2}" presName="composite" presStyleCnt="0"/>
      <dgm:spPr/>
    </dgm:pt>
    <dgm:pt modelId="{8B2689B6-0BB4-43EC-8880-3AE699BEC5E3}" type="pres">
      <dgm:prSet presAssocID="{4746645B-8DE9-429A-82B8-F66BD70E92E2}" presName="imgShp" presStyleLbl="fgImgPlace1" presStyleIdx="1" presStyleCnt="3" custAng="0" custScaleX="230682" custScaleY="9316" custLinFactX="76481" custLinFactY="84979" custLinFactNeighborX="100000" custLinFactNeighborY="100000"/>
      <dgm:spPr>
        <a:xfrm>
          <a:off x="402139" y="1426460"/>
          <a:ext cx="1098366" cy="1098366"/>
        </a:xfrm>
        <a:prstGeom prst="ellipse">
          <a:avLst/>
        </a:prstGeom>
      </dgm:spPr>
    </dgm:pt>
    <dgm:pt modelId="{47856584-648F-457A-9D69-66A14C7201CE}" type="pres">
      <dgm:prSet presAssocID="{4746645B-8DE9-429A-82B8-F66BD70E92E2}" presName="txShp" presStyleLbl="node1" presStyleIdx="1" presStyleCnt="3" custScaleX="116231" custScaleY="124803" custLinFactNeighborX="13362" custLinFactNeighborY="6091">
        <dgm:presLayoutVars>
          <dgm:bulletEnabled val="1"/>
        </dgm:presLayoutVars>
      </dgm:prSet>
      <dgm:spPr/>
    </dgm:pt>
    <dgm:pt modelId="{7968F9A1-BB79-4F19-916B-9F501A1B7ED9}" type="pres">
      <dgm:prSet presAssocID="{5542D586-6F0A-41FF-8C9E-EF7E85DF8464}" presName="spacing" presStyleCnt="0"/>
      <dgm:spPr/>
    </dgm:pt>
    <dgm:pt modelId="{D9DF0100-8F57-49A6-B9B6-43F64A61DB53}" type="pres">
      <dgm:prSet presAssocID="{D221E639-A173-40EB-A37F-ABED1182B6AF}" presName="composite" presStyleCnt="0"/>
      <dgm:spPr/>
    </dgm:pt>
    <dgm:pt modelId="{7523E158-DCCD-4D62-963F-08FC6898F48C}" type="pres">
      <dgm:prSet presAssocID="{D221E639-A173-40EB-A37F-ABED1182B6AF}" presName="imgShp" presStyleLbl="fgImgPlace1" presStyleIdx="2" presStyleCnt="3" custAng="10800000" custScaleX="271270" custScaleY="8637" custLinFactX="200000" custLinFactNeighborX="216864" custLinFactNeighborY="60236"/>
      <dgm:spPr>
        <a:xfrm>
          <a:off x="402139" y="2852698"/>
          <a:ext cx="1098366" cy="1098366"/>
        </a:xfrm>
        <a:prstGeom prst="ellipse">
          <a:avLst/>
        </a:prstGeom>
      </dgm:spPr>
    </dgm:pt>
    <dgm:pt modelId="{418302CD-A334-4E89-9CE8-8714C109E864}" type="pres">
      <dgm:prSet presAssocID="{D221E639-A173-40EB-A37F-ABED1182B6AF}" presName="txShp" presStyleLbl="node1" presStyleIdx="2" presStyleCnt="3" custScaleX="115209" custScaleY="152365" custLinFactNeighborX="8574" custLinFactNeighborY="-745">
        <dgm:presLayoutVars>
          <dgm:bulletEnabled val="1"/>
        </dgm:presLayoutVars>
      </dgm:prSet>
      <dgm:spPr/>
    </dgm:pt>
  </dgm:ptLst>
  <dgm:cxnLst>
    <dgm:cxn modelId="{0C514402-00C5-4F14-A9AB-E21790E7876A}" srcId="{0542E5AD-8DF5-4DFF-8E7C-220A6791C08D}" destId="{4746645B-8DE9-429A-82B8-F66BD70E92E2}" srcOrd="1" destOrd="0" parTransId="{37A37245-6134-4C54-92D4-0F6A59C0ABC4}" sibTransId="{5542D586-6F0A-41FF-8C9E-EF7E85DF8464}"/>
    <dgm:cxn modelId="{B1581608-7597-4CF7-975B-3AC4149B4E3A}" srcId="{0542E5AD-8DF5-4DFF-8E7C-220A6791C08D}" destId="{D221E639-A173-40EB-A37F-ABED1182B6AF}" srcOrd="2" destOrd="0" parTransId="{7EBA8ACD-D86E-4FCE-B0C9-3CC6CC4A3F37}" sibTransId="{2D5B4936-8849-4C83-A7A9-950A744B95EA}"/>
    <dgm:cxn modelId="{489EB214-5CE2-4E2F-84BC-942D71700D91}" srcId="{0542E5AD-8DF5-4DFF-8E7C-220A6791C08D}" destId="{D92B8AAA-5EF0-427A-B4FD-7B9E127DBA51}" srcOrd="0" destOrd="0" parTransId="{4F103A06-3388-459B-B721-FB99D05D1D38}" sibTransId="{DDB6B900-0325-405C-9910-21243825F8BC}"/>
    <dgm:cxn modelId="{8ABE7575-0510-474C-91C1-EA9D9EF6897C}" type="presOf" srcId="{4746645B-8DE9-429A-82B8-F66BD70E92E2}" destId="{47856584-648F-457A-9D69-66A14C7201CE}" srcOrd="0" destOrd="0" presId="urn:microsoft.com/office/officeart/2005/8/layout/vList3"/>
    <dgm:cxn modelId="{652BFD7B-F006-4961-8DDA-BF0F7BC52213}" type="presOf" srcId="{D221E639-A173-40EB-A37F-ABED1182B6AF}" destId="{418302CD-A334-4E89-9CE8-8714C109E864}" srcOrd="0" destOrd="0" presId="urn:microsoft.com/office/officeart/2005/8/layout/vList3"/>
    <dgm:cxn modelId="{B648A19F-5F56-4051-B0A1-4ACF74C19D25}" type="presOf" srcId="{D92B8AAA-5EF0-427A-B4FD-7B9E127DBA51}" destId="{AD71AE6F-0F82-4BD3-AB6A-ED8583D68AC8}" srcOrd="0" destOrd="0" presId="urn:microsoft.com/office/officeart/2005/8/layout/vList3"/>
    <dgm:cxn modelId="{9280D5DC-A9DA-4FDE-986E-0BB5CA527D21}" type="presOf" srcId="{0542E5AD-8DF5-4DFF-8E7C-220A6791C08D}" destId="{1B201E5C-7559-4F54-98A5-86E2925CA90E}" srcOrd="0" destOrd="0" presId="urn:microsoft.com/office/officeart/2005/8/layout/vList3"/>
    <dgm:cxn modelId="{C35F5BA7-A068-43B8-93CE-2C894D3DC3FA}" type="presParOf" srcId="{1B201E5C-7559-4F54-98A5-86E2925CA90E}" destId="{48884DC2-0DDF-4E81-BA97-D5BC29E20661}" srcOrd="0" destOrd="0" presId="urn:microsoft.com/office/officeart/2005/8/layout/vList3"/>
    <dgm:cxn modelId="{45E63172-737E-41A2-B854-825419EBA195}" type="presParOf" srcId="{48884DC2-0DDF-4E81-BA97-D5BC29E20661}" destId="{37C57222-4258-4608-8416-BA7B49609CC6}" srcOrd="0" destOrd="0" presId="urn:microsoft.com/office/officeart/2005/8/layout/vList3"/>
    <dgm:cxn modelId="{6CBA453F-8690-4801-95A4-39D17414DCF3}" type="presParOf" srcId="{48884DC2-0DDF-4E81-BA97-D5BC29E20661}" destId="{AD71AE6F-0F82-4BD3-AB6A-ED8583D68AC8}" srcOrd="1" destOrd="0" presId="urn:microsoft.com/office/officeart/2005/8/layout/vList3"/>
    <dgm:cxn modelId="{62BB939C-25E9-4C44-A1DC-7B089A0E28E0}" type="presParOf" srcId="{1B201E5C-7559-4F54-98A5-86E2925CA90E}" destId="{E22954A1-218E-4FC5-9D19-1893CE37B9B2}" srcOrd="1" destOrd="0" presId="urn:microsoft.com/office/officeart/2005/8/layout/vList3"/>
    <dgm:cxn modelId="{EE5C8E92-05D0-4CDA-B048-85183D2184C3}" type="presParOf" srcId="{1B201E5C-7559-4F54-98A5-86E2925CA90E}" destId="{619DC6CC-2007-4FDD-9F8D-33A8E3B88D9E}" srcOrd="2" destOrd="0" presId="urn:microsoft.com/office/officeart/2005/8/layout/vList3"/>
    <dgm:cxn modelId="{5C585AC3-E49A-4940-9F70-AC9F6A637E5D}" type="presParOf" srcId="{619DC6CC-2007-4FDD-9F8D-33A8E3B88D9E}" destId="{8B2689B6-0BB4-43EC-8880-3AE699BEC5E3}" srcOrd="0" destOrd="0" presId="urn:microsoft.com/office/officeart/2005/8/layout/vList3"/>
    <dgm:cxn modelId="{8EA1C9AB-7126-4B4E-838B-6F20AD7C4352}" type="presParOf" srcId="{619DC6CC-2007-4FDD-9F8D-33A8E3B88D9E}" destId="{47856584-648F-457A-9D69-66A14C7201CE}" srcOrd="1" destOrd="0" presId="urn:microsoft.com/office/officeart/2005/8/layout/vList3"/>
    <dgm:cxn modelId="{D0DF5DD6-7284-4860-A5DB-F6AFA5363C64}" type="presParOf" srcId="{1B201E5C-7559-4F54-98A5-86E2925CA90E}" destId="{7968F9A1-BB79-4F19-916B-9F501A1B7ED9}" srcOrd="3" destOrd="0" presId="urn:microsoft.com/office/officeart/2005/8/layout/vList3"/>
    <dgm:cxn modelId="{10F0190E-75B5-42A6-B9A7-4773CCD0B206}" type="presParOf" srcId="{1B201E5C-7559-4F54-98A5-86E2925CA90E}" destId="{D9DF0100-8F57-49A6-B9B6-43F64A61DB53}" srcOrd="4" destOrd="0" presId="urn:microsoft.com/office/officeart/2005/8/layout/vList3"/>
    <dgm:cxn modelId="{BFBBE945-57D6-4C27-8EF3-EAEE22D1C641}" type="presParOf" srcId="{D9DF0100-8F57-49A6-B9B6-43F64A61DB53}" destId="{7523E158-DCCD-4D62-963F-08FC6898F48C}" srcOrd="0" destOrd="0" presId="urn:microsoft.com/office/officeart/2005/8/layout/vList3"/>
    <dgm:cxn modelId="{6D37E6E0-30D7-4B1B-9E35-42C6FAA17397}" type="presParOf" srcId="{D9DF0100-8F57-49A6-B9B6-43F64A61DB53}" destId="{418302CD-A334-4E89-9CE8-8714C109E8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42E5AD-8DF5-4DFF-8E7C-220A6791C08D}" type="doc">
      <dgm:prSet loTypeId="urn:microsoft.com/office/officeart/2005/8/layout/vList3" loCatId="picture" qsTypeId="urn:microsoft.com/office/officeart/2005/8/quickstyle/simple1" qsCatId="simple" csTypeId="urn:microsoft.com/office/officeart/2005/8/colors/accent0_2" csCatId="mainScheme" phldr="1"/>
      <dgm:spPr/>
    </dgm:pt>
    <dgm:pt modelId="{D92B8AAA-5EF0-427A-B4FD-7B9E127DBA51}">
      <dgm:prSet phldrT="[Tekstas]" custT="1"/>
      <dgm:spPr>
        <a:xfrm rot="10800000">
          <a:off x="513447" y="0"/>
          <a:ext cx="3129631" cy="1098366"/>
        </a:xfrm>
      </dgm:spPr>
      <dgm:t>
        <a:bodyPr/>
        <a:lstStyle/>
        <a:p>
          <a:r>
            <a:rPr lang="lt-LT" sz="3600" b="1" dirty="0">
              <a:latin typeface="Times New Roman" panose="02020603050405020304" pitchFamily="18" charset="0"/>
              <a:ea typeface="+mn-ea"/>
              <a:cs typeface="Times New Roman" panose="02020603050405020304" pitchFamily="18" charset="0"/>
            </a:rPr>
            <a:t>1856,3 </a:t>
          </a:r>
          <a:r>
            <a:rPr lang="lt-LT" sz="1800" b="1" dirty="0">
              <a:latin typeface="Times New Roman" panose="02020603050405020304" pitchFamily="18" charset="0"/>
              <a:ea typeface="+mn-ea"/>
              <a:cs typeface="Times New Roman" panose="02020603050405020304" pitchFamily="18" charset="0"/>
            </a:rPr>
            <a:t>tūkst. Eur</a:t>
          </a:r>
        </a:p>
      </dgm:t>
    </dgm:pt>
    <dgm:pt modelId="{4F103A06-3388-459B-B721-FB99D05D1D38}" type="parTrans" cxnId="{489EB214-5CE2-4E2F-84BC-942D71700D91}">
      <dgm:prSet/>
      <dgm:spPr/>
      <dgm:t>
        <a:bodyPr/>
        <a:lstStyle/>
        <a:p>
          <a:endParaRPr lang="lt-LT"/>
        </a:p>
      </dgm:t>
    </dgm:pt>
    <dgm:pt modelId="{DDB6B900-0325-405C-9910-21243825F8BC}" type="sibTrans" cxnId="{489EB214-5CE2-4E2F-84BC-942D71700D91}">
      <dgm:prSet/>
      <dgm:spPr/>
      <dgm:t>
        <a:bodyPr/>
        <a:lstStyle/>
        <a:p>
          <a:endParaRPr lang="lt-LT"/>
        </a:p>
      </dgm:t>
    </dgm:pt>
    <dgm:pt modelId="{4746645B-8DE9-429A-82B8-F66BD70E92E2}">
      <dgm:prSet phldrT="[Tekstas]" custT="1"/>
      <dgm:spPr>
        <a:xfrm rot="10800000">
          <a:off x="951323" y="1426460"/>
          <a:ext cx="2686725" cy="1098366"/>
        </a:xfrm>
      </dgm:spPr>
      <dgm:t>
        <a:bodyPr/>
        <a:lstStyle/>
        <a:p>
          <a:r>
            <a:rPr lang="lt-LT" sz="2400" b="1" dirty="0">
              <a:latin typeface="Times New Roman" panose="02020603050405020304" pitchFamily="18" charset="0"/>
              <a:ea typeface="+mn-ea"/>
              <a:cs typeface="Times New Roman" panose="02020603050405020304" pitchFamily="18" charset="0"/>
            </a:rPr>
            <a:t>1668,0</a:t>
          </a:r>
          <a:r>
            <a:rPr lang="lt-LT" sz="2400" dirty="0">
              <a:latin typeface="Times New Roman" panose="02020603050405020304" pitchFamily="18" charset="0"/>
              <a:ea typeface="+mn-ea"/>
              <a:cs typeface="Times New Roman" panose="02020603050405020304" pitchFamily="18" charset="0"/>
            </a:rPr>
            <a:t> </a:t>
          </a:r>
          <a:r>
            <a:rPr lang="lt-LT" sz="1400" b="1" dirty="0">
              <a:latin typeface="Times New Roman" panose="02020603050405020304" pitchFamily="18" charset="0"/>
              <a:ea typeface="+mn-ea"/>
              <a:cs typeface="Times New Roman" panose="02020603050405020304" pitchFamily="18" charset="0"/>
            </a:rPr>
            <a:t>tūkst. </a:t>
          </a:r>
          <a:r>
            <a:rPr lang="lt-LT" sz="1400" b="1" dirty="0" err="1">
              <a:latin typeface="Times New Roman" panose="02020603050405020304" pitchFamily="18" charset="0"/>
              <a:ea typeface="+mn-ea"/>
              <a:cs typeface="Times New Roman" panose="02020603050405020304" pitchFamily="18" charset="0"/>
            </a:rPr>
            <a:t>Eur</a:t>
          </a:r>
          <a:endParaRPr lang="lt-LT" sz="1400" b="1" dirty="0">
            <a:latin typeface="Times New Roman" panose="02020603050405020304" pitchFamily="18" charset="0"/>
            <a:ea typeface="+mn-ea"/>
            <a:cs typeface="Times New Roman" panose="02020603050405020304" pitchFamily="18" charset="0"/>
          </a:endParaRPr>
        </a:p>
      </dgm:t>
    </dgm:pt>
    <dgm:pt modelId="{37A37245-6134-4C54-92D4-0F6A59C0ABC4}" type="parTrans" cxnId="{0C514402-00C5-4F14-A9AB-E21790E7876A}">
      <dgm:prSet/>
      <dgm:spPr/>
      <dgm:t>
        <a:bodyPr/>
        <a:lstStyle/>
        <a:p>
          <a:endParaRPr lang="lt-LT"/>
        </a:p>
      </dgm:t>
    </dgm:pt>
    <dgm:pt modelId="{5542D586-6F0A-41FF-8C9E-EF7E85DF8464}" type="sibTrans" cxnId="{0C514402-00C5-4F14-A9AB-E21790E7876A}">
      <dgm:prSet/>
      <dgm:spPr/>
      <dgm:t>
        <a:bodyPr/>
        <a:lstStyle/>
        <a:p>
          <a:endParaRPr lang="lt-LT"/>
        </a:p>
      </dgm:t>
    </dgm:pt>
    <dgm:pt modelId="{D221E639-A173-40EB-A37F-ABED1182B6AF}">
      <dgm:prSet phldrT="[Tekstas]" custT="1"/>
      <dgm:spPr>
        <a:xfrm rot="10800000">
          <a:off x="951323" y="2852698"/>
          <a:ext cx="2686725" cy="1098366"/>
        </a:xfrm>
      </dgm:spPr>
      <dgm:t>
        <a:bodyPr/>
        <a:lstStyle/>
        <a:p>
          <a:r>
            <a:rPr lang="lt-LT" sz="2600" b="1" dirty="0">
              <a:latin typeface="Times New Roman" panose="02020603050405020304" pitchFamily="18" charset="0"/>
              <a:ea typeface="+mn-ea"/>
              <a:cs typeface="Times New Roman" panose="02020603050405020304" pitchFamily="18" charset="0"/>
            </a:rPr>
            <a:t>1619,5</a:t>
          </a:r>
          <a:r>
            <a:rPr lang="lt-LT" sz="2600" dirty="0">
              <a:latin typeface="Times New Roman" panose="02020603050405020304" pitchFamily="18" charset="0"/>
              <a:ea typeface="+mn-ea"/>
              <a:cs typeface="Times New Roman" panose="02020603050405020304" pitchFamily="18" charset="0"/>
            </a:rPr>
            <a:t> </a:t>
          </a:r>
          <a:r>
            <a:rPr lang="lt-LT" sz="1400" b="1" dirty="0">
              <a:latin typeface="Times New Roman" panose="02020603050405020304" pitchFamily="18" charset="0"/>
              <a:ea typeface="+mn-ea"/>
              <a:cs typeface="Times New Roman" panose="02020603050405020304" pitchFamily="18" charset="0"/>
            </a:rPr>
            <a:t>tūkst. Eur</a:t>
          </a:r>
        </a:p>
      </dgm:t>
    </dgm:pt>
    <dgm:pt modelId="{7EBA8ACD-D86E-4FCE-B0C9-3CC6CC4A3F37}" type="parTrans" cxnId="{B1581608-7597-4CF7-975B-3AC4149B4E3A}">
      <dgm:prSet/>
      <dgm:spPr/>
      <dgm:t>
        <a:bodyPr/>
        <a:lstStyle/>
        <a:p>
          <a:endParaRPr lang="lt-LT"/>
        </a:p>
      </dgm:t>
    </dgm:pt>
    <dgm:pt modelId="{2D5B4936-8849-4C83-A7A9-950A744B95EA}" type="sibTrans" cxnId="{B1581608-7597-4CF7-975B-3AC4149B4E3A}">
      <dgm:prSet/>
      <dgm:spPr/>
      <dgm:t>
        <a:bodyPr/>
        <a:lstStyle/>
        <a:p>
          <a:endParaRPr lang="lt-LT"/>
        </a:p>
      </dgm:t>
    </dgm:pt>
    <dgm:pt modelId="{1B201E5C-7559-4F54-98A5-86E2925CA90E}" type="pres">
      <dgm:prSet presAssocID="{0542E5AD-8DF5-4DFF-8E7C-220A6791C08D}" presName="linearFlow" presStyleCnt="0">
        <dgm:presLayoutVars>
          <dgm:dir/>
          <dgm:resizeHandles val="exact"/>
        </dgm:presLayoutVars>
      </dgm:prSet>
      <dgm:spPr/>
    </dgm:pt>
    <dgm:pt modelId="{48884DC2-0DDF-4E81-BA97-D5BC29E20661}" type="pres">
      <dgm:prSet presAssocID="{D92B8AAA-5EF0-427A-B4FD-7B9E127DBA51}" presName="composite" presStyleCnt="0"/>
      <dgm:spPr/>
    </dgm:pt>
    <dgm:pt modelId="{37C57222-4258-4608-8416-BA7B49609CC6}" type="pres">
      <dgm:prSet presAssocID="{D92B8AAA-5EF0-427A-B4FD-7B9E127DBA51}" presName="imgShp" presStyleLbl="fgImgPlace1" presStyleIdx="0" presStyleCnt="3" custScaleX="220179" custScaleY="194115" custLinFactNeighborX="-89575" custLinFactNeighborY="93"/>
      <dgm:spPr>
        <a:xfrm>
          <a:off x="291413" y="222"/>
          <a:ext cx="1098366" cy="1098366"/>
        </a:xfrm>
        <a:prstGeom prst="ellipse">
          <a:avLst/>
        </a:prstGeom>
      </dgm:spPr>
    </dgm:pt>
    <dgm:pt modelId="{AD71AE6F-0F82-4BD3-AB6A-ED8583D68AC8}" type="pres">
      <dgm:prSet presAssocID="{D92B8AAA-5EF0-427A-B4FD-7B9E127DBA51}" presName="txShp" presStyleLbl="node1" presStyleIdx="0" presStyleCnt="3" custScaleX="123925" custScaleY="165325" custLinFactNeighborX="13289" custLinFactNeighborY="580">
        <dgm:presLayoutVars>
          <dgm:bulletEnabled val="1"/>
        </dgm:presLayoutVars>
      </dgm:prSet>
      <dgm:spPr/>
    </dgm:pt>
    <dgm:pt modelId="{E22954A1-218E-4FC5-9D19-1893CE37B9B2}" type="pres">
      <dgm:prSet presAssocID="{DDB6B900-0325-405C-9910-21243825F8BC}" presName="spacing" presStyleCnt="0"/>
      <dgm:spPr/>
    </dgm:pt>
    <dgm:pt modelId="{619DC6CC-2007-4FDD-9F8D-33A8E3B88D9E}" type="pres">
      <dgm:prSet presAssocID="{4746645B-8DE9-429A-82B8-F66BD70E92E2}" presName="composite" presStyleCnt="0"/>
      <dgm:spPr/>
    </dgm:pt>
    <dgm:pt modelId="{8B2689B6-0BB4-43EC-8880-3AE699BEC5E3}" type="pres">
      <dgm:prSet presAssocID="{4746645B-8DE9-429A-82B8-F66BD70E92E2}" presName="imgShp" presStyleLbl="fgImgPlace1" presStyleIdx="1" presStyleCnt="3" custScaleX="231408" custScaleY="198672" custLinFactNeighborX="-91117" custLinFactNeighborY="-2740"/>
      <dgm:spPr>
        <a:xfrm>
          <a:off x="402139" y="1426460"/>
          <a:ext cx="1098366" cy="1098366"/>
        </a:xfrm>
        <a:prstGeom prst="ellipse">
          <a:avLst/>
        </a:prstGeom>
      </dgm:spPr>
    </dgm:pt>
    <dgm:pt modelId="{47856584-648F-457A-9D69-66A14C7201CE}" type="pres">
      <dgm:prSet presAssocID="{4746645B-8DE9-429A-82B8-F66BD70E92E2}" presName="txShp" presStyleLbl="node1" presStyleIdx="1" presStyleCnt="3" custScaleX="116231" custScaleY="177140" custLinFactNeighborX="14505" custLinFactNeighborY="11407">
        <dgm:presLayoutVars>
          <dgm:bulletEnabled val="1"/>
        </dgm:presLayoutVars>
      </dgm:prSet>
      <dgm:spPr/>
    </dgm:pt>
    <dgm:pt modelId="{7968F9A1-BB79-4F19-916B-9F501A1B7ED9}" type="pres">
      <dgm:prSet presAssocID="{5542D586-6F0A-41FF-8C9E-EF7E85DF8464}" presName="spacing" presStyleCnt="0"/>
      <dgm:spPr/>
    </dgm:pt>
    <dgm:pt modelId="{D9DF0100-8F57-49A6-B9B6-43F64A61DB53}" type="pres">
      <dgm:prSet presAssocID="{D221E639-A173-40EB-A37F-ABED1182B6AF}" presName="composite" presStyleCnt="0"/>
      <dgm:spPr/>
    </dgm:pt>
    <dgm:pt modelId="{7523E158-DCCD-4D62-963F-08FC6898F48C}" type="pres">
      <dgm:prSet presAssocID="{D221E639-A173-40EB-A37F-ABED1182B6AF}" presName="imgShp" presStyleLbl="fgImgPlace1" presStyleIdx="2" presStyleCnt="3" custScaleX="223388" custScaleY="170133" custLinFactNeighborX="-89275" custLinFactNeighborY="-14154"/>
      <dgm:spPr>
        <a:xfrm>
          <a:off x="402139" y="2852698"/>
          <a:ext cx="1098366" cy="1098366"/>
        </a:xfrm>
        <a:prstGeom prst="ellipse">
          <a:avLst/>
        </a:prstGeom>
      </dgm:spPr>
    </dgm:pt>
    <dgm:pt modelId="{418302CD-A334-4E89-9CE8-8714C109E864}" type="pres">
      <dgm:prSet presAssocID="{D221E639-A173-40EB-A37F-ABED1182B6AF}" presName="txShp" presStyleLbl="node1" presStyleIdx="2" presStyleCnt="3" custScaleX="114106" custScaleY="136864" custLinFactNeighborX="11877" custLinFactNeighborY="8549">
        <dgm:presLayoutVars>
          <dgm:bulletEnabled val="1"/>
        </dgm:presLayoutVars>
      </dgm:prSet>
      <dgm:spPr/>
    </dgm:pt>
  </dgm:ptLst>
  <dgm:cxnLst>
    <dgm:cxn modelId="{0C514402-00C5-4F14-A9AB-E21790E7876A}" srcId="{0542E5AD-8DF5-4DFF-8E7C-220A6791C08D}" destId="{4746645B-8DE9-429A-82B8-F66BD70E92E2}" srcOrd="1" destOrd="0" parTransId="{37A37245-6134-4C54-92D4-0F6A59C0ABC4}" sibTransId="{5542D586-6F0A-41FF-8C9E-EF7E85DF8464}"/>
    <dgm:cxn modelId="{B1581608-7597-4CF7-975B-3AC4149B4E3A}" srcId="{0542E5AD-8DF5-4DFF-8E7C-220A6791C08D}" destId="{D221E639-A173-40EB-A37F-ABED1182B6AF}" srcOrd="2" destOrd="0" parTransId="{7EBA8ACD-D86E-4FCE-B0C9-3CC6CC4A3F37}" sibTransId="{2D5B4936-8849-4C83-A7A9-950A744B95EA}"/>
    <dgm:cxn modelId="{489EB214-5CE2-4E2F-84BC-942D71700D91}" srcId="{0542E5AD-8DF5-4DFF-8E7C-220A6791C08D}" destId="{D92B8AAA-5EF0-427A-B4FD-7B9E127DBA51}" srcOrd="0" destOrd="0" parTransId="{4F103A06-3388-459B-B721-FB99D05D1D38}" sibTransId="{DDB6B900-0325-405C-9910-21243825F8BC}"/>
    <dgm:cxn modelId="{9ED77669-6102-4672-B397-0E2406D61CF6}" type="presOf" srcId="{4746645B-8DE9-429A-82B8-F66BD70E92E2}" destId="{47856584-648F-457A-9D69-66A14C7201CE}" srcOrd="0" destOrd="0" presId="urn:microsoft.com/office/officeart/2005/8/layout/vList3"/>
    <dgm:cxn modelId="{DF44BC6A-564A-480C-A9E9-ED63F2805ADA}" type="presOf" srcId="{D221E639-A173-40EB-A37F-ABED1182B6AF}" destId="{418302CD-A334-4E89-9CE8-8714C109E864}" srcOrd="0" destOrd="0" presId="urn:microsoft.com/office/officeart/2005/8/layout/vList3"/>
    <dgm:cxn modelId="{07749CDC-42F9-4977-AF7C-1250F9FFF06F}" type="presOf" srcId="{D92B8AAA-5EF0-427A-B4FD-7B9E127DBA51}" destId="{AD71AE6F-0F82-4BD3-AB6A-ED8583D68AC8}" srcOrd="0" destOrd="0" presId="urn:microsoft.com/office/officeart/2005/8/layout/vList3"/>
    <dgm:cxn modelId="{44E52AF0-4A24-4279-88FB-8D033B327BAC}" type="presOf" srcId="{0542E5AD-8DF5-4DFF-8E7C-220A6791C08D}" destId="{1B201E5C-7559-4F54-98A5-86E2925CA90E}" srcOrd="0" destOrd="0" presId="urn:microsoft.com/office/officeart/2005/8/layout/vList3"/>
    <dgm:cxn modelId="{6D643E0A-5B4C-4B98-8CBF-68332F3454B5}" type="presParOf" srcId="{1B201E5C-7559-4F54-98A5-86E2925CA90E}" destId="{48884DC2-0DDF-4E81-BA97-D5BC29E20661}" srcOrd="0" destOrd="0" presId="urn:microsoft.com/office/officeart/2005/8/layout/vList3"/>
    <dgm:cxn modelId="{29A0B0E7-D7DE-4EC6-9509-4901D0054CB8}" type="presParOf" srcId="{48884DC2-0DDF-4E81-BA97-D5BC29E20661}" destId="{37C57222-4258-4608-8416-BA7B49609CC6}" srcOrd="0" destOrd="0" presId="urn:microsoft.com/office/officeart/2005/8/layout/vList3"/>
    <dgm:cxn modelId="{132E9A6B-BEDC-48B9-90C7-C5B06596148C}" type="presParOf" srcId="{48884DC2-0DDF-4E81-BA97-D5BC29E20661}" destId="{AD71AE6F-0F82-4BD3-AB6A-ED8583D68AC8}" srcOrd="1" destOrd="0" presId="urn:microsoft.com/office/officeart/2005/8/layout/vList3"/>
    <dgm:cxn modelId="{892A873C-838C-4FE3-923F-F21E46194382}" type="presParOf" srcId="{1B201E5C-7559-4F54-98A5-86E2925CA90E}" destId="{E22954A1-218E-4FC5-9D19-1893CE37B9B2}" srcOrd="1" destOrd="0" presId="urn:microsoft.com/office/officeart/2005/8/layout/vList3"/>
    <dgm:cxn modelId="{68570536-920B-4CD5-9292-A3BD37566F94}" type="presParOf" srcId="{1B201E5C-7559-4F54-98A5-86E2925CA90E}" destId="{619DC6CC-2007-4FDD-9F8D-33A8E3B88D9E}" srcOrd="2" destOrd="0" presId="urn:microsoft.com/office/officeart/2005/8/layout/vList3"/>
    <dgm:cxn modelId="{0319D171-BC48-45EC-9DE6-B3D4470B5C2C}" type="presParOf" srcId="{619DC6CC-2007-4FDD-9F8D-33A8E3B88D9E}" destId="{8B2689B6-0BB4-43EC-8880-3AE699BEC5E3}" srcOrd="0" destOrd="0" presId="urn:microsoft.com/office/officeart/2005/8/layout/vList3"/>
    <dgm:cxn modelId="{E05A4E02-AF98-4759-AD7E-CD3738630996}" type="presParOf" srcId="{619DC6CC-2007-4FDD-9F8D-33A8E3B88D9E}" destId="{47856584-648F-457A-9D69-66A14C7201CE}" srcOrd="1" destOrd="0" presId="urn:microsoft.com/office/officeart/2005/8/layout/vList3"/>
    <dgm:cxn modelId="{1C1A5A68-EAD4-48BC-8C6B-A426CAAE9EAD}" type="presParOf" srcId="{1B201E5C-7559-4F54-98A5-86E2925CA90E}" destId="{7968F9A1-BB79-4F19-916B-9F501A1B7ED9}" srcOrd="3" destOrd="0" presId="urn:microsoft.com/office/officeart/2005/8/layout/vList3"/>
    <dgm:cxn modelId="{74B0C96C-D2B6-4AB9-B465-533FD6F71E2A}" type="presParOf" srcId="{1B201E5C-7559-4F54-98A5-86E2925CA90E}" destId="{D9DF0100-8F57-49A6-B9B6-43F64A61DB53}" srcOrd="4" destOrd="0" presId="urn:microsoft.com/office/officeart/2005/8/layout/vList3"/>
    <dgm:cxn modelId="{2D33E43F-99FA-474B-9B6B-D6136E122B09}" type="presParOf" srcId="{D9DF0100-8F57-49A6-B9B6-43F64A61DB53}" destId="{7523E158-DCCD-4D62-963F-08FC6898F48C}" srcOrd="0" destOrd="0" presId="urn:microsoft.com/office/officeart/2005/8/layout/vList3"/>
    <dgm:cxn modelId="{2A794C09-1045-412C-B304-635856FE535D}" type="presParOf" srcId="{D9DF0100-8F57-49A6-B9B6-43F64A61DB53}" destId="{418302CD-A334-4E89-9CE8-8714C109E864}"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0542E5AD-8DF5-4DFF-8E7C-220A6791C08D}" type="doc">
      <dgm:prSet loTypeId="urn:microsoft.com/office/officeart/2005/8/layout/vList3" loCatId="picture" qsTypeId="urn:microsoft.com/office/officeart/2005/8/quickstyle/simple1" qsCatId="simple" csTypeId="urn:microsoft.com/office/officeart/2005/8/colors/accent0_2" csCatId="mainScheme" phldr="1"/>
      <dgm:spPr/>
    </dgm:pt>
    <dgm:pt modelId="{D92B8AAA-5EF0-427A-B4FD-7B9E127DBA51}">
      <dgm:prSet phldrT="[Tekstas]" custT="1"/>
      <dgm:spPr>
        <a:xfrm rot="10800000">
          <a:off x="513447" y="0"/>
          <a:ext cx="3129631" cy="1098366"/>
        </a:xfrm>
      </dgm:spPr>
      <dgm:t>
        <a:bodyPr/>
        <a:lstStyle/>
        <a:p>
          <a:r>
            <a:rPr lang="lt-LT" sz="3600" b="1" dirty="0">
              <a:latin typeface="Times New Roman" panose="02020603050405020304" pitchFamily="18" charset="0"/>
              <a:ea typeface="+mn-ea"/>
              <a:cs typeface="Times New Roman" panose="02020603050405020304" pitchFamily="18" charset="0"/>
            </a:rPr>
            <a:t>5583,6 </a:t>
          </a:r>
          <a:r>
            <a:rPr lang="lt-LT" sz="1800" b="1" dirty="0">
              <a:latin typeface="Times New Roman" panose="02020603050405020304" pitchFamily="18" charset="0"/>
              <a:ea typeface="+mn-ea"/>
              <a:cs typeface="Times New Roman" panose="02020603050405020304" pitchFamily="18" charset="0"/>
            </a:rPr>
            <a:t>tūkst. Eur</a:t>
          </a:r>
        </a:p>
      </dgm:t>
    </dgm:pt>
    <dgm:pt modelId="{4F103A06-3388-459B-B721-FB99D05D1D38}" type="parTrans" cxnId="{489EB214-5CE2-4E2F-84BC-942D71700D91}">
      <dgm:prSet/>
      <dgm:spPr/>
      <dgm:t>
        <a:bodyPr/>
        <a:lstStyle/>
        <a:p>
          <a:endParaRPr lang="lt-LT"/>
        </a:p>
      </dgm:t>
    </dgm:pt>
    <dgm:pt modelId="{DDB6B900-0325-405C-9910-21243825F8BC}" type="sibTrans" cxnId="{489EB214-5CE2-4E2F-84BC-942D71700D91}">
      <dgm:prSet/>
      <dgm:spPr/>
      <dgm:t>
        <a:bodyPr/>
        <a:lstStyle/>
        <a:p>
          <a:endParaRPr lang="lt-LT"/>
        </a:p>
      </dgm:t>
    </dgm:pt>
    <dgm:pt modelId="{4746645B-8DE9-429A-82B8-F66BD70E92E2}">
      <dgm:prSet phldrT="[Tekstas]" custT="1"/>
      <dgm:spPr>
        <a:xfrm rot="10800000">
          <a:off x="951323" y="1426460"/>
          <a:ext cx="2686725" cy="1098366"/>
        </a:xfrm>
      </dgm:spPr>
      <dgm:t>
        <a:bodyPr/>
        <a:lstStyle/>
        <a:p>
          <a:r>
            <a:rPr lang="lt-LT" sz="3200" b="1" dirty="0">
              <a:latin typeface="Times New Roman" panose="02020603050405020304" pitchFamily="18" charset="0"/>
              <a:ea typeface="+mn-ea"/>
              <a:cs typeface="Times New Roman" panose="02020603050405020304" pitchFamily="18" charset="0"/>
            </a:rPr>
            <a:t>3303,5</a:t>
          </a:r>
          <a:r>
            <a:rPr lang="lt-LT" sz="1400" b="1" dirty="0">
              <a:latin typeface="Times New Roman" panose="02020603050405020304" pitchFamily="18" charset="0"/>
              <a:ea typeface="+mn-ea"/>
              <a:cs typeface="Times New Roman" panose="02020603050405020304" pitchFamily="18" charset="0"/>
            </a:rPr>
            <a:t>  tūkst. </a:t>
          </a:r>
          <a:r>
            <a:rPr lang="lt-LT" sz="1400" b="1" dirty="0" err="1">
              <a:latin typeface="Times New Roman" panose="02020603050405020304" pitchFamily="18" charset="0"/>
              <a:ea typeface="+mn-ea"/>
              <a:cs typeface="Times New Roman" panose="02020603050405020304" pitchFamily="18" charset="0"/>
            </a:rPr>
            <a:t>Eur</a:t>
          </a:r>
          <a:endParaRPr lang="lt-LT" sz="1400" b="1" dirty="0">
            <a:latin typeface="Times New Roman" panose="02020603050405020304" pitchFamily="18" charset="0"/>
            <a:ea typeface="+mn-ea"/>
            <a:cs typeface="Times New Roman" panose="02020603050405020304" pitchFamily="18" charset="0"/>
          </a:endParaRPr>
        </a:p>
      </dgm:t>
    </dgm:pt>
    <dgm:pt modelId="{37A37245-6134-4C54-92D4-0F6A59C0ABC4}" type="parTrans" cxnId="{0C514402-00C5-4F14-A9AB-E21790E7876A}">
      <dgm:prSet/>
      <dgm:spPr/>
      <dgm:t>
        <a:bodyPr/>
        <a:lstStyle/>
        <a:p>
          <a:endParaRPr lang="lt-LT"/>
        </a:p>
      </dgm:t>
    </dgm:pt>
    <dgm:pt modelId="{5542D586-6F0A-41FF-8C9E-EF7E85DF8464}" type="sibTrans" cxnId="{0C514402-00C5-4F14-A9AB-E21790E7876A}">
      <dgm:prSet/>
      <dgm:spPr/>
      <dgm:t>
        <a:bodyPr/>
        <a:lstStyle/>
        <a:p>
          <a:endParaRPr lang="lt-LT"/>
        </a:p>
      </dgm:t>
    </dgm:pt>
    <dgm:pt modelId="{D221E639-A173-40EB-A37F-ABED1182B6AF}">
      <dgm:prSet phldrT="[Tekstas]" custT="1"/>
      <dgm:spPr>
        <a:xfrm rot="10800000">
          <a:off x="951323" y="2852698"/>
          <a:ext cx="2686725" cy="1098366"/>
        </a:xfrm>
      </dgm:spPr>
      <dgm:t>
        <a:bodyPr/>
        <a:lstStyle/>
        <a:p>
          <a:r>
            <a:rPr lang="lt-LT" sz="2800" b="1" dirty="0">
              <a:latin typeface="Times New Roman" panose="02020603050405020304" pitchFamily="18" charset="0"/>
              <a:ea typeface="+mn-ea"/>
              <a:cs typeface="Times New Roman" panose="02020603050405020304" pitchFamily="18" charset="0"/>
            </a:rPr>
            <a:t>5220,8</a:t>
          </a:r>
          <a:r>
            <a:rPr lang="lt-LT" sz="2600" dirty="0">
              <a:latin typeface="Times New Roman" panose="02020603050405020304" pitchFamily="18" charset="0"/>
              <a:ea typeface="+mn-ea"/>
              <a:cs typeface="Times New Roman" panose="02020603050405020304" pitchFamily="18" charset="0"/>
            </a:rPr>
            <a:t> </a:t>
          </a:r>
          <a:r>
            <a:rPr lang="lt-LT" sz="1400" b="1" dirty="0">
              <a:latin typeface="Times New Roman" panose="02020603050405020304" pitchFamily="18" charset="0"/>
              <a:ea typeface="+mn-ea"/>
              <a:cs typeface="Times New Roman" panose="02020603050405020304" pitchFamily="18" charset="0"/>
            </a:rPr>
            <a:t>tūkst. </a:t>
          </a:r>
          <a:r>
            <a:rPr lang="lt-LT" sz="1400" b="1" dirty="0" err="1">
              <a:latin typeface="Times New Roman" panose="02020603050405020304" pitchFamily="18" charset="0"/>
              <a:ea typeface="+mn-ea"/>
              <a:cs typeface="Times New Roman" panose="02020603050405020304" pitchFamily="18" charset="0"/>
            </a:rPr>
            <a:t>Eur</a:t>
          </a:r>
          <a:endParaRPr lang="lt-LT" sz="1400" b="1" dirty="0">
            <a:latin typeface="Times New Roman" panose="02020603050405020304" pitchFamily="18" charset="0"/>
            <a:ea typeface="+mn-ea"/>
            <a:cs typeface="Times New Roman" panose="02020603050405020304" pitchFamily="18" charset="0"/>
          </a:endParaRPr>
        </a:p>
      </dgm:t>
    </dgm:pt>
    <dgm:pt modelId="{7EBA8ACD-D86E-4FCE-B0C9-3CC6CC4A3F37}" type="parTrans" cxnId="{B1581608-7597-4CF7-975B-3AC4149B4E3A}">
      <dgm:prSet/>
      <dgm:spPr/>
      <dgm:t>
        <a:bodyPr/>
        <a:lstStyle/>
        <a:p>
          <a:endParaRPr lang="lt-LT"/>
        </a:p>
      </dgm:t>
    </dgm:pt>
    <dgm:pt modelId="{2D5B4936-8849-4C83-A7A9-950A744B95EA}" type="sibTrans" cxnId="{B1581608-7597-4CF7-975B-3AC4149B4E3A}">
      <dgm:prSet/>
      <dgm:spPr/>
      <dgm:t>
        <a:bodyPr/>
        <a:lstStyle/>
        <a:p>
          <a:endParaRPr lang="lt-LT"/>
        </a:p>
      </dgm:t>
    </dgm:pt>
    <dgm:pt modelId="{1B201E5C-7559-4F54-98A5-86E2925CA90E}" type="pres">
      <dgm:prSet presAssocID="{0542E5AD-8DF5-4DFF-8E7C-220A6791C08D}" presName="linearFlow" presStyleCnt="0">
        <dgm:presLayoutVars>
          <dgm:dir/>
          <dgm:resizeHandles val="exact"/>
        </dgm:presLayoutVars>
      </dgm:prSet>
      <dgm:spPr/>
    </dgm:pt>
    <dgm:pt modelId="{48884DC2-0DDF-4E81-BA97-D5BC29E20661}" type="pres">
      <dgm:prSet presAssocID="{D92B8AAA-5EF0-427A-B4FD-7B9E127DBA51}" presName="composite" presStyleCnt="0"/>
      <dgm:spPr/>
    </dgm:pt>
    <dgm:pt modelId="{37C57222-4258-4608-8416-BA7B49609CC6}" type="pres">
      <dgm:prSet presAssocID="{D92B8AAA-5EF0-427A-B4FD-7B9E127DBA51}" presName="imgShp" presStyleLbl="fgImgPlace1" presStyleIdx="0" presStyleCnt="3" custScaleX="271221" custScaleY="187944" custLinFactNeighborX="-50235" custLinFactNeighborY="-15783"/>
      <dgm:spPr>
        <a:xfrm>
          <a:off x="291413" y="222"/>
          <a:ext cx="1098366" cy="1098366"/>
        </a:xfrm>
        <a:prstGeom prst="ellipse">
          <a:avLst/>
        </a:prstGeom>
      </dgm:spPr>
    </dgm:pt>
    <dgm:pt modelId="{AD71AE6F-0F82-4BD3-AB6A-ED8583D68AC8}" type="pres">
      <dgm:prSet presAssocID="{D92B8AAA-5EF0-427A-B4FD-7B9E127DBA51}" presName="txShp" presStyleLbl="node1" presStyleIdx="0" presStyleCnt="3" custScaleX="123925" custScaleY="241765" custLinFactNeighborX="11194" custLinFactNeighborY="1520">
        <dgm:presLayoutVars>
          <dgm:bulletEnabled val="1"/>
        </dgm:presLayoutVars>
      </dgm:prSet>
      <dgm:spPr/>
    </dgm:pt>
    <dgm:pt modelId="{E22954A1-218E-4FC5-9D19-1893CE37B9B2}" type="pres">
      <dgm:prSet presAssocID="{DDB6B900-0325-405C-9910-21243825F8BC}" presName="spacing" presStyleCnt="0"/>
      <dgm:spPr/>
    </dgm:pt>
    <dgm:pt modelId="{619DC6CC-2007-4FDD-9F8D-33A8E3B88D9E}" type="pres">
      <dgm:prSet presAssocID="{4746645B-8DE9-429A-82B8-F66BD70E92E2}" presName="composite" presStyleCnt="0"/>
      <dgm:spPr/>
    </dgm:pt>
    <dgm:pt modelId="{8B2689B6-0BB4-43EC-8880-3AE699BEC5E3}" type="pres">
      <dgm:prSet presAssocID="{4746645B-8DE9-429A-82B8-F66BD70E92E2}" presName="imgShp" presStyleLbl="fgImgPlace1" presStyleIdx="1" presStyleCnt="3" custScaleX="263979" custScaleY="167884" custLinFactNeighborX="-77266" custLinFactNeighborY="-32706"/>
      <dgm:spPr>
        <a:xfrm>
          <a:off x="402139" y="1426460"/>
          <a:ext cx="1098366" cy="1098366"/>
        </a:xfrm>
        <a:prstGeom prst="ellipse">
          <a:avLst/>
        </a:prstGeom>
      </dgm:spPr>
    </dgm:pt>
    <dgm:pt modelId="{47856584-648F-457A-9D69-66A14C7201CE}" type="pres">
      <dgm:prSet presAssocID="{4746645B-8DE9-429A-82B8-F66BD70E92E2}" presName="txShp" presStyleLbl="node1" presStyleIdx="1" presStyleCnt="3" custScaleX="116231" custScaleY="132334" custLinFactNeighborX="13915" custLinFactNeighborY="7691">
        <dgm:presLayoutVars>
          <dgm:bulletEnabled val="1"/>
        </dgm:presLayoutVars>
      </dgm:prSet>
      <dgm:spPr/>
    </dgm:pt>
    <dgm:pt modelId="{7968F9A1-BB79-4F19-916B-9F501A1B7ED9}" type="pres">
      <dgm:prSet presAssocID="{5542D586-6F0A-41FF-8C9E-EF7E85DF8464}" presName="spacing" presStyleCnt="0"/>
      <dgm:spPr/>
    </dgm:pt>
    <dgm:pt modelId="{D9DF0100-8F57-49A6-B9B6-43F64A61DB53}" type="pres">
      <dgm:prSet presAssocID="{D221E639-A173-40EB-A37F-ABED1182B6AF}" presName="composite" presStyleCnt="0"/>
      <dgm:spPr/>
    </dgm:pt>
    <dgm:pt modelId="{7523E158-DCCD-4D62-963F-08FC6898F48C}" type="pres">
      <dgm:prSet presAssocID="{D221E639-A173-40EB-A37F-ABED1182B6AF}" presName="imgShp" presStyleLbl="fgImgPlace1" presStyleIdx="2" presStyleCnt="3" custScaleX="292140" custScaleY="189507" custLinFactNeighborX="-86251" custLinFactNeighborY="-17604"/>
      <dgm:spPr>
        <a:xfrm>
          <a:off x="402139" y="2852698"/>
          <a:ext cx="1098366" cy="1098366"/>
        </a:xfrm>
        <a:prstGeom prst="ellipse">
          <a:avLst/>
        </a:prstGeom>
      </dgm:spPr>
    </dgm:pt>
    <dgm:pt modelId="{418302CD-A334-4E89-9CE8-8714C109E864}" type="pres">
      <dgm:prSet presAssocID="{D221E639-A173-40EB-A37F-ABED1182B6AF}" presName="txShp" presStyleLbl="node1" presStyleIdx="2" presStyleCnt="3" custScaleX="115209" custScaleY="122012" custLinFactNeighborX="11877" custLinFactNeighborY="8549">
        <dgm:presLayoutVars>
          <dgm:bulletEnabled val="1"/>
        </dgm:presLayoutVars>
      </dgm:prSet>
      <dgm:spPr/>
    </dgm:pt>
  </dgm:ptLst>
  <dgm:cxnLst>
    <dgm:cxn modelId="{0C514402-00C5-4F14-A9AB-E21790E7876A}" srcId="{0542E5AD-8DF5-4DFF-8E7C-220A6791C08D}" destId="{4746645B-8DE9-429A-82B8-F66BD70E92E2}" srcOrd="1" destOrd="0" parTransId="{37A37245-6134-4C54-92D4-0F6A59C0ABC4}" sibTransId="{5542D586-6F0A-41FF-8C9E-EF7E85DF8464}"/>
    <dgm:cxn modelId="{1DEBB107-391F-4F04-9846-607A85FD29F6}" type="presOf" srcId="{0542E5AD-8DF5-4DFF-8E7C-220A6791C08D}" destId="{1B201E5C-7559-4F54-98A5-86E2925CA90E}" srcOrd="0" destOrd="0" presId="urn:microsoft.com/office/officeart/2005/8/layout/vList3"/>
    <dgm:cxn modelId="{B1581608-7597-4CF7-975B-3AC4149B4E3A}" srcId="{0542E5AD-8DF5-4DFF-8E7C-220A6791C08D}" destId="{D221E639-A173-40EB-A37F-ABED1182B6AF}" srcOrd="2" destOrd="0" parTransId="{7EBA8ACD-D86E-4FCE-B0C9-3CC6CC4A3F37}" sibTransId="{2D5B4936-8849-4C83-A7A9-950A744B95EA}"/>
    <dgm:cxn modelId="{489EB214-5CE2-4E2F-84BC-942D71700D91}" srcId="{0542E5AD-8DF5-4DFF-8E7C-220A6791C08D}" destId="{D92B8AAA-5EF0-427A-B4FD-7B9E127DBA51}" srcOrd="0" destOrd="0" parTransId="{4F103A06-3388-459B-B721-FB99D05D1D38}" sibTransId="{DDB6B900-0325-405C-9910-21243825F8BC}"/>
    <dgm:cxn modelId="{50A2B127-479B-49DE-AFAA-0C3E6CA291CC}" type="presOf" srcId="{D221E639-A173-40EB-A37F-ABED1182B6AF}" destId="{418302CD-A334-4E89-9CE8-8714C109E864}" srcOrd="0" destOrd="0" presId="urn:microsoft.com/office/officeart/2005/8/layout/vList3"/>
    <dgm:cxn modelId="{05F27732-5F08-46A4-9CF3-298246E7FF39}" type="presOf" srcId="{D92B8AAA-5EF0-427A-B4FD-7B9E127DBA51}" destId="{AD71AE6F-0F82-4BD3-AB6A-ED8583D68AC8}" srcOrd="0" destOrd="0" presId="urn:microsoft.com/office/officeart/2005/8/layout/vList3"/>
    <dgm:cxn modelId="{50A7A2CA-1A15-404D-9BE9-0AC17491D78F}" type="presOf" srcId="{4746645B-8DE9-429A-82B8-F66BD70E92E2}" destId="{47856584-648F-457A-9D69-66A14C7201CE}" srcOrd="0" destOrd="0" presId="urn:microsoft.com/office/officeart/2005/8/layout/vList3"/>
    <dgm:cxn modelId="{713BD1CF-C5AF-4BA7-8588-82365385D3C2}" type="presParOf" srcId="{1B201E5C-7559-4F54-98A5-86E2925CA90E}" destId="{48884DC2-0DDF-4E81-BA97-D5BC29E20661}" srcOrd="0" destOrd="0" presId="urn:microsoft.com/office/officeart/2005/8/layout/vList3"/>
    <dgm:cxn modelId="{0D510D6F-C438-42E6-9E57-EBD4E913AC89}" type="presParOf" srcId="{48884DC2-0DDF-4E81-BA97-D5BC29E20661}" destId="{37C57222-4258-4608-8416-BA7B49609CC6}" srcOrd="0" destOrd="0" presId="urn:microsoft.com/office/officeart/2005/8/layout/vList3"/>
    <dgm:cxn modelId="{CD9EC1E8-4D3E-40FD-9C74-F946BDBEF8B5}" type="presParOf" srcId="{48884DC2-0DDF-4E81-BA97-D5BC29E20661}" destId="{AD71AE6F-0F82-4BD3-AB6A-ED8583D68AC8}" srcOrd="1" destOrd="0" presId="urn:microsoft.com/office/officeart/2005/8/layout/vList3"/>
    <dgm:cxn modelId="{1BE9D347-88CF-49E1-96B0-ABC41440494B}" type="presParOf" srcId="{1B201E5C-7559-4F54-98A5-86E2925CA90E}" destId="{E22954A1-218E-4FC5-9D19-1893CE37B9B2}" srcOrd="1" destOrd="0" presId="urn:microsoft.com/office/officeart/2005/8/layout/vList3"/>
    <dgm:cxn modelId="{139C0415-7411-4FEC-B929-4B1210F5CEC0}" type="presParOf" srcId="{1B201E5C-7559-4F54-98A5-86E2925CA90E}" destId="{619DC6CC-2007-4FDD-9F8D-33A8E3B88D9E}" srcOrd="2" destOrd="0" presId="urn:microsoft.com/office/officeart/2005/8/layout/vList3"/>
    <dgm:cxn modelId="{108138F6-E3A6-4921-BA0A-26A20A142DEA}" type="presParOf" srcId="{619DC6CC-2007-4FDD-9F8D-33A8E3B88D9E}" destId="{8B2689B6-0BB4-43EC-8880-3AE699BEC5E3}" srcOrd="0" destOrd="0" presId="urn:microsoft.com/office/officeart/2005/8/layout/vList3"/>
    <dgm:cxn modelId="{D5668A79-78D8-4D72-93DF-23EE8E4EC038}" type="presParOf" srcId="{619DC6CC-2007-4FDD-9F8D-33A8E3B88D9E}" destId="{47856584-648F-457A-9D69-66A14C7201CE}" srcOrd="1" destOrd="0" presId="urn:microsoft.com/office/officeart/2005/8/layout/vList3"/>
    <dgm:cxn modelId="{EA882C9F-7BB1-438E-95BA-4515EDAE41A2}" type="presParOf" srcId="{1B201E5C-7559-4F54-98A5-86E2925CA90E}" destId="{7968F9A1-BB79-4F19-916B-9F501A1B7ED9}" srcOrd="3" destOrd="0" presId="urn:microsoft.com/office/officeart/2005/8/layout/vList3"/>
    <dgm:cxn modelId="{87568840-B2AC-4593-8F4C-EFF362E39E10}" type="presParOf" srcId="{1B201E5C-7559-4F54-98A5-86E2925CA90E}" destId="{D9DF0100-8F57-49A6-B9B6-43F64A61DB53}" srcOrd="4" destOrd="0" presId="urn:microsoft.com/office/officeart/2005/8/layout/vList3"/>
    <dgm:cxn modelId="{0EBFB78D-9244-4E43-903A-26AC7813CD85}" type="presParOf" srcId="{D9DF0100-8F57-49A6-B9B6-43F64A61DB53}" destId="{7523E158-DCCD-4D62-963F-08FC6898F48C}" srcOrd="0" destOrd="0" presId="urn:microsoft.com/office/officeart/2005/8/layout/vList3"/>
    <dgm:cxn modelId="{E8CFE07C-628B-491E-8DDA-114B8BA48EE7}" type="presParOf" srcId="{D9DF0100-8F57-49A6-B9B6-43F64A61DB53}" destId="{418302CD-A334-4E89-9CE8-8714C109E86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0542E5AD-8DF5-4DFF-8E7C-220A6791C08D}" type="doc">
      <dgm:prSet loTypeId="urn:microsoft.com/office/officeart/2005/8/layout/vList3" loCatId="picture" qsTypeId="urn:microsoft.com/office/officeart/2005/8/quickstyle/simple1" qsCatId="simple" csTypeId="urn:microsoft.com/office/officeart/2005/8/colors/accent3_5" csCatId="accent3" phldr="1"/>
      <dgm:spPr/>
    </dgm:pt>
    <dgm:pt modelId="{D92B8AAA-5EF0-427A-B4FD-7B9E127DBA51}">
      <dgm:prSet phldrT="[Tekstas]" custT="1"/>
      <dgm:spPr>
        <a:xfrm rot="10800000">
          <a:off x="513447" y="0"/>
          <a:ext cx="3129631" cy="1098366"/>
        </a:xfrm>
      </dgm:spPr>
      <dgm:t>
        <a:bodyPr/>
        <a:lstStyle/>
        <a:p>
          <a:r>
            <a:rPr lang="lt-LT" sz="3600" b="1" dirty="0">
              <a:solidFill>
                <a:schemeClr val="tx1"/>
              </a:solidFill>
              <a:latin typeface="Times New Roman" panose="02020603050405020304" pitchFamily="18" charset="0"/>
              <a:ea typeface="+mn-ea"/>
              <a:cs typeface="Times New Roman" panose="02020603050405020304" pitchFamily="18" charset="0"/>
            </a:rPr>
            <a:t>2597,5 </a:t>
          </a:r>
          <a:r>
            <a:rPr lang="lt-LT" sz="1800" b="1" dirty="0">
              <a:solidFill>
                <a:schemeClr val="tx1"/>
              </a:solidFill>
              <a:latin typeface="Times New Roman" panose="02020603050405020304" pitchFamily="18" charset="0"/>
              <a:ea typeface="+mn-ea"/>
              <a:cs typeface="Times New Roman" panose="02020603050405020304" pitchFamily="18" charset="0"/>
            </a:rPr>
            <a:t>tūkst. Eur</a:t>
          </a:r>
        </a:p>
      </dgm:t>
    </dgm:pt>
    <dgm:pt modelId="{4F103A06-3388-459B-B721-FB99D05D1D38}" type="parTrans" cxnId="{489EB214-5CE2-4E2F-84BC-942D71700D91}">
      <dgm:prSet/>
      <dgm:spPr/>
      <dgm:t>
        <a:bodyPr/>
        <a:lstStyle/>
        <a:p>
          <a:endParaRPr lang="lt-LT"/>
        </a:p>
      </dgm:t>
    </dgm:pt>
    <dgm:pt modelId="{DDB6B900-0325-405C-9910-21243825F8BC}" type="sibTrans" cxnId="{489EB214-5CE2-4E2F-84BC-942D71700D91}">
      <dgm:prSet/>
      <dgm:spPr/>
      <dgm:t>
        <a:bodyPr/>
        <a:lstStyle/>
        <a:p>
          <a:endParaRPr lang="lt-LT"/>
        </a:p>
      </dgm:t>
    </dgm:pt>
    <dgm:pt modelId="{4746645B-8DE9-429A-82B8-F66BD70E92E2}">
      <dgm:prSet phldrT="[Tekstas]" custT="1"/>
      <dgm:spPr>
        <a:xfrm rot="10800000">
          <a:off x="951323" y="1426460"/>
          <a:ext cx="2686725" cy="1098366"/>
        </a:xfrm>
      </dgm:spPr>
      <dgm:t>
        <a:bodyPr/>
        <a:lstStyle/>
        <a:p>
          <a:r>
            <a:rPr lang="lt-LT" sz="3200" b="1" dirty="0">
              <a:solidFill>
                <a:schemeClr val="tx1"/>
              </a:solidFill>
              <a:latin typeface="Times New Roman" panose="02020603050405020304" pitchFamily="18" charset="0"/>
              <a:ea typeface="+mn-ea"/>
              <a:cs typeface="Times New Roman" panose="02020603050405020304" pitchFamily="18" charset="0"/>
            </a:rPr>
            <a:t>2076,0</a:t>
          </a:r>
          <a:r>
            <a:rPr lang="lt-LT" sz="1400" b="1" dirty="0">
              <a:solidFill>
                <a:schemeClr val="tx1"/>
              </a:solidFill>
              <a:latin typeface="Times New Roman" panose="02020603050405020304" pitchFamily="18" charset="0"/>
              <a:ea typeface="+mn-ea"/>
              <a:cs typeface="Times New Roman" panose="02020603050405020304" pitchFamily="18" charset="0"/>
            </a:rPr>
            <a:t>  tūkst. Eur    1481,7</a:t>
          </a:r>
        </a:p>
      </dgm:t>
    </dgm:pt>
    <dgm:pt modelId="{37A37245-6134-4C54-92D4-0F6A59C0ABC4}" type="parTrans" cxnId="{0C514402-00C5-4F14-A9AB-E21790E7876A}">
      <dgm:prSet/>
      <dgm:spPr/>
      <dgm:t>
        <a:bodyPr/>
        <a:lstStyle/>
        <a:p>
          <a:endParaRPr lang="lt-LT"/>
        </a:p>
      </dgm:t>
    </dgm:pt>
    <dgm:pt modelId="{5542D586-6F0A-41FF-8C9E-EF7E85DF8464}" type="sibTrans" cxnId="{0C514402-00C5-4F14-A9AB-E21790E7876A}">
      <dgm:prSet/>
      <dgm:spPr/>
      <dgm:t>
        <a:bodyPr/>
        <a:lstStyle/>
        <a:p>
          <a:endParaRPr lang="lt-LT"/>
        </a:p>
      </dgm:t>
    </dgm:pt>
    <dgm:pt modelId="{D221E639-A173-40EB-A37F-ABED1182B6AF}">
      <dgm:prSet phldrT="[Tekstas]" custT="1"/>
      <dgm:spPr>
        <a:xfrm rot="10800000">
          <a:off x="951323" y="2852698"/>
          <a:ext cx="2686725" cy="1098366"/>
        </a:xfrm>
      </dgm:spPr>
      <dgm:t>
        <a:bodyPr/>
        <a:lstStyle/>
        <a:p>
          <a:r>
            <a:rPr lang="lt-LT" sz="2800" b="1" dirty="0">
              <a:solidFill>
                <a:schemeClr val="tx1"/>
              </a:solidFill>
              <a:latin typeface="Times New Roman" panose="02020603050405020304" pitchFamily="18" charset="0"/>
              <a:ea typeface="+mn-ea"/>
              <a:cs typeface="Times New Roman" panose="02020603050405020304" pitchFamily="18" charset="0"/>
            </a:rPr>
            <a:t>3784,6</a:t>
          </a:r>
          <a:r>
            <a:rPr lang="lt-LT" sz="2600" dirty="0">
              <a:solidFill>
                <a:schemeClr val="tx1"/>
              </a:solidFill>
              <a:latin typeface="Times New Roman" panose="02020603050405020304" pitchFamily="18" charset="0"/>
              <a:ea typeface="+mn-ea"/>
              <a:cs typeface="Times New Roman" panose="02020603050405020304" pitchFamily="18" charset="0"/>
            </a:rPr>
            <a:t> </a:t>
          </a:r>
          <a:r>
            <a:rPr lang="lt-LT" sz="1400" b="1" dirty="0">
              <a:solidFill>
                <a:schemeClr val="tx1"/>
              </a:solidFill>
              <a:latin typeface="Times New Roman" panose="02020603050405020304" pitchFamily="18" charset="0"/>
              <a:ea typeface="+mn-ea"/>
              <a:cs typeface="Times New Roman" panose="02020603050405020304" pitchFamily="18" charset="0"/>
            </a:rPr>
            <a:t>tūkst. Eur    3358,7</a:t>
          </a:r>
        </a:p>
      </dgm:t>
    </dgm:pt>
    <dgm:pt modelId="{7EBA8ACD-D86E-4FCE-B0C9-3CC6CC4A3F37}" type="parTrans" cxnId="{B1581608-7597-4CF7-975B-3AC4149B4E3A}">
      <dgm:prSet/>
      <dgm:spPr/>
      <dgm:t>
        <a:bodyPr/>
        <a:lstStyle/>
        <a:p>
          <a:endParaRPr lang="lt-LT"/>
        </a:p>
      </dgm:t>
    </dgm:pt>
    <dgm:pt modelId="{2D5B4936-8849-4C83-A7A9-950A744B95EA}" type="sibTrans" cxnId="{B1581608-7597-4CF7-975B-3AC4149B4E3A}">
      <dgm:prSet/>
      <dgm:spPr/>
      <dgm:t>
        <a:bodyPr/>
        <a:lstStyle/>
        <a:p>
          <a:endParaRPr lang="lt-LT"/>
        </a:p>
      </dgm:t>
    </dgm:pt>
    <dgm:pt modelId="{1B201E5C-7559-4F54-98A5-86E2925CA90E}" type="pres">
      <dgm:prSet presAssocID="{0542E5AD-8DF5-4DFF-8E7C-220A6791C08D}" presName="linearFlow" presStyleCnt="0">
        <dgm:presLayoutVars>
          <dgm:dir/>
          <dgm:resizeHandles val="exact"/>
        </dgm:presLayoutVars>
      </dgm:prSet>
      <dgm:spPr/>
    </dgm:pt>
    <dgm:pt modelId="{48884DC2-0DDF-4E81-BA97-D5BC29E20661}" type="pres">
      <dgm:prSet presAssocID="{D92B8AAA-5EF0-427A-B4FD-7B9E127DBA51}" presName="composite" presStyleCnt="0"/>
      <dgm:spPr/>
    </dgm:pt>
    <dgm:pt modelId="{37C57222-4258-4608-8416-BA7B49609CC6}" type="pres">
      <dgm:prSet presAssocID="{D92B8AAA-5EF0-427A-B4FD-7B9E127DBA51}" presName="imgShp" presStyleLbl="fgImgPlace1" presStyleIdx="0" presStyleCnt="3" custScaleX="271221" custScaleY="210579" custLinFactNeighborX="-50235" custLinFactNeighborY="-15783"/>
      <dgm:spPr>
        <a:xfrm>
          <a:off x="291413" y="222"/>
          <a:ext cx="1098366" cy="1098366"/>
        </a:xfrm>
        <a:prstGeom prst="ellipse">
          <a:avLst/>
        </a:prstGeom>
        <a:blipFill rotWithShape="1">
          <a:blip xmlns:r="http://schemas.openxmlformats.org/officeDocument/2006/relationships" r:embed="rId1">
            <a:duotone>
              <a:schemeClr val="accent3">
                <a:alpha val="90000"/>
                <a:hueOff val="0"/>
                <a:satOff val="0"/>
                <a:lumOff val="0"/>
                <a:alphaOff val="0"/>
                <a:shade val="20000"/>
                <a:satMod val="200000"/>
              </a:schemeClr>
              <a:schemeClr val="accent3">
                <a:alpha val="90000"/>
                <a:hueOff val="0"/>
                <a:satOff val="0"/>
                <a:lumOff val="0"/>
                <a:alphaOff val="0"/>
                <a:tint val="12000"/>
                <a:satMod val="190000"/>
              </a:schemeClr>
            </a:duotone>
          </a:blip>
          <a:stretch>
            <a:fillRect/>
          </a:stretch>
        </a:blipFill>
      </dgm:spPr>
    </dgm:pt>
    <dgm:pt modelId="{AD71AE6F-0F82-4BD3-AB6A-ED8583D68AC8}" type="pres">
      <dgm:prSet presAssocID="{D92B8AAA-5EF0-427A-B4FD-7B9E127DBA51}" presName="txShp" presStyleLbl="node1" presStyleIdx="0" presStyleCnt="3" custScaleX="123925" custScaleY="241765" custLinFactNeighborX="13776" custLinFactNeighborY="-9966">
        <dgm:presLayoutVars>
          <dgm:bulletEnabled val="1"/>
        </dgm:presLayoutVars>
      </dgm:prSet>
      <dgm:spPr/>
    </dgm:pt>
    <dgm:pt modelId="{E22954A1-218E-4FC5-9D19-1893CE37B9B2}" type="pres">
      <dgm:prSet presAssocID="{DDB6B900-0325-405C-9910-21243825F8BC}" presName="spacing" presStyleCnt="0"/>
      <dgm:spPr/>
    </dgm:pt>
    <dgm:pt modelId="{619DC6CC-2007-4FDD-9F8D-33A8E3B88D9E}" type="pres">
      <dgm:prSet presAssocID="{4746645B-8DE9-429A-82B8-F66BD70E92E2}" presName="composite" presStyleCnt="0"/>
      <dgm:spPr/>
    </dgm:pt>
    <dgm:pt modelId="{8B2689B6-0BB4-43EC-8880-3AE699BEC5E3}" type="pres">
      <dgm:prSet presAssocID="{4746645B-8DE9-429A-82B8-F66BD70E92E2}" presName="imgShp" presStyleLbl="fgImgPlace1" presStyleIdx="1" presStyleCnt="3" custScaleX="263979" custScaleY="237072" custLinFactNeighborX="-65041" custLinFactNeighborY="-23829"/>
      <dgm:spPr>
        <a:xfrm>
          <a:off x="402139" y="1426460"/>
          <a:ext cx="1098366" cy="1098366"/>
        </a:xfrm>
        <a:prstGeom prst="ellipse">
          <a:avLst/>
        </a:prstGeom>
      </dgm:spPr>
    </dgm:pt>
    <dgm:pt modelId="{47856584-648F-457A-9D69-66A14C7201CE}" type="pres">
      <dgm:prSet presAssocID="{4746645B-8DE9-429A-82B8-F66BD70E92E2}" presName="txShp" presStyleLbl="node1" presStyleIdx="1" presStyleCnt="3" custScaleX="116231" custScaleY="132334" custLinFactNeighborX="10899" custLinFactNeighborY="-13055">
        <dgm:presLayoutVars>
          <dgm:bulletEnabled val="1"/>
        </dgm:presLayoutVars>
      </dgm:prSet>
      <dgm:spPr/>
    </dgm:pt>
    <dgm:pt modelId="{7968F9A1-BB79-4F19-916B-9F501A1B7ED9}" type="pres">
      <dgm:prSet presAssocID="{5542D586-6F0A-41FF-8C9E-EF7E85DF8464}" presName="spacing" presStyleCnt="0"/>
      <dgm:spPr/>
    </dgm:pt>
    <dgm:pt modelId="{D9DF0100-8F57-49A6-B9B6-43F64A61DB53}" type="pres">
      <dgm:prSet presAssocID="{D221E639-A173-40EB-A37F-ABED1182B6AF}" presName="composite" presStyleCnt="0"/>
      <dgm:spPr/>
    </dgm:pt>
    <dgm:pt modelId="{7523E158-DCCD-4D62-963F-08FC6898F48C}" type="pres">
      <dgm:prSet presAssocID="{D221E639-A173-40EB-A37F-ABED1182B6AF}" presName="imgShp" presStyleLbl="fgImgPlace1" presStyleIdx="2" presStyleCnt="3" custScaleX="268646" custScaleY="218248" custLinFactNeighborX="-58341" custLinFactNeighborY="-19482"/>
      <dgm:spPr>
        <a:xfrm>
          <a:off x="402139" y="2852698"/>
          <a:ext cx="1098366" cy="1098366"/>
        </a:xfrm>
        <a:prstGeom prst="ellipse">
          <a:avLst/>
        </a:prstGeom>
      </dgm:spPr>
    </dgm:pt>
    <dgm:pt modelId="{418302CD-A334-4E89-9CE8-8714C109E864}" type="pres">
      <dgm:prSet presAssocID="{D221E639-A173-40EB-A37F-ABED1182B6AF}" presName="txShp" presStyleLbl="node1" presStyleIdx="2" presStyleCnt="3" custScaleX="115209" custScaleY="122012" custLinFactNeighborX="13126" custLinFactNeighborY="-4278">
        <dgm:presLayoutVars>
          <dgm:bulletEnabled val="1"/>
        </dgm:presLayoutVars>
      </dgm:prSet>
      <dgm:spPr/>
    </dgm:pt>
  </dgm:ptLst>
  <dgm:cxnLst>
    <dgm:cxn modelId="{0C514402-00C5-4F14-A9AB-E21790E7876A}" srcId="{0542E5AD-8DF5-4DFF-8E7C-220A6791C08D}" destId="{4746645B-8DE9-429A-82B8-F66BD70E92E2}" srcOrd="1" destOrd="0" parTransId="{37A37245-6134-4C54-92D4-0F6A59C0ABC4}" sibTransId="{5542D586-6F0A-41FF-8C9E-EF7E85DF8464}"/>
    <dgm:cxn modelId="{B1581608-7597-4CF7-975B-3AC4149B4E3A}" srcId="{0542E5AD-8DF5-4DFF-8E7C-220A6791C08D}" destId="{D221E639-A173-40EB-A37F-ABED1182B6AF}" srcOrd="2" destOrd="0" parTransId="{7EBA8ACD-D86E-4FCE-B0C9-3CC6CC4A3F37}" sibTransId="{2D5B4936-8849-4C83-A7A9-950A744B95EA}"/>
    <dgm:cxn modelId="{42663B0E-7569-48F3-9524-46114D94A5C9}" type="presOf" srcId="{0542E5AD-8DF5-4DFF-8E7C-220A6791C08D}" destId="{1B201E5C-7559-4F54-98A5-86E2925CA90E}" srcOrd="0" destOrd="0" presId="urn:microsoft.com/office/officeart/2005/8/layout/vList3"/>
    <dgm:cxn modelId="{34B7A012-A697-4D26-A936-769A80E107A4}" type="presOf" srcId="{D221E639-A173-40EB-A37F-ABED1182B6AF}" destId="{418302CD-A334-4E89-9CE8-8714C109E864}" srcOrd="0" destOrd="0" presId="urn:microsoft.com/office/officeart/2005/8/layout/vList3"/>
    <dgm:cxn modelId="{489EB214-5CE2-4E2F-84BC-942D71700D91}" srcId="{0542E5AD-8DF5-4DFF-8E7C-220A6791C08D}" destId="{D92B8AAA-5EF0-427A-B4FD-7B9E127DBA51}" srcOrd="0" destOrd="0" parTransId="{4F103A06-3388-459B-B721-FB99D05D1D38}" sibTransId="{DDB6B900-0325-405C-9910-21243825F8BC}"/>
    <dgm:cxn modelId="{298693D1-3057-4D3F-B345-FF710A38ED54}" type="presOf" srcId="{D92B8AAA-5EF0-427A-B4FD-7B9E127DBA51}" destId="{AD71AE6F-0F82-4BD3-AB6A-ED8583D68AC8}" srcOrd="0" destOrd="0" presId="urn:microsoft.com/office/officeart/2005/8/layout/vList3"/>
    <dgm:cxn modelId="{5D10BCE2-3CAF-4BFE-BB0C-95E561C094A7}" type="presOf" srcId="{4746645B-8DE9-429A-82B8-F66BD70E92E2}" destId="{47856584-648F-457A-9D69-66A14C7201CE}" srcOrd="0" destOrd="0" presId="urn:microsoft.com/office/officeart/2005/8/layout/vList3"/>
    <dgm:cxn modelId="{BD043863-5C7C-4BA1-8DE7-076BF205896D}" type="presParOf" srcId="{1B201E5C-7559-4F54-98A5-86E2925CA90E}" destId="{48884DC2-0DDF-4E81-BA97-D5BC29E20661}" srcOrd="0" destOrd="0" presId="urn:microsoft.com/office/officeart/2005/8/layout/vList3"/>
    <dgm:cxn modelId="{C99869AD-7020-43DA-BDA1-900E55D55C40}" type="presParOf" srcId="{48884DC2-0DDF-4E81-BA97-D5BC29E20661}" destId="{37C57222-4258-4608-8416-BA7B49609CC6}" srcOrd="0" destOrd="0" presId="urn:microsoft.com/office/officeart/2005/8/layout/vList3"/>
    <dgm:cxn modelId="{3A800F0E-BD10-4C93-93E3-EBB21D7B465A}" type="presParOf" srcId="{48884DC2-0DDF-4E81-BA97-D5BC29E20661}" destId="{AD71AE6F-0F82-4BD3-AB6A-ED8583D68AC8}" srcOrd="1" destOrd="0" presId="urn:microsoft.com/office/officeart/2005/8/layout/vList3"/>
    <dgm:cxn modelId="{D5EF8B16-4041-4E40-87E1-A727E44848C7}" type="presParOf" srcId="{1B201E5C-7559-4F54-98A5-86E2925CA90E}" destId="{E22954A1-218E-4FC5-9D19-1893CE37B9B2}" srcOrd="1" destOrd="0" presId="urn:microsoft.com/office/officeart/2005/8/layout/vList3"/>
    <dgm:cxn modelId="{00129334-80EC-4169-AFAB-8CA937C7BE39}" type="presParOf" srcId="{1B201E5C-7559-4F54-98A5-86E2925CA90E}" destId="{619DC6CC-2007-4FDD-9F8D-33A8E3B88D9E}" srcOrd="2" destOrd="0" presId="urn:microsoft.com/office/officeart/2005/8/layout/vList3"/>
    <dgm:cxn modelId="{6F1CDE30-046C-49D1-AAA4-A8F439E75FFC}" type="presParOf" srcId="{619DC6CC-2007-4FDD-9F8D-33A8E3B88D9E}" destId="{8B2689B6-0BB4-43EC-8880-3AE699BEC5E3}" srcOrd="0" destOrd="0" presId="urn:microsoft.com/office/officeart/2005/8/layout/vList3"/>
    <dgm:cxn modelId="{5DE6B38F-D0E0-4E17-827B-77E54C9287E9}" type="presParOf" srcId="{619DC6CC-2007-4FDD-9F8D-33A8E3B88D9E}" destId="{47856584-648F-457A-9D69-66A14C7201CE}" srcOrd="1" destOrd="0" presId="urn:microsoft.com/office/officeart/2005/8/layout/vList3"/>
    <dgm:cxn modelId="{D2B61D6B-74C7-44F7-A06F-E85400A8D408}" type="presParOf" srcId="{1B201E5C-7559-4F54-98A5-86E2925CA90E}" destId="{7968F9A1-BB79-4F19-916B-9F501A1B7ED9}" srcOrd="3" destOrd="0" presId="urn:microsoft.com/office/officeart/2005/8/layout/vList3"/>
    <dgm:cxn modelId="{32103716-B2CE-4D48-8800-12688DC117E6}" type="presParOf" srcId="{1B201E5C-7559-4F54-98A5-86E2925CA90E}" destId="{D9DF0100-8F57-49A6-B9B6-43F64A61DB53}" srcOrd="4" destOrd="0" presId="urn:microsoft.com/office/officeart/2005/8/layout/vList3"/>
    <dgm:cxn modelId="{DF3D9005-63CF-45E0-9AAE-ED330465E529}" type="presParOf" srcId="{D9DF0100-8F57-49A6-B9B6-43F64A61DB53}" destId="{7523E158-DCCD-4D62-963F-08FC6898F48C}" srcOrd="0" destOrd="0" presId="urn:microsoft.com/office/officeart/2005/8/layout/vList3"/>
    <dgm:cxn modelId="{93BD5D65-CC06-4BB0-A4AC-26A0E6DA4BB9}" type="presParOf" srcId="{D9DF0100-8F57-49A6-B9B6-43F64A61DB53}" destId="{418302CD-A334-4E89-9CE8-8714C109E864}"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1AE6F-0F82-4BD3-AB6A-ED8583D68AC8}">
      <dsp:nvSpPr>
        <dsp:cNvPr id="0" name=""/>
        <dsp:cNvSpPr/>
      </dsp:nvSpPr>
      <dsp:spPr>
        <a:xfrm rot="10800000">
          <a:off x="753633" y="13856"/>
          <a:ext cx="3530842" cy="923705"/>
        </a:xfrm>
        <a:prstGeom prst="homePlat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7501" tIns="137160" rIns="256032" bIns="137160" numCol="1" spcCol="1270" anchor="ctr" anchorCtr="0">
          <a:noAutofit/>
        </a:bodyPr>
        <a:lstStyle/>
        <a:p>
          <a:pPr marL="0" lvl="0" indent="0" algn="ctr" defTabSz="1600200">
            <a:lnSpc>
              <a:spcPct val="90000"/>
            </a:lnSpc>
            <a:spcBef>
              <a:spcPct val="0"/>
            </a:spcBef>
            <a:spcAft>
              <a:spcPct val="35000"/>
            </a:spcAft>
            <a:buNone/>
          </a:pPr>
          <a:r>
            <a:rPr lang="lt-LT" sz="3600" b="1" kern="1200" dirty="0">
              <a:solidFill>
                <a:schemeClr val="tx1"/>
              </a:solidFill>
              <a:latin typeface="Times New Roman" panose="02020603050405020304" pitchFamily="18" charset="0"/>
              <a:ea typeface="+mn-ea"/>
              <a:cs typeface="Times New Roman" panose="02020603050405020304" pitchFamily="18" charset="0"/>
            </a:rPr>
            <a:t>19089,7 </a:t>
          </a:r>
          <a:r>
            <a:rPr lang="lt-LT" sz="1800" b="1" kern="1200" dirty="0" err="1">
              <a:solidFill>
                <a:schemeClr val="tx1"/>
              </a:solidFill>
              <a:latin typeface="Times New Roman" panose="02020603050405020304" pitchFamily="18" charset="0"/>
              <a:ea typeface="+mn-ea"/>
              <a:cs typeface="Times New Roman" panose="02020603050405020304" pitchFamily="18" charset="0"/>
            </a:rPr>
            <a:t>tūkst.Eur</a:t>
          </a:r>
          <a:endParaRPr lang="lt-LT" sz="1800" b="1" kern="1200" dirty="0">
            <a:solidFill>
              <a:schemeClr val="tx1"/>
            </a:solidFill>
            <a:latin typeface="Times New Roman" panose="02020603050405020304" pitchFamily="18" charset="0"/>
            <a:ea typeface="+mn-ea"/>
            <a:cs typeface="Times New Roman" panose="02020603050405020304" pitchFamily="18" charset="0"/>
          </a:endParaRPr>
        </a:p>
      </dsp:txBody>
      <dsp:txXfrm rot="10800000">
        <a:off x="984559" y="13856"/>
        <a:ext cx="3299916" cy="923705"/>
      </dsp:txXfrm>
    </dsp:sp>
    <dsp:sp modelId="{37C57222-4258-4608-8416-BA7B49609CC6}">
      <dsp:nvSpPr>
        <dsp:cNvPr id="0" name=""/>
        <dsp:cNvSpPr/>
      </dsp:nvSpPr>
      <dsp:spPr>
        <a:xfrm>
          <a:off x="10381" y="88982"/>
          <a:ext cx="815766" cy="77345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56584-648F-457A-9D69-66A14C7201CE}">
      <dsp:nvSpPr>
        <dsp:cNvPr id="0" name=""/>
        <dsp:cNvSpPr/>
      </dsp:nvSpPr>
      <dsp:spPr>
        <a:xfrm rot="10800000">
          <a:off x="917132" y="1227187"/>
          <a:ext cx="3311626" cy="593256"/>
        </a:xfrm>
        <a:prstGeom prst="homePlate">
          <a:avLst/>
        </a:prstGeom>
        <a:solidFill>
          <a:schemeClr val="accent1">
            <a:shade val="80000"/>
            <a:hueOff val="153123"/>
            <a:satOff val="-2196"/>
            <a:lumOff val="128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7501" tIns="106680" rIns="199136" bIns="106680" numCol="1" spcCol="1270" anchor="ctr" anchorCtr="0">
          <a:noAutofit/>
        </a:bodyPr>
        <a:lstStyle/>
        <a:p>
          <a:pPr marL="0" lvl="0" indent="0" algn="ctr" defTabSz="1244600">
            <a:lnSpc>
              <a:spcPct val="90000"/>
            </a:lnSpc>
            <a:spcBef>
              <a:spcPct val="0"/>
            </a:spcBef>
            <a:spcAft>
              <a:spcPct val="35000"/>
            </a:spcAft>
            <a:buNone/>
          </a:pPr>
          <a:r>
            <a:rPr lang="lt-LT" sz="2800" b="1" kern="1200" dirty="0">
              <a:solidFill>
                <a:schemeClr val="tx1"/>
              </a:solidFill>
              <a:latin typeface="Times New Roman" panose="02020603050405020304" pitchFamily="18" charset="0"/>
              <a:ea typeface="+mn-ea"/>
              <a:cs typeface="Times New Roman" panose="02020603050405020304" pitchFamily="18" charset="0"/>
            </a:rPr>
            <a:t>16740,6</a:t>
          </a:r>
          <a:r>
            <a:rPr lang="lt-LT" sz="2400" kern="1200" dirty="0">
              <a:solidFill>
                <a:schemeClr val="tx1"/>
              </a:solidFill>
              <a:latin typeface="Times New Roman" panose="02020603050405020304" pitchFamily="18" charset="0"/>
              <a:ea typeface="+mn-ea"/>
              <a:cs typeface="Times New Roman" panose="02020603050405020304" pitchFamily="18" charset="0"/>
            </a:rPr>
            <a:t> </a:t>
          </a:r>
          <a:r>
            <a:rPr lang="lt-LT" sz="1400" b="1" kern="1200" dirty="0">
              <a:solidFill>
                <a:schemeClr val="tx1"/>
              </a:solidFill>
              <a:latin typeface="Times New Roman" panose="02020603050405020304" pitchFamily="18" charset="0"/>
              <a:ea typeface="+mn-ea"/>
              <a:cs typeface="Times New Roman" panose="02020603050405020304" pitchFamily="18" charset="0"/>
            </a:rPr>
            <a:t>tūkst. </a:t>
          </a:r>
          <a:r>
            <a:rPr lang="lt-LT" sz="1400" b="1" kern="1200" dirty="0" err="1">
              <a:solidFill>
                <a:schemeClr val="tx1"/>
              </a:solidFill>
              <a:latin typeface="Times New Roman" panose="02020603050405020304" pitchFamily="18" charset="0"/>
              <a:ea typeface="+mn-ea"/>
              <a:cs typeface="Times New Roman" panose="02020603050405020304" pitchFamily="18" charset="0"/>
            </a:rPr>
            <a:t>Eur</a:t>
          </a:r>
          <a:endParaRPr lang="lt-LT" sz="1400" b="1" kern="1200" dirty="0">
            <a:solidFill>
              <a:schemeClr val="tx1"/>
            </a:solidFill>
            <a:latin typeface="Times New Roman" panose="02020603050405020304" pitchFamily="18" charset="0"/>
            <a:ea typeface="+mn-ea"/>
            <a:cs typeface="Times New Roman" panose="02020603050405020304" pitchFamily="18" charset="0"/>
          </a:endParaRPr>
        </a:p>
      </dsp:txBody>
      <dsp:txXfrm rot="10800000">
        <a:off x="1065446" y="1227187"/>
        <a:ext cx="3163312" cy="593256"/>
      </dsp:txXfrm>
    </dsp:sp>
    <dsp:sp modelId="{8B2689B6-0BB4-43EC-8880-3AE699BEC5E3}">
      <dsp:nvSpPr>
        <dsp:cNvPr id="0" name=""/>
        <dsp:cNvSpPr/>
      </dsp:nvSpPr>
      <dsp:spPr>
        <a:xfrm>
          <a:off x="4821" y="1114638"/>
          <a:ext cx="662452" cy="697451"/>
        </a:xfrm>
        <a:prstGeom prst="ellipse">
          <a:avLst/>
        </a:prstGeom>
        <a:solidFill>
          <a:schemeClr val="accent1">
            <a:tint val="50000"/>
            <a:hueOff val="28195"/>
            <a:satOff val="-1322"/>
            <a:lumOff val="5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302CD-A334-4E89-9CE8-8714C109E864}">
      <dsp:nvSpPr>
        <dsp:cNvPr id="0" name=""/>
        <dsp:cNvSpPr/>
      </dsp:nvSpPr>
      <dsp:spPr>
        <a:xfrm rot="10800000">
          <a:off x="905379" y="2112196"/>
          <a:ext cx="3282507" cy="624106"/>
        </a:xfrm>
        <a:prstGeom prst="homePlate">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7501" tIns="106680" rIns="199136" bIns="106680" numCol="1" spcCol="1270" anchor="ctr" anchorCtr="0">
          <a:noAutofit/>
        </a:bodyPr>
        <a:lstStyle/>
        <a:p>
          <a:pPr marL="0" lvl="0" indent="0" algn="ctr" defTabSz="1244600">
            <a:lnSpc>
              <a:spcPct val="90000"/>
            </a:lnSpc>
            <a:spcBef>
              <a:spcPct val="0"/>
            </a:spcBef>
            <a:spcAft>
              <a:spcPct val="35000"/>
            </a:spcAft>
            <a:buNone/>
          </a:pPr>
          <a:r>
            <a:rPr lang="lt-LT" sz="2800" b="1" kern="1200" dirty="0">
              <a:solidFill>
                <a:schemeClr val="tx1"/>
              </a:solidFill>
              <a:latin typeface="Times New Roman" panose="02020603050405020304" pitchFamily="18" charset="0"/>
              <a:ea typeface="+mn-ea"/>
              <a:cs typeface="Times New Roman" panose="02020603050405020304" pitchFamily="18" charset="0"/>
            </a:rPr>
            <a:t>16050,2</a:t>
          </a:r>
          <a:r>
            <a:rPr lang="lt-LT" sz="3200" b="1" kern="1200" dirty="0">
              <a:solidFill>
                <a:schemeClr val="tx1"/>
              </a:solidFill>
              <a:latin typeface="Times New Roman" panose="02020603050405020304" pitchFamily="18" charset="0"/>
              <a:ea typeface="+mn-ea"/>
              <a:cs typeface="Times New Roman" panose="02020603050405020304" pitchFamily="18" charset="0"/>
            </a:rPr>
            <a:t> </a:t>
          </a:r>
          <a:r>
            <a:rPr lang="lt-LT" sz="1400" b="1" kern="1200" dirty="0">
              <a:solidFill>
                <a:schemeClr val="tx1"/>
              </a:solidFill>
              <a:latin typeface="Times New Roman" panose="02020603050405020304" pitchFamily="18" charset="0"/>
              <a:ea typeface="+mn-ea"/>
              <a:cs typeface="Times New Roman" panose="02020603050405020304" pitchFamily="18" charset="0"/>
            </a:rPr>
            <a:t>tūkst. </a:t>
          </a:r>
          <a:r>
            <a:rPr lang="lt-LT" sz="1400" b="1" kern="1200" dirty="0" err="1">
              <a:solidFill>
                <a:schemeClr val="tx1"/>
              </a:solidFill>
              <a:latin typeface="Times New Roman" panose="02020603050405020304" pitchFamily="18" charset="0"/>
              <a:ea typeface="+mn-ea"/>
              <a:cs typeface="Times New Roman" panose="02020603050405020304" pitchFamily="18" charset="0"/>
            </a:rPr>
            <a:t>Eur</a:t>
          </a:r>
          <a:endParaRPr lang="lt-LT" sz="1400" b="1" kern="1200" dirty="0">
            <a:solidFill>
              <a:schemeClr val="tx1"/>
            </a:solidFill>
            <a:latin typeface="Times New Roman" panose="02020603050405020304" pitchFamily="18" charset="0"/>
            <a:ea typeface="+mn-ea"/>
            <a:cs typeface="Times New Roman" panose="02020603050405020304" pitchFamily="18" charset="0"/>
          </a:endParaRPr>
        </a:p>
      </dsp:txBody>
      <dsp:txXfrm rot="10800000">
        <a:off x="1061405" y="2112196"/>
        <a:ext cx="3126481" cy="624106"/>
      </dsp:txXfrm>
    </dsp:sp>
    <dsp:sp modelId="{7523E158-DCCD-4D62-963F-08FC6898F48C}">
      <dsp:nvSpPr>
        <dsp:cNvPr id="0" name=""/>
        <dsp:cNvSpPr/>
      </dsp:nvSpPr>
      <dsp:spPr>
        <a:xfrm>
          <a:off x="186242" y="2029081"/>
          <a:ext cx="697325" cy="697325"/>
        </a:xfrm>
        <a:prstGeom prst="ellipse">
          <a:avLst/>
        </a:prstGeom>
        <a:solidFill>
          <a:schemeClr val="accent1">
            <a:tint val="50000"/>
            <a:hueOff val="56391"/>
            <a:satOff val="-2645"/>
            <a:lumOff val="112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1AE6F-0F82-4BD3-AB6A-ED8583D68AC8}">
      <dsp:nvSpPr>
        <dsp:cNvPr id="0" name=""/>
        <dsp:cNvSpPr/>
      </dsp:nvSpPr>
      <dsp:spPr>
        <a:xfrm rot="10800000">
          <a:off x="785299" y="21408"/>
          <a:ext cx="3679196" cy="645504"/>
        </a:xfrm>
        <a:prstGeom prst="homePlat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354" tIns="137160" rIns="256032" bIns="137160" numCol="1" spcCol="1270" anchor="ctr" anchorCtr="0">
          <a:noAutofit/>
        </a:bodyPr>
        <a:lstStyle/>
        <a:p>
          <a:pPr marL="0" lvl="0" indent="0" algn="ctr" defTabSz="1600200">
            <a:lnSpc>
              <a:spcPct val="90000"/>
            </a:lnSpc>
            <a:spcBef>
              <a:spcPct val="0"/>
            </a:spcBef>
            <a:spcAft>
              <a:spcPct val="35000"/>
            </a:spcAft>
            <a:buNone/>
          </a:pPr>
          <a:r>
            <a:rPr lang="lt-LT" sz="3600" b="1" kern="1200" dirty="0">
              <a:solidFill>
                <a:schemeClr val="tx1"/>
              </a:solidFill>
              <a:latin typeface="Times New Roman" panose="02020603050405020304" pitchFamily="18" charset="0"/>
              <a:ea typeface="+mn-ea"/>
              <a:cs typeface="Times New Roman" panose="02020603050405020304" pitchFamily="18" charset="0"/>
            </a:rPr>
            <a:t>2494,6 </a:t>
          </a:r>
          <a:r>
            <a:rPr lang="lt-LT" sz="1800" b="1" kern="1200" dirty="0" err="1">
              <a:solidFill>
                <a:schemeClr val="tx1"/>
              </a:solidFill>
              <a:latin typeface="Times New Roman" panose="02020603050405020304" pitchFamily="18" charset="0"/>
              <a:ea typeface="+mn-ea"/>
              <a:cs typeface="Times New Roman" panose="02020603050405020304" pitchFamily="18" charset="0"/>
            </a:rPr>
            <a:t>tūkst.Eur</a:t>
          </a:r>
          <a:endParaRPr lang="lt-LT" sz="1800" b="1" kern="1200" dirty="0">
            <a:solidFill>
              <a:schemeClr val="tx1"/>
            </a:solidFill>
            <a:latin typeface="Times New Roman" panose="02020603050405020304" pitchFamily="18" charset="0"/>
            <a:ea typeface="+mn-ea"/>
            <a:cs typeface="Times New Roman" panose="02020603050405020304" pitchFamily="18" charset="0"/>
          </a:endParaRPr>
        </a:p>
      </dsp:txBody>
      <dsp:txXfrm rot="10800000">
        <a:off x="946675" y="21408"/>
        <a:ext cx="3517820" cy="645504"/>
      </dsp:txXfrm>
    </dsp:sp>
    <dsp:sp modelId="{37C57222-4258-4608-8416-BA7B49609CC6}">
      <dsp:nvSpPr>
        <dsp:cNvPr id="0" name=""/>
        <dsp:cNvSpPr/>
      </dsp:nvSpPr>
      <dsp:spPr>
        <a:xfrm>
          <a:off x="30491" y="0"/>
          <a:ext cx="949329" cy="6692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56584-648F-457A-9D69-66A14C7201CE}">
      <dsp:nvSpPr>
        <dsp:cNvPr id="0" name=""/>
        <dsp:cNvSpPr/>
      </dsp:nvSpPr>
      <dsp:spPr>
        <a:xfrm rot="10800000">
          <a:off x="1013725" y="839746"/>
          <a:ext cx="3450770" cy="589680"/>
        </a:xfrm>
        <a:prstGeom prst="homePlate">
          <a:avLst/>
        </a:prstGeom>
        <a:solidFill>
          <a:schemeClr val="accent1">
            <a:shade val="80000"/>
            <a:hueOff val="153123"/>
            <a:satOff val="-2196"/>
            <a:lumOff val="128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354" tIns="121920" rIns="227584" bIns="121920" numCol="1" spcCol="1270" anchor="ctr" anchorCtr="0">
          <a:noAutofit/>
        </a:bodyPr>
        <a:lstStyle/>
        <a:p>
          <a:pPr marL="0" lvl="0" indent="0" algn="ctr" defTabSz="1422400">
            <a:lnSpc>
              <a:spcPct val="90000"/>
            </a:lnSpc>
            <a:spcBef>
              <a:spcPct val="0"/>
            </a:spcBef>
            <a:spcAft>
              <a:spcPct val="35000"/>
            </a:spcAft>
            <a:buNone/>
          </a:pPr>
          <a:r>
            <a:rPr lang="lt-LT" sz="3200" b="1" kern="1200" dirty="0">
              <a:solidFill>
                <a:schemeClr val="tx1"/>
              </a:solidFill>
              <a:latin typeface="Times New Roman" panose="02020603050405020304" pitchFamily="18" charset="0"/>
              <a:ea typeface="+mn-ea"/>
              <a:cs typeface="Times New Roman" panose="02020603050405020304" pitchFamily="18" charset="0"/>
            </a:rPr>
            <a:t>2166,5</a:t>
          </a:r>
          <a:r>
            <a:rPr lang="lt-LT" sz="2400" kern="1200" dirty="0">
              <a:solidFill>
                <a:schemeClr val="tx1"/>
              </a:solidFill>
              <a:latin typeface="Times New Roman" panose="02020603050405020304" pitchFamily="18" charset="0"/>
              <a:ea typeface="+mn-ea"/>
              <a:cs typeface="Times New Roman" panose="02020603050405020304" pitchFamily="18" charset="0"/>
            </a:rPr>
            <a:t> </a:t>
          </a:r>
          <a:r>
            <a:rPr lang="lt-LT" sz="1400" b="1" kern="1200" dirty="0">
              <a:solidFill>
                <a:schemeClr val="tx1"/>
              </a:solidFill>
              <a:latin typeface="Times New Roman" panose="02020603050405020304" pitchFamily="18" charset="0"/>
              <a:ea typeface="+mn-ea"/>
              <a:cs typeface="Times New Roman" panose="02020603050405020304" pitchFamily="18" charset="0"/>
            </a:rPr>
            <a:t>tūkst. </a:t>
          </a:r>
          <a:r>
            <a:rPr lang="lt-LT" sz="1400" b="1" kern="1200" dirty="0" err="1">
              <a:solidFill>
                <a:schemeClr val="tx1"/>
              </a:solidFill>
              <a:latin typeface="Times New Roman" panose="02020603050405020304" pitchFamily="18" charset="0"/>
              <a:ea typeface="+mn-ea"/>
              <a:cs typeface="Times New Roman" panose="02020603050405020304" pitchFamily="18" charset="0"/>
            </a:rPr>
            <a:t>Eur</a:t>
          </a:r>
          <a:endParaRPr lang="lt-LT" sz="1400" b="1" kern="1200" dirty="0">
            <a:solidFill>
              <a:schemeClr val="tx1"/>
            </a:solidFill>
            <a:latin typeface="Times New Roman" panose="02020603050405020304" pitchFamily="18" charset="0"/>
            <a:ea typeface="+mn-ea"/>
            <a:cs typeface="Times New Roman" panose="02020603050405020304" pitchFamily="18" charset="0"/>
          </a:endParaRPr>
        </a:p>
      </dsp:txBody>
      <dsp:txXfrm rot="10800000">
        <a:off x="1161145" y="839746"/>
        <a:ext cx="3303350" cy="589680"/>
      </dsp:txXfrm>
    </dsp:sp>
    <dsp:sp modelId="{8B2689B6-0BB4-43EC-8880-3AE699BEC5E3}">
      <dsp:nvSpPr>
        <dsp:cNvPr id="0" name=""/>
        <dsp:cNvSpPr/>
      </dsp:nvSpPr>
      <dsp:spPr>
        <a:xfrm>
          <a:off x="1188699" y="1957803"/>
          <a:ext cx="1089946" cy="44017"/>
        </a:xfrm>
        <a:prstGeom prst="ellipse">
          <a:avLst/>
        </a:prstGeom>
        <a:solidFill>
          <a:schemeClr val="accent1">
            <a:tint val="50000"/>
            <a:hueOff val="28195"/>
            <a:satOff val="-1322"/>
            <a:lumOff val="5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302CD-A334-4E89-9CE8-8714C109E864}">
      <dsp:nvSpPr>
        <dsp:cNvPr id="0" name=""/>
        <dsp:cNvSpPr/>
      </dsp:nvSpPr>
      <dsp:spPr>
        <a:xfrm rot="10800000">
          <a:off x="984131" y="1538168"/>
          <a:ext cx="3420428" cy="719907"/>
        </a:xfrm>
        <a:prstGeom prst="homePlate">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354" tIns="121920" rIns="227584" bIns="121920" numCol="1" spcCol="1270" anchor="ctr" anchorCtr="0">
          <a:noAutofit/>
        </a:bodyPr>
        <a:lstStyle/>
        <a:p>
          <a:pPr marL="0" lvl="0" indent="0" algn="ctr" defTabSz="1422400">
            <a:lnSpc>
              <a:spcPct val="90000"/>
            </a:lnSpc>
            <a:spcBef>
              <a:spcPct val="0"/>
            </a:spcBef>
            <a:spcAft>
              <a:spcPct val="35000"/>
            </a:spcAft>
            <a:buNone/>
          </a:pPr>
          <a:r>
            <a:rPr lang="lt-LT" sz="3200" b="1" kern="1200" dirty="0">
              <a:solidFill>
                <a:schemeClr val="tx1"/>
              </a:solidFill>
              <a:latin typeface="Times New Roman" panose="02020603050405020304" pitchFamily="18" charset="0"/>
              <a:ea typeface="+mn-ea"/>
              <a:cs typeface="Times New Roman" panose="02020603050405020304" pitchFamily="18" charset="0"/>
            </a:rPr>
            <a:t>2062,5</a:t>
          </a:r>
          <a:r>
            <a:rPr lang="lt-LT" sz="2600" kern="1200" dirty="0">
              <a:latin typeface="Times New Roman" panose="02020603050405020304" pitchFamily="18" charset="0"/>
              <a:ea typeface="+mn-ea"/>
              <a:cs typeface="Times New Roman" panose="02020603050405020304" pitchFamily="18" charset="0"/>
            </a:rPr>
            <a:t> </a:t>
          </a:r>
          <a:r>
            <a:rPr lang="lt-LT" sz="1400" b="1" kern="1200" dirty="0">
              <a:solidFill>
                <a:schemeClr val="tx1"/>
              </a:solidFill>
              <a:latin typeface="Times New Roman" panose="02020603050405020304" pitchFamily="18" charset="0"/>
              <a:ea typeface="+mn-ea"/>
              <a:cs typeface="Times New Roman" panose="02020603050405020304" pitchFamily="18" charset="0"/>
            </a:rPr>
            <a:t>tūkst. </a:t>
          </a:r>
          <a:r>
            <a:rPr lang="lt-LT" sz="1400" b="1" kern="1200" dirty="0" err="1">
              <a:solidFill>
                <a:schemeClr val="tx1"/>
              </a:solidFill>
              <a:latin typeface="Times New Roman" panose="02020603050405020304" pitchFamily="18" charset="0"/>
              <a:ea typeface="+mn-ea"/>
              <a:cs typeface="Times New Roman" panose="02020603050405020304" pitchFamily="18" charset="0"/>
            </a:rPr>
            <a:t>Eur</a:t>
          </a:r>
          <a:endParaRPr lang="lt-LT" sz="1400" b="1" kern="1200" dirty="0">
            <a:solidFill>
              <a:schemeClr val="tx1"/>
            </a:solidFill>
            <a:latin typeface="Times New Roman" panose="02020603050405020304" pitchFamily="18" charset="0"/>
            <a:ea typeface="+mn-ea"/>
            <a:cs typeface="Times New Roman" panose="02020603050405020304" pitchFamily="18" charset="0"/>
          </a:endParaRPr>
        </a:p>
      </dsp:txBody>
      <dsp:txXfrm rot="10800000">
        <a:off x="1164108" y="1538168"/>
        <a:ext cx="3240451" cy="719907"/>
      </dsp:txXfrm>
    </dsp:sp>
    <dsp:sp modelId="{7523E158-DCCD-4D62-963F-08FC6898F48C}">
      <dsp:nvSpPr>
        <dsp:cNvPr id="0" name=""/>
        <dsp:cNvSpPr/>
      </dsp:nvSpPr>
      <dsp:spPr>
        <a:xfrm rot="10800000">
          <a:off x="2284124" y="2165846"/>
          <a:ext cx="1281720" cy="40808"/>
        </a:xfrm>
        <a:prstGeom prst="ellipse">
          <a:avLst/>
        </a:prstGeom>
        <a:solidFill>
          <a:schemeClr val="accent1">
            <a:tint val="50000"/>
            <a:hueOff val="56391"/>
            <a:satOff val="-2645"/>
            <a:lumOff val="112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1AE6F-0F82-4BD3-AB6A-ED8583D68AC8}">
      <dsp:nvSpPr>
        <dsp:cNvPr id="0" name=""/>
        <dsp:cNvSpPr/>
      </dsp:nvSpPr>
      <dsp:spPr>
        <a:xfrm rot="10800000">
          <a:off x="721510" y="58692"/>
          <a:ext cx="3380341" cy="645589"/>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98" tIns="137160" rIns="256032" bIns="137160" numCol="1" spcCol="1270" anchor="ctr" anchorCtr="0">
          <a:noAutofit/>
        </a:bodyPr>
        <a:lstStyle/>
        <a:p>
          <a:pPr marL="0" lvl="0" indent="0" algn="ctr" defTabSz="1600200">
            <a:lnSpc>
              <a:spcPct val="90000"/>
            </a:lnSpc>
            <a:spcBef>
              <a:spcPct val="0"/>
            </a:spcBef>
            <a:spcAft>
              <a:spcPct val="35000"/>
            </a:spcAft>
            <a:buNone/>
          </a:pPr>
          <a:r>
            <a:rPr lang="lt-LT" sz="3600" b="1" kern="1200" dirty="0">
              <a:latin typeface="Times New Roman" panose="02020603050405020304" pitchFamily="18" charset="0"/>
              <a:ea typeface="+mn-ea"/>
              <a:cs typeface="Times New Roman" panose="02020603050405020304" pitchFamily="18" charset="0"/>
            </a:rPr>
            <a:t>1856,3 </a:t>
          </a:r>
          <a:r>
            <a:rPr lang="lt-LT" sz="1800" b="1" kern="1200" dirty="0">
              <a:latin typeface="Times New Roman" panose="02020603050405020304" pitchFamily="18" charset="0"/>
              <a:ea typeface="+mn-ea"/>
              <a:cs typeface="Times New Roman" panose="02020603050405020304" pitchFamily="18" charset="0"/>
            </a:rPr>
            <a:t>tūkst. Eur</a:t>
          </a:r>
        </a:p>
      </dsp:txBody>
      <dsp:txXfrm rot="10800000">
        <a:off x="882907" y="58692"/>
        <a:ext cx="3218944" cy="645589"/>
      </dsp:txXfrm>
    </dsp:sp>
    <dsp:sp modelId="{37C57222-4258-4608-8416-BA7B49609CC6}">
      <dsp:nvSpPr>
        <dsp:cNvPr id="0" name=""/>
        <dsp:cNvSpPr/>
      </dsp:nvSpPr>
      <dsp:spPr>
        <a:xfrm>
          <a:off x="0" y="579"/>
          <a:ext cx="859792" cy="758013"/>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56584-648F-457A-9D69-66A14C7201CE}">
      <dsp:nvSpPr>
        <dsp:cNvPr id="0" name=""/>
        <dsp:cNvSpPr/>
      </dsp:nvSpPr>
      <dsp:spPr>
        <a:xfrm rot="10800000">
          <a:off x="931382" y="961380"/>
          <a:ext cx="3170469" cy="691726"/>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98" tIns="91440" rIns="170688" bIns="91440" numCol="1" spcCol="1270" anchor="ctr" anchorCtr="0">
          <a:noAutofit/>
        </a:bodyPr>
        <a:lstStyle/>
        <a:p>
          <a:pPr marL="0" lvl="0" indent="0" algn="ctr" defTabSz="1066800">
            <a:lnSpc>
              <a:spcPct val="90000"/>
            </a:lnSpc>
            <a:spcBef>
              <a:spcPct val="0"/>
            </a:spcBef>
            <a:spcAft>
              <a:spcPct val="35000"/>
            </a:spcAft>
            <a:buNone/>
          </a:pPr>
          <a:r>
            <a:rPr lang="lt-LT" sz="2400" b="1" kern="1200" dirty="0">
              <a:latin typeface="Times New Roman" panose="02020603050405020304" pitchFamily="18" charset="0"/>
              <a:ea typeface="+mn-ea"/>
              <a:cs typeface="Times New Roman" panose="02020603050405020304" pitchFamily="18" charset="0"/>
            </a:rPr>
            <a:t>1668,0</a:t>
          </a:r>
          <a:r>
            <a:rPr lang="lt-LT" sz="2400" kern="1200" dirty="0">
              <a:latin typeface="Times New Roman" panose="02020603050405020304" pitchFamily="18" charset="0"/>
              <a:ea typeface="+mn-ea"/>
              <a:cs typeface="Times New Roman" panose="02020603050405020304" pitchFamily="18" charset="0"/>
            </a:rPr>
            <a:t> </a:t>
          </a:r>
          <a:r>
            <a:rPr lang="lt-LT" sz="1400" b="1" kern="1200" dirty="0">
              <a:latin typeface="Times New Roman" panose="02020603050405020304" pitchFamily="18" charset="0"/>
              <a:ea typeface="+mn-ea"/>
              <a:cs typeface="Times New Roman" panose="02020603050405020304" pitchFamily="18" charset="0"/>
            </a:rPr>
            <a:t>tūkst. </a:t>
          </a:r>
          <a:r>
            <a:rPr lang="lt-LT" sz="1400" b="1" kern="1200" dirty="0" err="1">
              <a:latin typeface="Times New Roman" panose="02020603050405020304" pitchFamily="18" charset="0"/>
              <a:ea typeface="+mn-ea"/>
              <a:cs typeface="Times New Roman" panose="02020603050405020304" pitchFamily="18" charset="0"/>
            </a:rPr>
            <a:t>Eur</a:t>
          </a:r>
          <a:endParaRPr lang="lt-LT" sz="1400" b="1" kern="1200" dirty="0">
            <a:latin typeface="Times New Roman" panose="02020603050405020304" pitchFamily="18" charset="0"/>
            <a:ea typeface="+mn-ea"/>
            <a:cs typeface="Times New Roman" panose="02020603050405020304" pitchFamily="18" charset="0"/>
          </a:endParaRPr>
        </a:p>
      </dsp:txBody>
      <dsp:txXfrm rot="10800000">
        <a:off x="1104313" y="961380"/>
        <a:ext cx="2997538" cy="691726"/>
      </dsp:txXfrm>
    </dsp:sp>
    <dsp:sp modelId="{8B2689B6-0BB4-43EC-8880-3AE699BEC5E3}">
      <dsp:nvSpPr>
        <dsp:cNvPr id="0" name=""/>
        <dsp:cNvSpPr/>
      </dsp:nvSpPr>
      <dsp:spPr>
        <a:xfrm>
          <a:off x="0" y="864096"/>
          <a:ext cx="903641" cy="775808"/>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302CD-A334-4E89-9CE8-8714C109E864}">
      <dsp:nvSpPr>
        <dsp:cNvPr id="0" name=""/>
        <dsp:cNvSpPr/>
      </dsp:nvSpPr>
      <dsp:spPr>
        <a:xfrm rot="10800000">
          <a:off x="940533" y="1865511"/>
          <a:ext cx="3112505" cy="534449"/>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198" tIns="99060" rIns="184912" bIns="99060" numCol="1" spcCol="1270" anchor="ctr" anchorCtr="0">
          <a:noAutofit/>
        </a:bodyPr>
        <a:lstStyle/>
        <a:p>
          <a:pPr marL="0" lvl="0" indent="0" algn="ctr" defTabSz="1155700">
            <a:lnSpc>
              <a:spcPct val="90000"/>
            </a:lnSpc>
            <a:spcBef>
              <a:spcPct val="0"/>
            </a:spcBef>
            <a:spcAft>
              <a:spcPct val="35000"/>
            </a:spcAft>
            <a:buNone/>
          </a:pPr>
          <a:r>
            <a:rPr lang="lt-LT" sz="2600" b="1" kern="1200" dirty="0">
              <a:latin typeface="Times New Roman" panose="02020603050405020304" pitchFamily="18" charset="0"/>
              <a:ea typeface="+mn-ea"/>
              <a:cs typeface="Times New Roman" panose="02020603050405020304" pitchFamily="18" charset="0"/>
            </a:rPr>
            <a:t>1619,5</a:t>
          </a:r>
          <a:r>
            <a:rPr lang="lt-LT" sz="2600" kern="1200" dirty="0">
              <a:latin typeface="Times New Roman" panose="02020603050405020304" pitchFamily="18" charset="0"/>
              <a:ea typeface="+mn-ea"/>
              <a:cs typeface="Times New Roman" panose="02020603050405020304" pitchFamily="18" charset="0"/>
            </a:rPr>
            <a:t> </a:t>
          </a:r>
          <a:r>
            <a:rPr lang="lt-LT" sz="1400" b="1" kern="1200" dirty="0">
              <a:latin typeface="Times New Roman" panose="02020603050405020304" pitchFamily="18" charset="0"/>
              <a:ea typeface="+mn-ea"/>
              <a:cs typeface="Times New Roman" panose="02020603050405020304" pitchFamily="18" charset="0"/>
            </a:rPr>
            <a:t>tūkst. Eur</a:t>
          </a:r>
        </a:p>
      </dsp:txBody>
      <dsp:txXfrm rot="10800000">
        <a:off x="1074145" y="1865511"/>
        <a:ext cx="2978893" cy="534449"/>
      </dsp:txXfrm>
    </dsp:sp>
    <dsp:sp modelId="{7523E158-DCCD-4D62-963F-08FC6898F48C}">
      <dsp:nvSpPr>
        <dsp:cNvPr id="0" name=""/>
        <dsp:cNvSpPr/>
      </dsp:nvSpPr>
      <dsp:spPr>
        <a:xfrm>
          <a:off x="24169" y="1711899"/>
          <a:ext cx="872323" cy="664364"/>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1AE6F-0F82-4BD3-AB6A-ED8583D68AC8}">
      <dsp:nvSpPr>
        <dsp:cNvPr id="0" name=""/>
        <dsp:cNvSpPr/>
      </dsp:nvSpPr>
      <dsp:spPr>
        <a:xfrm rot="10800000">
          <a:off x="759588" y="4816"/>
          <a:ext cx="3679196" cy="756539"/>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991" tIns="137160" rIns="256032" bIns="137160" numCol="1" spcCol="1270" anchor="ctr" anchorCtr="0">
          <a:noAutofit/>
        </a:bodyPr>
        <a:lstStyle/>
        <a:p>
          <a:pPr marL="0" lvl="0" indent="0" algn="ctr" defTabSz="1600200">
            <a:lnSpc>
              <a:spcPct val="90000"/>
            </a:lnSpc>
            <a:spcBef>
              <a:spcPct val="0"/>
            </a:spcBef>
            <a:spcAft>
              <a:spcPct val="35000"/>
            </a:spcAft>
            <a:buNone/>
          </a:pPr>
          <a:r>
            <a:rPr lang="lt-LT" sz="3600" b="1" kern="1200" dirty="0">
              <a:latin typeface="Times New Roman" panose="02020603050405020304" pitchFamily="18" charset="0"/>
              <a:ea typeface="+mn-ea"/>
              <a:cs typeface="Times New Roman" panose="02020603050405020304" pitchFamily="18" charset="0"/>
            </a:rPr>
            <a:t>5583,6 </a:t>
          </a:r>
          <a:r>
            <a:rPr lang="lt-LT" sz="1800" b="1" kern="1200" dirty="0">
              <a:latin typeface="Times New Roman" panose="02020603050405020304" pitchFamily="18" charset="0"/>
              <a:ea typeface="+mn-ea"/>
              <a:cs typeface="Times New Roman" panose="02020603050405020304" pitchFamily="18" charset="0"/>
            </a:rPr>
            <a:t>tūkst. Eur</a:t>
          </a:r>
        </a:p>
      </dsp:txBody>
      <dsp:txXfrm rot="10800000">
        <a:off x="948723" y="4816"/>
        <a:ext cx="3490061" cy="756539"/>
      </dsp:txXfrm>
    </dsp:sp>
    <dsp:sp modelId="{37C57222-4258-4608-8416-BA7B49609CC6}">
      <dsp:nvSpPr>
        <dsp:cNvPr id="0" name=""/>
        <dsp:cNvSpPr/>
      </dsp:nvSpPr>
      <dsp:spPr>
        <a:xfrm>
          <a:off x="200850" y="34880"/>
          <a:ext cx="848714" cy="588120"/>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56584-648F-457A-9D69-66A14C7201CE}">
      <dsp:nvSpPr>
        <dsp:cNvPr id="0" name=""/>
        <dsp:cNvSpPr/>
      </dsp:nvSpPr>
      <dsp:spPr>
        <a:xfrm rot="10800000">
          <a:off x="1006026" y="929698"/>
          <a:ext cx="3450770" cy="414104"/>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991" tIns="121920" rIns="227584" bIns="121920" numCol="1" spcCol="1270" anchor="ctr" anchorCtr="0">
          <a:noAutofit/>
        </a:bodyPr>
        <a:lstStyle/>
        <a:p>
          <a:pPr marL="0" lvl="0" indent="0" algn="ctr" defTabSz="1422400">
            <a:lnSpc>
              <a:spcPct val="90000"/>
            </a:lnSpc>
            <a:spcBef>
              <a:spcPct val="0"/>
            </a:spcBef>
            <a:spcAft>
              <a:spcPct val="35000"/>
            </a:spcAft>
            <a:buNone/>
          </a:pPr>
          <a:r>
            <a:rPr lang="lt-LT" sz="3200" b="1" kern="1200" dirty="0">
              <a:latin typeface="Times New Roman" panose="02020603050405020304" pitchFamily="18" charset="0"/>
              <a:ea typeface="+mn-ea"/>
              <a:cs typeface="Times New Roman" panose="02020603050405020304" pitchFamily="18" charset="0"/>
            </a:rPr>
            <a:t>3303,5</a:t>
          </a:r>
          <a:r>
            <a:rPr lang="lt-LT" sz="1400" b="1" kern="1200" dirty="0">
              <a:latin typeface="Times New Roman" panose="02020603050405020304" pitchFamily="18" charset="0"/>
              <a:ea typeface="+mn-ea"/>
              <a:cs typeface="Times New Roman" panose="02020603050405020304" pitchFamily="18" charset="0"/>
            </a:rPr>
            <a:t>  tūkst. </a:t>
          </a:r>
          <a:r>
            <a:rPr lang="lt-LT" sz="1400" b="1" kern="1200" dirty="0" err="1">
              <a:latin typeface="Times New Roman" panose="02020603050405020304" pitchFamily="18" charset="0"/>
              <a:ea typeface="+mn-ea"/>
              <a:cs typeface="Times New Roman" panose="02020603050405020304" pitchFamily="18" charset="0"/>
            </a:rPr>
            <a:t>Eur</a:t>
          </a:r>
          <a:endParaRPr lang="lt-LT" sz="1400" b="1" kern="1200" dirty="0">
            <a:latin typeface="Times New Roman" panose="02020603050405020304" pitchFamily="18" charset="0"/>
            <a:ea typeface="+mn-ea"/>
            <a:cs typeface="Times New Roman" panose="02020603050405020304" pitchFamily="18" charset="0"/>
          </a:endParaRPr>
        </a:p>
      </dsp:txBody>
      <dsp:txXfrm rot="10800000">
        <a:off x="1109552" y="929698"/>
        <a:ext cx="3347244" cy="414104"/>
      </dsp:txXfrm>
    </dsp:sp>
    <dsp:sp modelId="{8B2689B6-0BB4-43EC-8880-3AE699BEC5E3}">
      <dsp:nvSpPr>
        <dsp:cNvPr id="0" name=""/>
        <dsp:cNvSpPr/>
      </dsp:nvSpPr>
      <dsp:spPr>
        <a:xfrm>
          <a:off x="179036" y="747664"/>
          <a:ext cx="826052" cy="525348"/>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302CD-A334-4E89-9CE8-8714C109E864}">
      <dsp:nvSpPr>
        <dsp:cNvPr id="0" name=""/>
        <dsp:cNvSpPr/>
      </dsp:nvSpPr>
      <dsp:spPr>
        <a:xfrm rot="10800000">
          <a:off x="990307" y="1601123"/>
          <a:ext cx="3420428" cy="381804"/>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991" tIns="106680" rIns="199136" bIns="106680" numCol="1" spcCol="1270" anchor="ctr" anchorCtr="0">
          <a:noAutofit/>
        </a:bodyPr>
        <a:lstStyle/>
        <a:p>
          <a:pPr marL="0" lvl="0" indent="0" algn="ctr" defTabSz="1244600">
            <a:lnSpc>
              <a:spcPct val="90000"/>
            </a:lnSpc>
            <a:spcBef>
              <a:spcPct val="0"/>
            </a:spcBef>
            <a:spcAft>
              <a:spcPct val="35000"/>
            </a:spcAft>
            <a:buNone/>
          </a:pPr>
          <a:r>
            <a:rPr lang="lt-LT" sz="2800" b="1" kern="1200" dirty="0">
              <a:latin typeface="Times New Roman" panose="02020603050405020304" pitchFamily="18" charset="0"/>
              <a:ea typeface="+mn-ea"/>
              <a:cs typeface="Times New Roman" panose="02020603050405020304" pitchFamily="18" charset="0"/>
            </a:rPr>
            <a:t>5220,8</a:t>
          </a:r>
          <a:r>
            <a:rPr lang="lt-LT" sz="2600" kern="1200" dirty="0">
              <a:latin typeface="Times New Roman" panose="02020603050405020304" pitchFamily="18" charset="0"/>
              <a:ea typeface="+mn-ea"/>
              <a:cs typeface="Times New Roman" panose="02020603050405020304" pitchFamily="18" charset="0"/>
            </a:rPr>
            <a:t> </a:t>
          </a:r>
          <a:r>
            <a:rPr lang="lt-LT" sz="1400" b="1" kern="1200" dirty="0">
              <a:latin typeface="Times New Roman" panose="02020603050405020304" pitchFamily="18" charset="0"/>
              <a:ea typeface="+mn-ea"/>
              <a:cs typeface="Times New Roman" panose="02020603050405020304" pitchFamily="18" charset="0"/>
            </a:rPr>
            <a:t>tūkst. </a:t>
          </a:r>
          <a:r>
            <a:rPr lang="lt-LT" sz="1400" b="1" kern="1200" dirty="0" err="1">
              <a:latin typeface="Times New Roman" panose="02020603050405020304" pitchFamily="18" charset="0"/>
              <a:ea typeface="+mn-ea"/>
              <a:cs typeface="Times New Roman" panose="02020603050405020304" pitchFamily="18" charset="0"/>
            </a:rPr>
            <a:t>Eur</a:t>
          </a:r>
          <a:endParaRPr lang="lt-LT" sz="1400" b="1" kern="1200" dirty="0">
            <a:latin typeface="Times New Roman" panose="02020603050405020304" pitchFamily="18" charset="0"/>
            <a:ea typeface="+mn-ea"/>
            <a:cs typeface="Times New Roman" panose="02020603050405020304" pitchFamily="18" charset="0"/>
          </a:endParaRPr>
        </a:p>
      </dsp:txBody>
      <dsp:txXfrm rot="10800000">
        <a:off x="1085758" y="1601123"/>
        <a:ext cx="3324977" cy="381804"/>
      </dsp:txXfrm>
    </dsp:sp>
    <dsp:sp modelId="{7523E158-DCCD-4D62-963F-08FC6898F48C}">
      <dsp:nvSpPr>
        <dsp:cNvPr id="0" name=""/>
        <dsp:cNvSpPr/>
      </dsp:nvSpPr>
      <dsp:spPr>
        <a:xfrm>
          <a:off x="136475" y="1413680"/>
          <a:ext cx="914174" cy="593011"/>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1AE6F-0F82-4BD3-AB6A-ED8583D68AC8}">
      <dsp:nvSpPr>
        <dsp:cNvPr id="0" name=""/>
        <dsp:cNvSpPr/>
      </dsp:nvSpPr>
      <dsp:spPr>
        <a:xfrm rot="10800000">
          <a:off x="723768" y="0"/>
          <a:ext cx="3390919" cy="658208"/>
        </a:xfrm>
        <a:prstGeom prst="homePlate">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55" tIns="137160" rIns="256032" bIns="137160" numCol="1" spcCol="1270" anchor="ctr" anchorCtr="0">
          <a:noAutofit/>
        </a:bodyPr>
        <a:lstStyle/>
        <a:p>
          <a:pPr marL="0" lvl="0" indent="0" algn="ctr" defTabSz="1600200">
            <a:lnSpc>
              <a:spcPct val="90000"/>
            </a:lnSpc>
            <a:spcBef>
              <a:spcPct val="0"/>
            </a:spcBef>
            <a:spcAft>
              <a:spcPct val="35000"/>
            </a:spcAft>
            <a:buNone/>
          </a:pPr>
          <a:r>
            <a:rPr lang="lt-LT" sz="3600" b="1" kern="1200" dirty="0">
              <a:solidFill>
                <a:schemeClr val="tx1"/>
              </a:solidFill>
              <a:latin typeface="Times New Roman" panose="02020603050405020304" pitchFamily="18" charset="0"/>
              <a:ea typeface="+mn-ea"/>
              <a:cs typeface="Times New Roman" panose="02020603050405020304" pitchFamily="18" charset="0"/>
            </a:rPr>
            <a:t>2597,5 </a:t>
          </a:r>
          <a:r>
            <a:rPr lang="lt-LT" sz="1800" b="1" kern="1200" dirty="0">
              <a:solidFill>
                <a:schemeClr val="tx1"/>
              </a:solidFill>
              <a:latin typeface="Times New Roman" panose="02020603050405020304" pitchFamily="18" charset="0"/>
              <a:ea typeface="+mn-ea"/>
              <a:cs typeface="Times New Roman" panose="02020603050405020304" pitchFamily="18" charset="0"/>
            </a:rPr>
            <a:t>tūkst. Eur</a:t>
          </a:r>
        </a:p>
      </dsp:txBody>
      <dsp:txXfrm rot="10800000">
        <a:off x="888320" y="0"/>
        <a:ext cx="3226367" cy="658208"/>
      </dsp:txXfrm>
    </dsp:sp>
    <dsp:sp modelId="{37C57222-4258-4608-8416-BA7B49609CC6}">
      <dsp:nvSpPr>
        <dsp:cNvPr id="0" name=""/>
        <dsp:cNvSpPr/>
      </dsp:nvSpPr>
      <dsp:spPr>
        <a:xfrm>
          <a:off x="204180" y="220"/>
          <a:ext cx="738403" cy="573304"/>
        </a:xfrm>
        <a:prstGeom prst="ellipse">
          <a:avLst/>
        </a:prstGeom>
        <a:blipFill rotWithShape="1">
          <a:blip xmlns:r="http://schemas.openxmlformats.org/officeDocument/2006/relationships" r:embed="rId1">
            <a:duotone>
              <a:schemeClr val="accent3">
                <a:alpha val="90000"/>
                <a:hueOff val="0"/>
                <a:satOff val="0"/>
                <a:lumOff val="0"/>
                <a:alphaOff val="0"/>
                <a:shade val="20000"/>
                <a:satMod val="200000"/>
              </a:schemeClr>
              <a:schemeClr val="accent3">
                <a:alpha val="90000"/>
                <a:hueOff val="0"/>
                <a:satOff val="0"/>
                <a:lumOff val="0"/>
                <a:alphaOff val="0"/>
                <a:tint val="12000"/>
                <a:satMod val="190000"/>
              </a:schemeClr>
            </a:duotone>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856584-648F-457A-9D69-66A14C7201CE}">
      <dsp:nvSpPr>
        <dsp:cNvPr id="0" name=""/>
        <dsp:cNvSpPr/>
      </dsp:nvSpPr>
      <dsp:spPr>
        <a:xfrm rot="10800000">
          <a:off x="834015" y="847249"/>
          <a:ext cx="3180391" cy="360281"/>
        </a:xfrm>
        <a:prstGeom prst="homePlate">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55" tIns="121920" rIns="227584" bIns="121920" numCol="1" spcCol="1270" anchor="ctr" anchorCtr="0">
          <a:noAutofit/>
        </a:bodyPr>
        <a:lstStyle/>
        <a:p>
          <a:pPr marL="0" lvl="0" indent="0" algn="ctr" defTabSz="1422400">
            <a:lnSpc>
              <a:spcPct val="90000"/>
            </a:lnSpc>
            <a:spcBef>
              <a:spcPct val="0"/>
            </a:spcBef>
            <a:spcAft>
              <a:spcPct val="35000"/>
            </a:spcAft>
            <a:buNone/>
          </a:pPr>
          <a:r>
            <a:rPr lang="lt-LT" sz="3200" b="1" kern="1200" dirty="0">
              <a:solidFill>
                <a:schemeClr val="tx1"/>
              </a:solidFill>
              <a:latin typeface="Times New Roman" panose="02020603050405020304" pitchFamily="18" charset="0"/>
              <a:ea typeface="+mn-ea"/>
              <a:cs typeface="Times New Roman" panose="02020603050405020304" pitchFamily="18" charset="0"/>
            </a:rPr>
            <a:t>2076,0</a:t>
          </a:r>
          <a:r>
            <a:rPr lang="lt-LT" sz="1400" b="1" kern="1200" dirty="0">
              <a:solidFill>
                <a:schemeClr val="tx1"/>
              </a:solidFill>
              <a:latin typeface="Times New Roman" panose="02020603050405020304" pitchFamily="18" charset="0"/>
              <a:ea typeface="+mn-ea"/>
              <a:cs typeface="Times New Roman" panose="02020603050405020304" pitchFamily="18" charset="0"/>
            </a:rPr>
            <a:t>  tūkst. Eur    1481,7</a:t>
          </a:r>
        </a:p>
      </dsp:txBody>
      <dsp:txXfrm rot="10800000">
        <a:off x="924085" y="847249"/>
        <a:ext cx="3090321" cy="360281"/>
      </dsp:txXfrm>
    </dsp:sp>
    <dsp:sp modelId="{8B2689B6-0BB4-43EC-8880-3AE699BEC5E3}">
      <dsp:nvSpPr>
        <dsp:cNvPr id="0" name=""/>
        <dsp:cNvSpPr/>
      </dsp:nvSpPr>
      <dsp:spPr>
        <a:xfrm>
          <a:off x="221432" y="675341"/>
          <a:ext cx="718686" cy="645432"/>
        </a:xfrm>
        <a:prstGeom prst="ellipse">
          <a:avLst/>
        </a:prstGeom>
        <a:solidFill>
          <a:schemeClr val="accent3">
            <a:tint val="50000"/>
            <a:alpha val="90000"/>
            <a:hueOff val="27080"/>
            <a:satOff val="-1234"/>
            <a:lumOff val="5582"/>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302CD-A334-4E89-9CE8-8714C109E864}">
      <dsp:nvSpPr>
        <dsp:cNvPr id="0" name=""/>
        <dsp:cNvSpPr/>
      </dsp:nvSpPr>
      <dsp:spPr>
        <a:xfrm rot="10800000">
          <a:off x="919101" y="1586272"/>
          <a:ext cx="3152426" cy="332179"/>
        </a:xfrm>
        <a:prstGeom prst="homePlate">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55" tIns="106680" rIns="199136" bIns="106680" numCol="1" spcCol="1270" anchor="ctr" anchorCtr="0">
          <a:noAutofit/>
        </a:bodyPr>
        <a:lstStyle/>
        <a:p>
          <a:pPr marL="0" lvl="0" indent="0" algn="ctr" defTabSz="1244600">
            <a:lnSpc>
              <a:spcPct val="90000"/>
            </a:lnSpc>
            <a:spcBef>
              <a:spcPct val="0"/>
            </a:spcBef>
            <a:spcAft>
              <a:spcPct val="35000"/>
            </a:spcAft>
            <a:buNone/>
          </a:pPr>
          <a:r>
            <a:rPr lang="lt-LT" sz="2800" b="1" kern="1200" dirty="0">
              <a:solidFill>
                <a:schemeClr val="tx1"/>
              </a:solidFill>
              <a:latin typeface="Times New Roman" panose="02020603050405020304" pitchFamily="18" charset="0"/>
              <a:ea typeface="+mn-ea"/>
              <a:cs typeface="Times New Roman" panose="02020603050405020304" pitchFamily="18" charset="0"/>
            </a:rPr>
            <a:t>3784,6</a:t>
          </a:r>
          <a:r>
            <a:rPr lang="lt-LT" sz="2600" kern="1200" dirty="0">
              <a:solidFill>
                <a:schemeClr val="tx1"/>
              </a:solidFill>
              <a:latin typeface="Times New Roman" panose="02020603050405020304" pitchFamily="18" charset="0"/>
              <a:ea typeface="+mn-ea"/>
              <a:cs typeface="Times New Roman" panose="02020603050405020304" pitchFamily="18" charset="0"/>
            </a:rPr>
            <a:t> </a:t>
          </a:r>
          <a:r>
            <a:rPr lang="lt-LT" sz="1400" b="1" kern="1200" dirty="0">
              <a:solidFill>
                <a:schemeClr val="tx1"/>
              </a:solidFill>
              <a:latin typeface="Times New Roman" panose="02020603050405020304" pitchFamily="18" charset="0"/>
              <a:ea typeface="+mn-ea"/>
              <a:cs typeface="Times New Roman" panose="02020603050405020304" pitchFamily="18" charset="0"/>
            </a:rPr>
            <a:t>tūkst. Eur    3358,7</a:t>
          </a:r>
        </a:p>
      </dsp:txBody>
      <dsp:txXfrm rot="10800000">
        <a:off x="1002146" y="1586272"/>
        <a:ext cx="3069381" cy="332179"/>
      </dsp:txXfrm>
    </dsp:sp>
    <dsp:sp modelId="{7523E158-DCCD-4D62-963F-08FC6898F48C}">
      <dsp:nvSpPr>
        <dsp:cNvPr id="0" name=""/>
        <dsp:cNvSpPr/>
      </dsp:nvSpPr>
      <dsp:spPr>
        <a:xfrm>
          <a:off x="243488" y="1413877"/>
          <a:ext cx="731392" cy="594183"/>
        </a:xfrm>
        <a:prstGeom prst="ellipse">
          <a:avLst/>
        </a:prstGeom>
        <a:solidFill>
          <a:schemeClr val="accent3">
            <a:tint val="50000"/>
            <a:alpha val="90000"/>
            <a:hueOff val="54161"/>
            <a:satOff val="-2468"/>
            <a:lumOff val="11164"/>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D731C9F-E6D7-4398-B1A7-5F19C53E6AEE}" type="datetimeFigureOut">
              <a:rPr lang="lt-LT" smtClean="0"/>
              <a:t>2022-02-23</a:t>
            </a:fld>
            <a:endParaRPr lang="lt-LT"/>
          </a:p>
        </p:txBody>
      </p:sp>
      <p:sp>
        <p:nvSpPr>
          <p:cNvPr id="4" name="Skaidrės vaizdo vietos rezervavimo ženkla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6" name="Poraštės vietos rezervavimo ženklas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C3334D7-274A-4F51-BCCC-036C9D199727}" type="slidenum">
              <a:rPr lang="lt-LT" smtClean="0"/>
              <a:t>‹#›</a:t>
            </a:fld>
            <a:endParaRPr lang="lt-LT"/>
          </a:p>
        </p:txBody>
      </p:sp>
    </p:spTree>
    <p:extLst>
      <p:ext uri="{BB962C8B-B14F-4D97-AF65-F5344CB8AC3E}">
        <p14:creationId xmlns:p14="http://schemas.microsoft.com/office/powerpoint/2010/main" val="164714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FC3334D7-274A-4F51-BCCC-036C9D199727}" type="slidenum">
              <a:rPr lang="lt-LT" smtClean="0"/>
              <a:t>9</a:t>
            </a:fld>
            <a:endParaRPr lang="lt-LT"/>
          </a:p>
        </p:txBody>
      </p:sp>
    </p:spTree>
    <p:extLst>
      <p:ext uri="{BB962C8B-B14F-4D97-AF65-F5344CB8AC3E}">
        <p14:creationId xmlns:p14="http://schemas.microsoft.com/office/powerpoint/2010/main" val="2148569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en-GB" dirty="0"/>
          </a:p>
        </p:txBody>
      </p:sp>
      <p:sp>
        <p:nvSpPr>
          <p:cNvPr id="4" name="Skaidrės numerio vietos rezervavimo ženklas 3"/>
          <p:cNvSpPr>
            <a:spLocks noGrp="1"/>
          </p:cNvSpPr>
          <p:nvPr>
            <p:ph type="sldNum" sz="quarter" idx="5"/>
          </p:nvPr>
        </p:nvSpPr>
        <p:spPr/>
        <p:txBody>
          <a:bodyPr/>
          <a:lstStyle/>
          <a:p>
            <a:fld id="{FC3334D7-274A-4F51-BCCC-036C9D199727}" type="slidenum">
              <a:rPr lang="lt-LT" smtClean="0"/>
              <a:t>10</a:t>
            </a:fld>
            <a:endParaRPr lang="lt-LT"/>
          </a:p>
        </p:txBody>
      </p:sp>
    </p:spTree>
    <p:extLst>
      <p:ext uri="{BB962C8B-B14F-4D97-AF65-F5344CB8AC3E}">
        <p14:creationId xmlns:p14="http://schemas.microsoft.com/office/powerpoint/2010/main" val="1639508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FC3334D7-274A-4F51-BCCC-036C9D199727}" type="slidenum">
              <a:rPr lang="lt-LT" smtClean="0"/>
              <a:t>13</a:t>
            </a:fld>
            <a:endParaRPr lang="lt-LT"/>
          </a:p>
        </p:txBody>
      </p:sp>
    </p:spTree>
    <p:extLst>
      <p:ext uri="{BB962C8B-B14F-4D97-AF65-F5344CB8AC3E}">
        <p14:creationId xmlns:p14="http://schemas.microsoft.com/office/powerpoint/2010/main" val="2242408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Spustelėję redag. ruoš. pavad. stilių</a:t>
            </a:r>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A3993E63-FEB8-4237-8B8E-9A9124DDBEE8}" type="datetimeFigureOut">
              <a:rPr lang="lt-LT" smtClean="0"/>
              <a:t>2022-02-23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2847983007"/>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A3993E63-FEB8-4237-8B8E-9A9124DDBEE8}" type="datetimeFigureOut">
              <a:rPr lang="lt-LT" smtClean="0"/>
              <a:t>2022-02-23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2692020327"/>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A3993E63-FEB8-4237-8B8E-9A9124DDBEE8}" type="datetimeFigureOut">
              <a:rPr lang="lt-LT" smtClean="0"/>
              <a:t>2022-02-23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320427998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A3993E63-FEB8-4237-8B8E-9A9124DDBEE8}" type="datetimeFigureOut">
              <a:rPr lang="lt-LT" smtClean="0"/>
              <a:t>2022-02-23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1367423164"/>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Spustelėję redag. ruoš. pavad.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A3993E63-FEB8-4237-8B8E-9A9124DDBEE8}" type="datetimeFigureOut">
              <a:rPr lang="lt-LT" smtClean="0"/>
              <a:t>2022-02-23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473490446"/>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A3993E63-FEB8-4237-8B8E-9A9124DDBEE8}" type="datetimeFigureOut">
              <a:rPr lang="lt-LT" smtClean="0"/>
              <a:t>2022-02-23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2650510507"/>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Spustelėję redag. ruoš. pavad.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A3993E63-FEB8-4237-8B8E-9A9124DDBEE8}" type="datetimeFigureOut">
              <a:rPr lang="lt-LT" smtClean="0"/>
              <a:t>2022-02-23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230754604"/>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A3993E63-FEB8-4237-8B8E-9A9124DDBEE8}" type="datetimeFigureOut">
              <a:rPr lang="lt-LT" smtClean="0"/>
              <a:t>2022-02-23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399923273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A3993E63-FEB8-4237-8B8E-9A9124DDBEE8}" type="datetimeFigureOut">
              <a:rPr lang="lt-LT" smtClean="0"/>
              <a:t>2022-02-23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232694945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Spustelėję redag. ruoš. pavad.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A3993E63-FEB8-4237-8B8E-9A9124DDBEE8}" type="datetimeFigureOut">
              <a:rPr lang="lt-LT" smtClean="0"/>
              <a:t>2022-02-23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63836974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Spustelėję redag. ruoš. pavad.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A3993E63-FEB8-4237-8B8E-9A9124DDBEE8}" type="datetimeFigureOut">
              <a:rPr lang="lt-LT" smtClean="0"/>
              <a:t>2022-02-23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1695AC5-4DDF-43C8-A901-89567D2DB28A}" type="slidenum">
              <a:rPr lang="lt-LT" smtClean="0"/>
              <a:t>‹#›</a:t>
            </a:fld>
            <a:endParaRPr lang="lt-LT"/>
          </a:p>
        </p:txBody>
      </p:sp>
    </p:spTree>
    <p:extLst>
      <p:ext uri="{BB962C8B-B14F-4D97-AF65-F5344CB8AC3E}">
        <p14:creationId xmlns:p14="http://schemas.microsoft.com/office/powerpoint/2010/main" val="118119762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93E63-FEB8-4237-8B8E-9A9124DDBEE8}" type="datetimeFigureOut">
              <a:rPr lang="lt-LT" smtClean="0"/>
              <a:t>2022-02-23</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95AC5-4DDF-43C8-A901-89567D2DB28A}" type="slidenum">
              <a:rPr lang="lt-LT" smtClean="0"/>
              <a:t>‹#›</a:t>
            </a:fld>
            <a:endParaRPr lang="lt-LT"/>
          </a:p>
        </p:txBody>
      </p:sp>
    </p:spTree>
    <p:extLst>
      <p:ext uri="{BB962C8B-B14F-4D97-AF65-F5344CB8AC3E}">
        <p14:creationId xmlns:p14="http://schemas.microsoft.com/office/powerpoint/2010/main" val="478731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12"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xml"/><Relationship Id="rId13" Type="http://schemas.microsoft.com/office/2007/relationships/hdphoto" Target="../media/hdphoto1.wdp"/><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image" Target="../media/image14.jpeg"/><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6.jpeg"/><Relationship Id="rId7" Type="http://schemas.openxmlformats.org/officeDocument/2006/relationships/image" Target="../media/image18.jpeg"/><Relationship Id="rId2" Type="http://schemas.openxmlformats.org/officeDocument/2006/relationships/image" Target="../media/image15.png"/><Relationship Id="rId1" Type="http://schemas.openxmlformats.org/officeDocument/2006/relationships/slideLayout" Target="../slideLayouts/slideLayout5.xml"/><Relationship Id="rId6" Type="http://schemas.microsoft.com/office/2007/relationships/hdphoto" Target="../media/hdphoto4.wdp"/><Relationship Id="rId11" Type="http://schemas.openxmlformats.org/officeDocument/2006/relationships/image" Target="../media/image5.png"/><Relationship Id="rId5" Type="http://schemas.openxmlformats.org/officeDocument/2006/relationships/image" Target="../media/image17.png"/><Relationship Id="rId10" Type="http://schemas.microsoft.com/office/2007/relationships/hdphoto" Target="../media/hdphoto5.wdp"/><Relationship Id="rId4" Type="http://schemas.microsoft.com/office/2007/relationships/hdphoto" Target="../media/hdphoto3.wdp"/><Relationship Id="rId9"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1.png"/><Relationship Id="rId1" Type="http://schemas.openxmlformats.org/officeDocument/2006/relationships/slideLayout" Target="../slideLayouts/slideLayout2.xml"/><Relationship Id="rId4" Type="http://schemas.microsoft.com/office/2007/relationships/hdphoto" Target="../media/hdphoto4.wdp"/></Relationships>
</file>

<file path=ppt/slides/_rels/slide17.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22.pn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10.png"/><Relationship Id="rId7"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chart" Target="../charts/chart5.xml"/><Relationship Id="rId5" Type="http://schemas.openxmlformats.org/officeDocument/2006/relationships/diagramQuickStyle" Target="../diagrams/quickStyle1.xml"/><Relationship Id="rId10" Type="http://schemas.openxmlformats.org/officeDocument/2006/relationships/chart" Target="../charts/chart4.xml"/><Relationship Id="rId4" Type="http://schemas.openxmlformats.org/officeDocument/2006/relationships/diagramLayout" Target="../diagrams/layout1.xml"/><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čiakampis 3"/>
          <p:cNvSpPr/>
          <p:nvPr/>
        </p:nvSpPr>
        <p:spPr>
          <a:xfrm>
            <a:off x="262184" y="2069654"/>
            <a:ext cx="8712968" cy="4679776"/>
          </a:xfrm>
          <a:prstGeom prst="rect">
            <a:avLst/>
          </a:prstGeom>
          <a:solidFill>
            <a:srgbClr val="319F6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t-LT" dirty="0">
              <a:solidFill>
                <a:srgbClr val="2E8274"/>
              </a:solidFill>
            </a:endParaRPr>
          </a:p>
        </p:txBody>
      </p:sp>
      <p:sp>
        <p:nvSpPr>
          <p:cNvPr id="7" name="Antraštė 1"/>
          <p:cNvSpPr txBox="1">
            <a:spLocks noGrp="1"/>
          </p:cNvSpPr>
          <p:nvPr>
            <p:ph type="title"/>
          </p:nvPr>
        </p:nvSpPr>
        <p:spPr>
          <a:xfrm>
            <a:off x="435224" y="23575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sz="3200" b="1" dirty="0">
                <a:latin typeface="Times New Roman" pitchFamily="18" charset="0"/>
                <a:cs typeface="Times New Roman" pitchFamily="18" charset="0"/>
              </a:rPr>
              <a:t>KAIŠIADORIŲ RAJONO SAVIVALDYBĖ</a:t>
            </a:r>
          </a:p>
        </p:txBody>
      </p:sp>
      <p:sp>
        <p:nvSpPr>
          <p:cNvPr id="8" name="Stačiakampis 7"/>
          <p:cNvSpPr/>
          <p:nvPr/>
        </p:nvSpPr>
        <p:spPr>
          <a:xfrm>
            <a:off x="1611162" y="807256"/>
            <a:ext cx="6048671" cy="1785104"/>
          </a:xfrm>
          <a:prstGeom prst="rect">
            <a:avLst/>
          </a:prstGeom>
          <a:noFill/>
          <a:ln>
            <a:noFill/>
          </a:ln>
        </p:spPr>
        <p:txBody>
          <a:bodyPr wrap="square" lIns="91440" tIns="45720" rIns="91440" bIns="45720">
            <a:spAutoFit/>
          </a:bodyPr>
          <a:lstStyle/>
          <a:p>
            <a:pPr algn="ctr"/>
            <a:endParaRPr lang="lt-LT" sz="11000" b="1" cap="none" spc="0" dirty="0">
              <a:ln w="12700">
                <a:solidFill>
                  <a:schemeClr val="tx2">
                    <a:satMod val="155000"/>
                  </a:schemeClr>
                </a:solidFill>
                <a:prstDash val="solid"/>
              </a:ln>
              <a:solidFill>
                <a:srgbClr val="319F6B"/>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9" name="Stačiakampis 8"/>
          <p:cNvSpPr/>
          <p:nvPr/>
        </p:nvSpPr>
        <p:spPr>
          <a:xfrm>
            <a:off x="2731529" y="635437"/>
            <a:ext cx="3685624" cy="1938992"/>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lt-LT" sz="12000" b="1" cap="none" spc="150" dirty="0">
                <a:ln w="11430"/>
                <a:solidFill>
                  <a:srgbClr val="319F6B"/>
                </a:solidFill>
                <a:effectLst>
                  <a:outerShdw blurRad="25400" algn="tl" rotWithShape="0">
                    <a:srgbClr val="000000">
                      <a:alpha val="43000"/>
                    </a:srgbClr>
                  </a:outerShdw>
                </a:effectLst>
                <a:latin typeface="Arial" pitchFamily="34" charset="0"/>
                <a:cs typeface="Arial" pitchFamily="34" charset="0"/>
              </a:rPr>
              <a:t>2022</a:t>
            </a:r>
            <a:endParaRPr lang="lt-LT" sz="12000" b="1" cap="none" spc="150" dirty="0">
              <a:ln w="11430"/>
              <a:solidFill>
                <a:srgbClr val="319F6B"/>
              </a:solidFill>
              <a:effectLst>
                <a:outerShdw blurRad="25400" algn="tl" rotWithShape="0">
                  <a:srgbClr val="000000">
                    <a:alpha val="43000"/>
                  </a:srgbClr>
                </a:outerShdw>
              </a:effectLst>
            </a:endParaRPr>
          </a:p>
        </p:txBody>
      </p:sp>
      <p:sp>
        <p:nvSpPr>
          <p:cNvPr id="11" name="Šešiakampis 10"/>
          <p:cNvSpPr/>
          <p:nvPr/>
        </p:nvSpPr>
        <p:spPr>
          <a:xfrm>
            <a:off x="542616" y="3267968"/>
            <a:ext cx="1676299" cy="1368152"/>
          </a:xfrm>
          <a:prstGeom prst="hexagon">
            <a:avLst/>
          </a:prstGeom>
          <a:solidFill>
            <a:srgbClr val="319F6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2666" y="5449726"/>
            <a:ext cx="914400"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tačiakampis 15"/>
          <p:cNvSpPr/>
          <p:nvPr/>
        </p:nvSpPr>
        <p:spPr>
          <a:xfrm>
            <a:off x="385665" y="2139442"/>
            <a:ext cx="8277967" cy="890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5000" b="1" dirty="0">
                <a:latin typeface="Times New Roman" panose="02020603050405020304" pitchFamily="18" charset="0"/>
                <a:cs typeface="Times New Roman" panose="02020603050405020304" pitchFamily="18" charset="0"/>
              </a:rPr>
              <a:t>METŲ BIUDŽETAS</a:t>
            </a:r>
          </a:p>
        </p:txBody>
      </p:sp>
      <p:cxnSp>
        <p:nvCxnSpPr>
          <p:cNvPr id="22" name="Tiesioji jungtis 21"/>
          <p:cNvCxnSpPr/>
          <p:nvPr/>
        </p:nvCxnSpPr>
        <p:spPr>
          <a:xfrm>
            <a:off x="531776" y="3016734"/>
            <a:ext cx="824123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33" name="Šešiakampis 32"/>
          <p:cNvSpPr/>
          <p:nvPr/>
        </p:nvSpPr>
        <p:spPr>
          <a:xfrm>
            <a:off x="1752105" y="5230152"/>
            <a:ext cx="1676299" cy="1368152"/>
          </a:xfrm>
          <a:prstGeom prst="hexagon">
            <a:avLst/>
          </a:prstGeom>
          <a:solidFill>
            <a:srgbClr val="319F6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4" name="Šešiakampis 33"/>
          <p:cNvSpPr/>
          <p:nvPr/>
        </p:nvSpPr>
        <p:spPr>
          <a:xfrm>
            <a:off x="3951706" y="5231103"/>
            <a:ext cx="1676299" cy="1368152"/>
          </a:xfrm>
          <a:prstGeom prst="hexagon">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5" name="Šešiakampis 34"/>
          <p:cNvSpPr/>
          <p:nvPr/>
        </p:nvSpPr>
        <p:spPr>
          <a:xfrm>
            <a:off x="6130870" y="5225228"/>
            <a:ext cx="1676299" cy="1368152"/>
          </a:xfrm>
          <a:prstGeom prst="hexagon">
            <a:avLst/>
          </a:prstGeom>
          <a:solidFill>
            <a:srgbClr val="319F6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6" name="Šešiakampis 35"/>
          <p:cNvSpPr/>
          <p:nvPr/>
        </p:nvSpPr>
        <p:spPr>
          <a:xfrm>
            <a:off x="2881614" y="3337260"/>
            <a:ext cx="1676299" cy="1368152"/>
          </a:xfrm>
          <a:prstGeom prst="hexagon">
            <a:avLst/>
          </a:prstGeom>
          <a:solidFill>
            <a:srgbClr val="319F6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7" name="Šešiakampis 36"/>
          <p:cNvSpPr/>
          <p:nvPr/>
        </p:nvSpPr>
        <p:spPr>
          <a:xfrm>
            <a:off x="4932040" y="3360936"/>
            <a:ext cx="1676299" cy="1368152"/>
          </a:xfrm>
          <a:prstGeom prst="hexagon">
            <a:avLst/>
          </a:prstGeom>
          <a:solidFill>
            <a:srgbClr val="319F6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8" name="Šešiakampis 37"/>
          <p:cNvSpPr/>
          <p:nvPr/>
        </p:nvSpPr>
        <p:spPr>
          <a:xfrm>
            <a:off x="6987333" y="3337260"/>
            <a:ext cx="1676299" cy="1368152"/>
          </a:xfrm>
          <a:prstGeom prst="hexagon">
            <a:avLst/>
          </a:prstGeom>
          <a:solidFill>
            <a:srgbClr val="319F6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39" name="Paveikslėlis 38" descr="socialinė tarnyba,šeimos priežiūra,apsaugoti,piktograma,nemokama vektorinė grafika,nemokamos nuotraukos, nemokama licenzija"/>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554457" y="5446706"/>
            <a:ext cx="865752" cy="925195"/>
          </a:xfrm>
          <a:prstGeom prst="rect">
            <a:avLst/>
          </a:prstGeom>
          <a:noFill/>
          <a:ln>
            <a:noFill/>
          </a:ln>
        </p:spPr>
      </p:pic>
      <p:cxnSp>
        <p:nvCxnSpPr>
          <p:cNvPr id="40" name="Tiesioji jungtis 39"/>
          <p:cNvCxnSpPr>
            <a:endCxn id="34" idx="3"/>
          </p:cNvCxnSpPr>
          <p:nvPr/>
        </p:nvCxnSpPr>
        <p:spPr>
          <a:xfrm>
            <a:off x="3408992" y="5914228"/>
            <a:ext cx="542714" cy="951"/>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4" name="Tiesioji jungtis 43"/>
          <p:cNvCxnSpPr/>
          <p:nvPr/>
        </p:nvCxnSpPr>
        <p:spPr>
          <a:xfrm>
            <a:off x="5588156" y="5909304"/>
            <a:ext cx="542714" cy="951"/>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5" name="Tiesioji jungtis 44"/>
          <p:cNvCxnSpPr>
            <a:stCxn id="11" idx="1"/>
          </p:cNvCxnSpPr>
          <p:nvPr/>
        </p:nvCxnSpPr>
        <p:spPr>
          <a:xfrm>
            <a:off x="1876877" y="4636120"/>
            <a:ext cx="2263075" cy="95312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9" name="Tiesioji jungtis 48"/>
          <p:cNvCxnSpPr/>
          <p:nvPr/>
        </p:nvCxnSpPr>
        <p:spPr>
          <a:xfrm>
            <a:off x="3658317" y="4705412"/>
            <a:ext cx="1083832" cy="525691"/>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2" name="Tiesioji jungtis 51"/>
          <p:cNvCxnSpPr/>
          <p:nvPr/>
        </p:nvCxnSpPr>
        <p:spPr>
          <a:xfrm flipH="1">
            <a:off x="4789855" y="4729088"/>
            <a:ext cx="980334" cy="502015"/>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6" name="Tiesioji jungtis 55"/>
          <p:cNvCxnSpPr>
            <a:stCxn id="38" idx="2"/>
          </p:cNvCxnSpPr>
          <p:nvPr/>
        </p:nvCxnSpPr>
        <p:spPr>
          <a:xfrm flipH="1">
            <a:off x="5436096" y="4705412"/>
            <a:ext cx="1893275" cy="883828"/>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pic>
        <p:nvPicPr>
          <p:cNvPr id="66" name="Paveikslėlis 65" descr="kompiuterio piktograma,rankos judesys,verslas,partnerystė - komandinis darbas,susitarimas,ryšys,vektorius,bendravimas,žmonės,sutartis,simbolis,klijavimas,pasveikinimas,komandinis darbas,Draugystė,bendradarbiavimas,pagarba,susitikimas,profesinė veikla,sėkmė,fonas,idėjos,kompiuterinė grafika,sveikiname,Iškirpti,koncepcijos,siekiai,ženklas,juoda spalva,teigiama emocija,balta spalva,baltas fonas,abstraktus,verslo finansai ir pramonė,sąvokų temos,žmogaus kūno dalis,žmogaus rankos,kvadratas,nemokamos nuotraukos, nemokama licenzija"/>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7231" y="3451907"/>
            <a:ext cx="1114425" cy="1114425"/>
          </a:xfrm>
          <a:prstGeom prst="rect">
            <a:avLst/>
          </a:prstGeom>
          <a:noFill/>
          <a:ln>
            <a:noFill/>
          </a:ln>
        </p:spPr>
      </p:pic>
      <p:pic>
        <p:nvPicPr>
          <p:cNvPr id="67" name="Paveikslėlis 66" descr="https://osp.stat.gov.lt/documents/10180/6798113/Kult%C5%ABra.png/a67e7a12-de7b-4ef2-97c1-5b2c08f8db5a?t=1572520856448"/>
          <p:cNvPicPr/>
          <p:nvPr/>
        </p:nvPicPr>
        <p:blipFill>
          <a:blip r:embed="rId5" cstate="print">
            <a:clrChange>
              <a:clrFrom>
                <a:srgbClr val="000000">
                  <a:alpha val="0"/>
                </a:srgbClr>
              </a:clrFrom>
              <a:clrTo>
                <a:srgbClr val="000000">
                  <a:alpha val="0"/>
                </a:srgbClr>
              </a:clrTo>
            </a:clrChange>
            <a:duotone>
              <a:schemeClr val="bg2">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382378" y="3571044"/>
            <a:ext cx="886207" cy="762000"/>
          </a:xfrm>
          <a:prstGeom prst="rect">
            <a:avLst/>
          </a:prstGeom>
          <a:noFill/>
          <a:ln>
            <a:noFill/>
          </a:ln>
        </p:spPr>
      </p:pic>
      <p:pic>
        <p:nvPicPr>
          <p:cNvPr id="69" name="Paveikslėlis 68" descr="https://www.teismai.lt/data/public/uploads/2017/07/piktogramos-44.png"/>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4192" y="3522340"/>
            <a:ext cx="1033145" cy="777044"/>
          </a:xfrm>
          <a:prstGeom prst="rect">
            <a:avLst/>
          </a:prstGeom>
          <a:noFill/>
          <a:ln>
            <a:noFill/>
          </a:ln>
        </p:spPr>
      </p:pic>
      <p:pic>
        <p:nvPicPr>
          <p:cNvPr id="73" name="Paveikslėlis 72" descr="mokytojas,siluetas,juoda,izoliuotas,klasė,universitetas,profesorius,mokymas,asmuo,švietimas,mokykla,piktograma,simbolis,stalas,kolegija,mokyti,pamoka,žinios,klasė,vyras,nemokama vektorinė grafika,nemokamos nuotraukos, nemokama licenzija"/>
          <p:cNvPicPr/>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13648" y="3406973"/>
            <a:ext cx="1051560" cy="1228725"/>
          </a:xfrm>
          <a:prstGeom prst="rect">
            <a:avLst/>
          </a:prstGeom>
          <a:noFill/>
          <a:ln>
            <a:noFill/>
          </a:ln>
        </p:spPr>
      </p:pic>
      <p:pic>
        <p:nvPicPr>
          <p:cNvPr id="74" name="Paveikslėlis 73" descr="pinigai,pinigų bokštas,monetos,euras,€ moneta,Specie,laisvas keitimas,euro centai,centas,valiuta,pinigai,metaliniai pinigai,finansai,nemokamos nuotraukos, nemokama licenzija"/>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98286" y="5601939"/>
            <a:ext cx="1019175" cy="678815"/>
          </a:xfrm>
          <a:prstGeom prst="rect">
            <a:avLst/>
          </a:prstGeom>
          <a:noFill/>
          <a:ln>
            <a:noFill/>
          </a:ln>
        </p:spPr>
      </p:pic>
      <p:pic>
        <p:nvPicPr>
          <p:cNvPr id="75" name="Paveikslėlis 74" descr="euras,valiuta,ženklas,europietis,pinigai,euro zona,keistis,turgus,finansai,simbolis,nemokama vektorinė grafika,nemokamos nuotraukos, nemokama licenzija"/>
          <p:cNvPicPr/>
          <p:nvPr/>
        </p:nvPicPr>
        <p:blipFill>
          <a:blip r:embed="rId10" cstate="print">
            <a:grayscl/>
            <a:extLst>
              <a:ext uri="{28A0092B-C50C-407E-A947-70E740481C1C}">
                <a14:useLocalDpi xmlns:a14="http://schemas.microsoft.com/office/drawing/2010/main" val="0"/>
              </a:ext>
            </a:extLst>
          </a:blip>
          <a:srcRect/>
          <a:stretch>
            <a:fillRect/>
          </a:stretch>
        </p:blipFill>
        <p:spPr bwMode="auto">
          <a:xfrm flipV="1">
            <a:off x="4139949" y="5601842"/>
            <a:ext cx="478719" cy="517333"/>
          </a:xfrm>
          <a:prstGeom prst="rect">
            <a:avLst/>
          </a:prstGeom>
          <a:noFill/>
          <a:ln>
            <a:noFill/>
          </a:ln>
        </p:spPr>
      </p:pic>
      <p:pic>
        <p:nvPicPr>
          <p:cNvPr id="42" name="Paveikslėlis 41" descr="https://nuotraukos.mediakatalogas.lt/rsynced_images/moon-3109558_1280.jpg"/>
          <p:cNvPicPr/>
          <p:nvPr/>
        </p:nvPicPr>
        <p:blipFill>
          <a:blip r:embed="rId11" cstate="print">
            <a:duotone>
              <a:schemeClr val="bg2">
                <a:shade val="45000"/>
                <a:satMod val="135000"/>
              </a:schemeClr>
              <a:prstClr val="white"/>
            </a:duotone>
            <a:extLst>
              <a:ext uri="{BEBA8EAE-BF5A-486C-A8C5-ECC9F3942E4B}">
                <a14:imgProps xmlns:a14="http://schemas.microsoft.com/office/drawing/2010/main">
                  <a14:imgLayer r:embed="rId12">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081199" y="5582948"/>
            <a:ext cx="1018111" cy="716796"/>
          </a:xfrm>
          <a:prstGeom prst="rect">
            <a:avLst/>
          </a:prstGeom>
          <a:noFill/>
          <a:ln>
            <a:noFill/>
          </a:ln>
        </p:spPr>
      </p:pic>
    </p:spTree>
    <p:extLst>
      <p:ext uri="{BB962C8B-B14F-4D97-AF65-F5344CB8AC3E}">
        <p14:creationId xmlns:p14="http://schemas.microsoft.com/office/powerpoint/2010/main" val="3569826786"/>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16632"/>
            <a:ext cx="8229600" cy="562074"/>
          </a:xfrm>
        </p:spPr>
        <p:txBody>
          <a:bodyPr>
            <a:normAutofit/>
          </a:bodyPr>
          <a:lstStyle/>
          <a:p>
            <a:r>
              <a:rPr lang="lt-LT" sz="2800" b="1" dirty="0">
                <a:latin typeface="Times New Roman" panose="02020603050405020304" pitchFamily="18" charset="0"/>
                <a:cs typeface="Times New Roman" panose="02020603050405020304" pitchFamily="18" charset="0"/>
              </a:rPr>
              <a:t>SVEIKATA IR SOCIALINĖ APSAUGA</a:t>
            </a:r>
          </a:p>
        </p:txBody>
      </p:sp>
      <p:sp>
        <p:nvSpPr>
          <p:cNvPr id="7" name="Turinio vietos rezervavimo ženklas 5"/>
          <p:cNvSpPr txBox="1">
            <a:spLocks noGrp="1"/>
          </p:cNvSpPr>
          <p:nvPr>
            <p:ph type="body" sz="quarter" idx="3"/>
          </p:nvPr>
        </p:nvSpPr>
        <p:spPr>
          <a:xfrm>
            <a:off x="4644008" y="725004"/>
            <a:ext cx="3240360" cy="813767"/>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9pPr>
          </a:lstStyle>
          <a:p>
            <a:pPr marL="0" indent="0" algn="ctr">
              <a:buNone/>
            </a:pPr>
            <a:r>
              <a:rPr lang="lt-LT" b="1" dirty="0">
                <a:solidFill>
                  <a:schemeClr val="bg1"/>
                </a:solidFill>
                <a:latin typeface="Times New Roman" panose="02020603050405020304" pitchFamily="18" charset="0"/>
                <a:cs typeface="Times New Roman" panose="02020603050405020304" pitchFamily="18" charset="0"/>
              </a:rPr>
              <a:t>IŠ VISO:</a:t>
            </a:r>
          </a:p>
          <a:p>
            <a:pPr marL="0" indent="0" algn="ctr">
              <a:buNone/>
            </a:pPr>
            <a:r>
              <a:rPr lang="lt-LT" sz="4000" dirty="0">
                <a:solidFill>
                  <a:schemeClr val="bg1"/>
                </a:solidFill>
                <a:latin typeface="Times New Roman" panose="02020603050405020304" pitchFamily="18" charset="0"/>
                <a:cs typeface="Times New Roman" panose="02020603050405020304" pitchFamily="18" charset="0"/>
              </a:rPr>
              <a:t>6796,4</a:t>
            </a:r>
            <a:r>
              <a:rPr lang="lt-LT" sz="4000" b="1" dirty="0">
                <a:solidFill>
                  <a:schemeClr val="bg1"/>
                </a:solidFill>
                <a:latin typeface="Times New Roman" panose="02020603050405020304" pitchFamily="18" charset="0"/>
                <a:cs typeface="Times New Roman" panose="02020603050405020304" pitchFamily="18" charset="0"/>
              </a:rPr>
              <a:t> </a:t>
            </a:r>
            <a:r>
              <a:rPr lang="lt-LT" sz="1800" dirty="0">
                <a:solidFill>
                  <a:schemeClr val="bg1"/>
                </a:solidFill>
                <a:latin typeface="Times New Roman" panose="02020603050405020304" pitchFamily="18" charset="0"/>
                <a:cs typeface="Times New Roman" panose="02020603050405020304" pitchFamily="18" charset="0"/>
              </a:rPr>
              <a:t>tūkst. </a:t>
            </a:r>
            <a:r>
              <a:rPr lang="lt-LT" sz="1800" dirty="0" err="1">
                <a:solidFill>
                  <a:schemeClr val="bg1"/>
                </a:solidFill>
                <a:latin typeface="Times New Roman" panose="02020603050405020304" pitchFamily="18" charset="0"/>
                <a:cs typeface="Times New Roman" panose="02020603050405020304" pitchFamily="18" charset="0"/>
              </a:rPr>
              <a:t>Eur</a:t>
            </a:r>
            <a:endParaRPr lang="lt-LT" sz="1800" dirty="0">
              <a:solidFill>
                <a:schemeClr val="bg1"/>
              </a:solidFill>
              <a:latin typeface="Times New Roman" panose="02020603050405020304" pitchFamily="18" charset="0"/>
              <a:cs typeface="Times New Roman" panose="02020603050405020304" pitchFamily="18" charset="0"/>
            </a:endParaRPr>
          </a:p>
        </p:txBody>
      </p:sp>
      <p:cxnSp>
        <p:nvCxnSpPr>
          <p:cNvPr id="8" name="Tiesioji jungtis 7"/>
          <p:cNvCxnSpPr/>
          <p:nvPr/>
        </p:nvCxnSpPr>
        <p:spPr>
          <a:xfrm>
            <a:off x="944352" y="620688"/>
            <a:ext cx="7984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uapvalintas stačiakampis 8"/>
          <p:cNvSpPr/>
          <p:nvPr/>
        </p:nvSpPr>
        <p:spPr>
          <a:xfrm>
            <a:off x="7308304" y="915864"/>
            <a:ext cx="1224136" cy="432048"/>
          </a:xfrm>
          <a:prstGeom prst="roundRect">
            <a:avLst/>
          </a:prstGeom>
          <a:solidFill>
            <a:srgbClr val="319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bg1"/>
                </a:solidFill>
                <a:latin typeface="Times New Roman" panose="02020603050405020304" pitchFamily="18" charset="0"/>
                <a:cs typeface="Times New Roman" panose="02020603050405020304" pitchFamily="18" charset="0"/>
              </a:rPr>
              <a:t>2022 m.</a:t>
            </a:r>
          </a:p>
        </p:txBody>
      </p:sp>
      <p:sp>
        <p:nvSpPr>
          <p:cNvPr id="10" name="Turinio vietos rezervavimo ženklas 5"/>
          <p:cNvSpPr txBox="1">
            <a:spLocks/>
          </p:cNvSpPr>
          <p:nvPr/>
        </p:nvSpPr>
        <p:spPr>
          <a:xfrm>
            <a:off x="4670772" y="1700808"/>
            <a:ext cx="4335660" cy="1800200"/>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t">
            <a:normAutofit fontScale="40000" lnSpcReduction="20000"/>
          </a:bodyPr>
          <a:lstStyle>
            <a:lvl1pPr marL="342900" indent="-342900" algn="l" defTabSz="914400" rtl="0" eaLnBrk="1" latinLnBrk="0" hangingPunct="1">
              <a:spcBef>
                <a:spcPct val="20000"/>
              </a:spcBef>
              <a:buFont typeface="Arial" pitchFamily="34" charset="0"/>
              <a:buChar char="•"/>
              <a:defRPr sz="2400" b="1"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b="1"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b="1"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9pPr>
          </a:lstStyle>
          <a:p>
            <a:pPr marL="0" indent="0" algn="ctr">
              <a:lnSpc>
                <a:spcPct val="120000"/>
              </a:lnSpc>
              <a:buNone/>
            </a:pPr>
            <a:r>
              <a:rPr lang="lt-LT" sz="4400" dirty="0">
                <a:solidFill>
                  <a:schemeClr val="bg1"/>
                </a:solidFill>
                <a:latin typeface="Times New Roman" panose="02020603050405020304" pitchFamily="18" charset="0"/>
                <a:cs typeface="Times New Roman" panose="02020603050405020304" pitchFamily="18" charset="0"/>
              </a:rPr>
              <a:t>SVEIKATOS APSAUGOS GERINIMUI</a:t>
            </a:r>
          </a:p>
          <a:p>
            <a:pPr marL="0" indent="0" algn="ctr">
              <a:lnSpc>
                <a:spcPct val="120000"/>
              </a:lnSpc>
              <a:buNone/>
            </a:pPr>
            <a:r>
              <a:rPr lang="lt-LT" sz="6300" dirty="0">
                <a:solidFill>
                  <a:schemeClr val="bg1"/>
                </a:solidFill>
                <a:latin typeface="Times New Roman" panose="02020603050405020304" pitchFamily="18" charset="0"/>
                <a:cs typeface="Times New Roman" panose="02020603050405020304" pitchFamily="18" charset="0"/>
              </a:rPr>
              <a:t>518,2</a:t>
            </a:r>
            <a:r>
              <a:rPr lang="lt-LT" dirty="0">
                <a:solidFill>
                  <a:schemeClr val="bg1"/>
                </a:solidFill>
                <a:latin typeface="Times New Roman" panose="02020603050405020304" pitchFamily="18" charset="0"/>
                <a:cs typeface="Times New Roman" panose="02020603050405020304" pitchFamily="18" charset="0"/>
              </a:rPr>
              <a:t> tūkst. </a:t>
            </a:r>
            <a:r>
              <a:rPr lang="lt-LT" dirty="0" err="1">
                <a:solidFill>
                  <a:schemeClr val="bg1"/>
                </a:solidFill>
                <a:latin typeface="Times New Roman" panose="02020603050405020304" pitchFamily="18" charset="0"/>
                <a:cs typeface="Times New Roman" panose="02020603050405020304" pitchFamily="18" charset="0"/>
              </a:rPr>
              <a:t>Eur</a:t>
            </a:r>
            <a:endParaRPr lang="lt-LT" dirty="0">
              <a:solidFill>
                <a:schemeClr val="bg1"/>
              </a:solidFill>
              <a:latin typeface="Times New Roman" panose="02020603050405020304" pitchFamily="18" charset="0"/>
              <a:cs typeface="Times New Roman" panose="02020603050405020304" pitchFamily="18" charset="0"/>
            </a:endParaRPr>
          </a:p>
          <a:p>
            <a:pPr>
              <a:lnSpc>
                <a:spcPct val="120000"/>
              </a:lnSpc>
              <a:buFont typeface="Wingdings" pitchFamily="2" charset="2"/>
              <a:buChar char="v"/>
            </a:pPr>
            <a:r>
              <a:rPr lang="lt-LT" sz="3300" dirty="0">
                <a:solidFill>
                  <a:schemeClr val="bg1"/>
                </a:solidFill>
                <a:latin typeface="Times New Roman" panose="02020603050405020304" pitchFamily="18" charset="0"/>
                <a:cs typeface="Times New Roman" panose="02020603050405020304" pitchFamily="18" charset="0"/>
              </a:rPr>
              <a:t>Dantų protezavimui – 50,0 tūkst. Eur</a:t>
            </a:r>
          </a:p>
          <a:p>
            <a:pPr>
              <a:lnSpc>
                <a:spcPct val="120000"/>
              </a:lnSpc>
              <a:buFont typeface="Wingdings" pitchFamily="2" charset="2"/>
              <a:buChar char="v"/>
            </a:pPr>
            <a:r>
              <a:rPr lang="lt-LT" sz="3300" dirty="0">
                <a:solidFill>
                  <a:schemeClr val="bg1"/>
                </a:solidFill>
                <a:latin typeface="Times New Roman" panose="02020603050405020304" pitchFamily="18" charset="0"/>
                <a:cs typeface="Times New Roman" panose="02020603050405020304" pitchFamily="18" charset="0"/>
              </a:rPr>
              <a:t>Sveikatingumo veikloms – 331,3 tūkst. Eur</a:t>
            </a:r>
          </a:p>
          <a:p>
            <a:pPr marL="0" indent="0">
              <a:buNone/>
            </a:pPr>
            <a:endParaRPr lang="lt-LT" sz="3300" dirty="0">
              <a:solidFill>
                <a:schemeClr val="bg2"/>
              </a:solidFill>
              <a:cs typeface="Times New Roman" pitchFamily="18" charset="0"/>
            </a:endParaRPr>
          </a:p>
        </p:txBody>
      </p:sp>
      <p:sp>
        <p:nvSpPr>
          <p:cNvPr id="11" name="Turinio vietos rezervavimo ženklas 5"/>
          <p:cNvSpPr txBox="1">
            <a:spLocks noGrp="1"/>
          </p:cNvSpPr>
          <p:nvPr>
            <p:ph sz="quarter" idx="4"/>
          </p:nvPr>
        </p:nvSpPr>
        <p:spPr>
          <a:xfrm>
            <a:off x="1187624" y="3717033"/>
            <a:ext cx="6336704" cy="3024336"/>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t">
            <a:normAutofit fontScale="40000" lnSpcReduction="20000"/>
          </a:bodyPr>
          <a:lstStyle>
            <a:lvl1pPr marL="342900" indent="-342900" algn="l" defTabSz="914400" rtl="0" eaLnBrk="1" latinLnBrk="0" hangingPunct="1">
              <a:spcBef>
                <a:spcPct val="20000"/>
              </a:spcBef>
              <a:buFont typeface="Arial" pitchFamily="34" charset="0"/>
              <a:buChar char="•"/>
              <a:defRPr sz="2400" b="1"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b="1"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b="1"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9pPr>
          </a:lstStyle>
          <a:p>
            <a:pPr marL="0" indent="0" algn="ctr">
              <a:lnSpc>
                <a:spcPct val="120000"/>
              </a:lnSpc>
              <a:buNone/>
            </a:pPr>
            <a:r>
              <a:rPr lang="lt-LT" sz="5100" dirty="0">
                <a:solidFill>
                  <a:schemeClr val="bg1"/>
                </a:solidFill>
                <a:latin typeface="Times New Roman" panose="02020603050405020304" pitchFamily="18" charset="0"/>
                <a:cs typeface="Times New Roman" panose="02020603050405020304" pitchFamily="18" charset="0"/>
              </a:rPr>
              <a:t>SOCIALINEI APSAUGAI</a:t>
            </a:r>
          </a:p>
          <a:p>
            <a:pPr marL="0" indent="0" algn="ctr">
              <a:lnSpc>
                <a:spcPct val="120000"/>
              </a:lnSpc>
              <a:buNone/>
            </a:pPr>
            <a:r>
              <a:rPr lang="lt-LT" sz="6300" dirty="0">
                <a:solidFill>
                  <a:schemeClr val="bg1"/>
                </a:solidFill>
                <a:latin typeface="Times New Roman" panose="02020603050405020304" pitchFamily="18" charset="0"/>
                <a:cs typeface="Times New Roman" panose="02020603050405020304" pitchFamily="18" charset="0"/>
              </a:rPr>
              <a:t>6638,0</a:t>
            </a:r>
            <a:r>
              <a:rPr lang="lt-LT" dirty="0">
                <a:solidFill>
                  <a:schemeClr val="bg1"/>
                </a:solidFill>
                <a:latin typeface="Times New Roman" panose="02020603050405020304" pitchFamily="18" charset="0"/>
                <a:cs typeface="Times New Roman" panose="02020603050405020304" pitchFamily="18" charset="0"/>
              </a:rPr>
              <a:t> tūkst. </a:t>
            </a:r>
            <a:r>
              <a:rPr lang="lt-LT" dirty="0" err="1">
                <a:solidFill>
                  <a:schemeClr val="bg1"/>
                </a:solidFill>
                <a:latin typeface="Times New Roman" panose="02020603050405020304" pitchFamily="18" charset="0"/>
                <a:cs typeface="Times New Roman" panose="02020603050405020304" pitchFamily="18" charset="0"/>
              </a:rPr>
              <a:t>Eur</a:t>
            </a:r>
            <a:endParaRPr lang="lt-LT" dirty="0">
              <a:solidFill>
                <a:schemeClr val="bg1"/>
              </a:solidFill>
              <a:latin typeface="Times New Roman" panose="02020603050405020304" pitchFamily="18" charset="0"/>
              <a:cs typeface="Times New Roman" panose="02020603050405020304" pitchFamily="18" charset="0"/>
            </a:endParaRP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Socialinių paslaugų teikimui</a:t>
            </a: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Išmokų ir kompensacijų mokėjimui</a:t>
            </a: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Socialinės atskirties mažinimui</a:t>
            </a: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Neįgaliųjų socialinei integracijai</a:t>
            </a: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Socialinės paramos mokiniams užtikrinimui</a:t>
            </a: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Akredituotai vaikų dienos socialinei priežiūrai organizuoti, teikti ir administruoti</a:t>
            </a: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Įgyvendinti Socialinių paslaugų šakos kolektyvinės sutarties įsipareigojimus</a:t>
            </a:r>
          </a:p>
          <a:p>
            <a:pPr>
              <a:lnSpc>
                <a:spcPct val="120000"/>
              </a:lnSpc>
              <a:buFont typeface="Wingdings" pitchFamily="2" charset="2"/>
              <a:buChar char="Ø"/>
            </a:pPr>
            <a:r>
              <a:rPr lang="lt-LT" sz="2900" dirty="0">
                <a:solidFill>
                  <a:schemeClr val="bg1"/>
                </a:solidFill>
                <a:latin typeface="Times New Roman" panose="02020603050405020304" pitchFamily="18" charset="0"/>
                <a:cs typeface="Times New Roman" panose="02020603050405020304" pitchFamily="18" charset="0"/>
              </a:rPr>
              <a:t>A</a:t>
            </a:r>
            <a:r>
              <a:rPr lang="pt-BR" sz="2900" dirty="0">
                <a:solidFill>
                  <a:schemeClr val="bg1"/>
                </a:solidFill>
                <a:latin typeface="Times New Roman" panose="02020603050405020304" pitchFamily="18" charset="0"/>
                <a:cs typeface="Times New Roman" panose="02020603050405020304" pitchFamily="18" charset="0"/>
              </a:rPr>
              <a:t>smeninei pagalbai teikti ir administruoti</a:t>
            </a:r>
            <a:endParaRPr lang="lt-LT" sz="2900" dirty="0">
              <a:solidFill>
                <a:schemeClr val="bg1"/>
              </a:solidFill>
              <a:latin typeface="Times New Roman" panose="02020603050405020304" pitchFamily="18" charset="0"/>
              <a:cs typeface="Times New Roman" panose="02020603050405020304" pitchFamily="18" charset="0"/>
            </a:endParaRPr>
          </a:p>
          <a:p>
            <a:pPr>
              <a:lnSpc>
                <a:spcPct val="120000"/>
              </a:lnSpc>
              <a:buFont typeface="Wingdings" pitchFamily="2" charset="2"/>
              <a:buChar char="Ø"/>
            </a:pPr>
            <a:r>
              <a:rPr lang="lt-LT" sz="3000" dirty="0">
                <a:solidFill>
                  <a:schemeClr val="bg2"/>
                </a:solidFill>
                <a:latin typeface="Times New Roman" panose="02020603050405020304" pitchFamily="18" charset="0"/>
                <a:cs typeface="Times New Roman" panose="02020603050405020304" pitchFamily="18" charset="0"/>
              </a:rPr>
              <a:t>Organizuoti socialinės reabilitacijos paslaugų neįgaliesiems bendruomenėje teikimą</a:t>
            </a:r>
          </a:p>
          <a:p>
            <a:pPr marL="0" indent="0">
              <a:buNone/>
            </a:pPr>
            <a:endParaRPr lang="lt-LT" sz="3300" dirty="0">
              <a:solidFill>
                <a:schemeClr val="bg2"/>
              </a:solidFill>
              <a:cs typeface="Times New Roman" pitchFamily="18" charset="0"/>
            </a:endParaRPr>
          </a:p>
        </p:txBody>
      </p:sp>
      <p:graphicFrame>
        <p:nvGraphicFramePr>
          <p:cNvPr id="12" name="Diagrama 11"/>
          <p:cNvGraphicFramePr>
            <a:graphicFrameLocks/>
          </p:cNvGraphicFramePr>
          <p:nvPr>
            <p:extLst>
              <p:ext uri="{D42A27DB-BD31-4B8C-83A1-F6EECF244321}">
                <p14:modId xmlns:p14="http://schemas.microsoft.com/office/powerpoint/2010/main" val="3446429754"/>
              </p:ext>
            </p:extLst>
          </p:nvPr>
        </p:nvGraphicFramePr>
        <p:xfrm>
          <a:off x="391952" y="757808"/>
          <a:ext cx="421741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Stačiakampis 4"/>
          <p:cNvSpPr/>
          <p:nvPr/>
        </p:nvSpPr>
        <p:spPr>
          <a:xfrm>
            <a:off x="-27756" y="1149028"/>
            <a:ext cx="9721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2021 m.</a:t>
            </a:r>
          </a:p>
        </p:txBody>
      </p:sp>
      <p:sp>
        <p:nvSpPr>
          <p:cNvPr id="13" name="Stačiakampis 12"/>
          <p:cNvSpPr/>
          <p:nvPr/>
        </p:nvSpPr>
        <p:spPr>
          <a:xfrm>
            <a:off x="-62402" y="2600908"/>
            <a:ext cx="9721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2020 m</a:t>
            </a:r>
            <a:r>
              <a:rPr lang="lt-LT" dirty="0">
                <a:solidFill>
                  <a:schemeClr val="tx1"/>
                </a:solidFill>
              </a:rPr>
              <a:t>.</a:t>
            </a:r>
          </a:p>
        </p:txBody>
      </p:sp>
      <p:sp>
        <p:nvSpPr>
          <p:cNvPr id="14" name="Stačiakampis 13"/>
          <p:cNvSpPr/>
          <p:nvPr/>
        </p:nvSpPr>
        <p:spPr>
          <a:xfrm>
            <a:off x="-62402" y="1903264"/>
            <a:ext cx="9721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2021 m.</a:t>
            </a:r>
          </a:p>
        </p:txBody>
      </p:sp>
      <p:pic>
        <p:nvPicPr>
          <p:cNvPr id="16" name="Paveikslėlis 15" descr="socialinė tarnyba,šeimos priežiūra,apsaugoti,piktograma,nemokama vektorinė grafika,nemokamos nuotraukos, nemokama licenzija"/>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600" y="-9331"/>
            <a:ext cx="865752" cy="925195"/>
          </a:xfrm>
          <a:prstGeom prst="rect">
            <a:avLst/>
          </a:prstGeom>
          <a:noFill/>
          <a:ln>
            <a:noFill/>
          </a:ln>
        </p:spPr>
      </p:pic>
    </p:spTree>
    <p:extLst>
      <p:ext uri="{BB962C8B-B14F-4D97-AF65-F5344CB8AC3E}">
        <p14:creationId xmlns:p14="http://schemas.microsoft.com/office/powerpoint/2010/main" val="4235009167"/>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27856"/>
            <a:ext cx="8229600" cy="520824"/>
          </a:xfrm>
        </p:spPr>
        <p:txBody>
          <a:bodyPr>
            <a:normAutofit fontScale="90000"/>
          </a:bodyPr>
          <a:lstStyle/>
          <a:p>
            <a:r>
              <a:rPr lang="lt-LT" b="1" dirty="0">
                <a:latin typeface="Times New Roman" panose="02020603050405020304" pitchFamily="18" charset="0"/>
                <a:cs typeface="Times New Roman" panose="02020603050405020304" pitchFamily="18" charset="0"/>
              </a:rPr>
              <a:t>KULTŪRA</a:t>
            </a:r>
          </a:p>
        </p:txBody>
      </p:sp>
      <p:sp>
        <p:nvSpPr>
          <p:cNvPr id="4" name="Turinio vietos rezervavimo ženklas 3"/>
          <p:cNvSpPr>
            <a:spLocks noGrp="1"/>
          </p:cNvSpPr>
          <p:nvPr>
            <p:ph sz="half" idx="2"/>
          </p:nvPr>
        </p:nvSpPr>
        <p:spPr>
          <a:xfrm>
            <a:off x="531812" y="3547738"/>
            <a:ext cx="4040188" cy="504057"/>
          </a:xfrm>
        </p:spPr>
        <p:txBody>
          <a:bodyPr>
            <a:noAutofit/>
          </a:bodyPr>
          <a:lstStyle/>
          <a:p>
            <a:pPr marL="0" indent="0">
              <a:buNone/>
            </a:pPr>
            <a:r>
              <a:rPr lang="lt-LT" sz="1800" b="1" dirty="0"/>
              <a:t>KULTŪROS ĮSTAIGŲ DARBO UŽMOKESTIS </a:t>
            </a:r>
          </a:p>
        </p:txBody>
      </p:sp>
      <p:cxnSp>
        <p:nvCxnSpPr>
          <p:cNvPr id="7" name="Tiesioji jungtis 6"/>
          <p:cNvCxnSpPr/>
          <p:nvPr/>
        </p:nvCxnSpPr>
        <p:spPr>
          <a:xfrm>
            <a:off x="1187624" y="515504"/>
            <a:ext cx="77408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Tiesioji jungtis 9"/>
          <p:cNvCxnSpPr/>
          <p:nvPr/>
        </p:nvCxnSpPr>
        <p:spPr>
          <a:xfrm>
            <a:off x="359532" y="3429000"/>
            <a:ext cx="42124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urinio vietos rezervavimo ženklas 5"/>
          <p:cNvSpPr txBox="1">
            <a:spLocks/>
          </p:cNvSpPr>
          <p:nvPr/>
        </p:nvSpPr>
        <p:spPr>
          <a:xfrm>
            <a:off x="4734533" y="692696"/>
            <a:ext cx="4303689" cy="6120676"/>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t">
            <a:normAutofit fontScale="62500" lnSpcReduction="20000"/>
          </a:bodyPr>
          <a:lstStyle>
            <a:lvl1pPr marL="342900" indent="-342900" algn="l" defTabSz="914400" rtl="0" eaLnBrk="1" latinLnBrk="0" hangingPunct="1">
              <a:spcBef>
                <a:spcPct val="20000"/>
              </a:spcBef>
              <a:buFont typeface="Arial" pitchFamily="34" charset="0"/>
              <a:buChar char="•"/>
              <a:defRPr sz="2400" b="1"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b="1"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b="1"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9pPr>
          </a:lstStyle>
          <a:p>
            <a:pPr marL="0" indent="0" algn="ctr">
              <a:buNone/>
            </a:pPr>
            <a:r>
              <a:rPr lang="lt-LT" sz="2900" dirty="0">
                <a:solidFill>
                  <a:schemeClr val="tx1"/>
                </a:solidFill>
                <a:latin typeface="Times New Roman" panose="02020603050405020304" pitchFamily="18" charset="0"/>
                <a:cs typeface="Times New Roman" panose="02020603050405020304" pitchFamily="18" charset="0"/>
              </a:rPr>
              <a:t>KULTŪROS RENGINIAI – 140,8 </a:t>
            </a:r>
            <a:r>
              <a:rPr lang="lt-LT" sz="1500" dirty="0">
                <a:solidFill>
                  <a:schemeClr val="tx1"/>
                </a:solidFill>
                <a:latin typeface="Times New Roman" panose="02020603050405020304" pitchFamily="18" charset="0"/>
                <a:cs typeface="Times New Roman" panose="02020603050405020304" pitchFamily="18" charset="0"/>
              </a:rPr>
              <a:t>tūkst. Eur</a:t>
            </a:r>
          </a:p>
          <a:p>
            <a:pPr>
              <a:lnSpc>
                <a:spcPct val="120000"/>
              </a:lnSpc>
              <a:buFont typeface="Wingdings" pitchFamily="2" charset="2"/>
              <a:buChar char="§"/>
            </a:pPr>
            <a:r>
              <a:rPr lang="lt-LT" sz="2200" b="0" dirty="0">
                <a:solidFill>
                  <a:schemeClr val="bg1"/>
                </a:solidFill>
                <a:latin typeface="Times New Roman" panose="02020603050405020304" pitchFamily="18" charset="0"/>
                <a:cs typeface="Times New Roman" panose="02020603050405020304" pitchFamily="18" charset="0"/>
              </a:rPr>
              <a:t>J. Aisčio literatūros premija ir tarptautinis poezijos pavasaris</a:t>
            </a:r>
          </a:p>
          <a:p>
            <a:pPr>
              <a:lnSpc>
                <a:spcPct val="120000"/>
              </a:lnSpc>
              <a:buFont typeface="Wingdings" pitchFamily="2" charset="2"/>
              <a:buChar char="§"/>
            </a:pPr>
            <a:r>
              <a:rPr lang="lt-LT" sz="2200" b="0" dirty="0">
                <a:solidFill>
                  <a:schemeClr val="bg1"/>
                </a:solidFill>
                <a:latin typeface="Times New Roman" panose="02020603050405020304" pitchFamily="18" charset="0"/>
                <a:cs typeface="Times New Roman" panose="02020603050405020304" pitchFamily="18" charset="0"/>
              </a:rPr>
              <a:t>Miesto šventė „Paukščių festivalis“</a:t>
            </a:r>
          </a:p>
          <a:p>
            <a:pPr>
              <a:lnSpc>
                <a:spcPct val="120000"/>
              </a:lnSpc>
              <a:buFont typeface="Wingdings" pitchFamily="2" charset="2"/>
              <a:buChar char="§"/>
            </a:pPr>
            <a:r>
              <a:rPr lang="lt-LT" sz="2200" b="0" dirty="0">
                <a:solidFill>
                  <a:schemeClr val="bg1"/>
                </a:solidFill>
                <a:latin typeface="Times New Roman" panose="02020603050405020304" pitchFamily="18" charset="0"/>
                <a:cs typeface="Times New Roman" panose="02020603050405020304" pitchFamily="18" charset="0"/>
              </a:rPr>
              <a:t>Miestelių, ansamblių, žymių asmenų jubiliejinių metų minėjimai</a:t>
            </a:r>
          </a:p>
          <a:p>
            <a:pPr>
              <a:lnSpc>
                <a:spcPct val="120000"/>
              </a:lnSpc>
              <a:buFont typeface="Wingdings" pitchFamily="2" charset="2"/>
              <a:buChar char="§"/>
            </a:pPr>
            <a:r>
              <a:rPr lang="lt-LT" sz="2200" b="0" dirty="0">
                <a:solidFill>
                  <a:schemeClr val="bg1"/>
                </a:solidFill>
                <a:latin typeface="Times New Roman" panose="02020603050405020304" pitchFamily="18" charset="0"/>
                <a:cs typeface="Times New Roman" panose="02020603050405020304" pitchFamily="18" charset="0"/>
              </a:rPr>
              <a:t>Kalėdinio laikotarpio renginiai ir eglutės įžiebimo šventė</a:t>
            </a:r>
          </a:p>
          <a:p>
            <a:pPr>
              <a:lnSpc>
                <a:spcPct val="120000"/>
              </a:lnSpc>
              <a:buFont typeface="Wingdings" pitchFamily="2" charset="2"/>
              <a:buChar char="§"/>
            </a:pPr>
            <a:r>
              <a:rPr lang="lt-LT" sz="2200" b="0" dirty="0">
                <a:solidFill>
                  <a:schemeClr val="bg1"/>
                </a:solidFill>
                <a:latin typeface="Times New Roman" panose="02020603050405020304" pitchFamily="18" charset="0"/>
                <a:cs typeface="Times New Roman" panose="02020603050405020304" pitchFamily="18" charset="0"/>
              </a:rPr>
              <a:t>Kultūros premijos įteikimas</a:t>
            </a:r>
          </a:p>
          <a:p>
            <a:pPr>
              <a:lnSpc>
                <a:spcPct val="120000"/>
              </a:lnSpc>
              <a:buFont typeface="Wingdings" pitchFamily="2" charset="2"/>
              <a:buChar char="§"/>
            </a:pPr>
            <a:r>
              <a:rPr lang="lt-LT" sz="2200" b="0" dirty="0">
                <a:solidFill>
                  <a:schemeClr val="bg1"/>
                </a:solidFill>
                <a:latin typeface="Times New Roman" panose="02020603050405020304" pitchFamily="18" charset="0"/>
                <a:cs typeface="Times New Roman" panose="02020603050405020304" pitchFamily="18" charset="0"/>
              </a:rPr>
              <a:t>Kiti, direktoriaus įsakymu patvirtinti, Kaišiadorių rajono savivaldybėje renginiai</a:t>
            </a:r>
          </a:p>
          <a:p>
            <a:pPr marL="0" indent="0" algn="ctr">
              <a:buNone/>
            </a:pPr>
            <a:r>
              <a:rPr lang="lt-LT" sz="2900" dirty="0">
                <a:solidFill>
                  <a:schemeClr val="tx1"/>
                </a:solidFill>
                <a:latin typeface="Times New Roman" panose="02020603050405020304" pitchFamily="18" charset="0"/>
                <a:cs typeface="Times New Roman" panose="02020603050405020304" pitchFamily="18" charset="0"/>
              </a:rPr>
              <a:t>APLINKOS GERINIMAS</a:t>
            </a:r>
          </a:p>
          <a:p>
            <a:pPr marL="0" indent="0">
              <a:lnSpc>
                <a:spcPct val="120000"/>
              </a:lnSpc>
              <a:buNone/>
            </a:pPr>
            <a:endParaRPr lang="lt-LT" sz="1800" dirty="0">
              <a:effectLst/>
              <a:latin typeface="Times New Roman" panose="02020603050405020304" pitchFamily="18" charset="0"/>
              <a:ea typeface="Times New Roman" panose="02020603050405020304" pitchFamily="18" charset="0"/>
            </a:endParaRPr>
          </a:p>
          <a:p>
            <a:pPr>
              <a:lnSpc>
                <a:spcPct val="120000"/>
              </a:lnSpc>
              <a:buFont typeface="Wingdings" pitchFamily="2" charset="2"/>
              <a:buChar char="§"/>
            </a:pPr>
            <a:r>
              <a:rPr lang="lt-LT" sz="1900" dirty="0">
                <a:latin typeface="Times New Roman" panose="02020603050405020304" pitchFamily="18" charset="0"/>
                <a:ea typeface="Times New Roman" panose="02020603050405020304" pitchFamily="18" charset="0"/>
              </a:rPr>
              <a:t>Viešoji biblioteka - </a:t>
            </a:r>
            <a:r>
              <a:rPr lang="en-US" sz="1900" dirty="0" err="1">
                <a:effectLst/>
                <a:latin typeface="Times New Roman" panose="02020603050405020304" pitchFamily="18" charset="0"/>
                <a:ea typeface="Times New Roman" panose="02020603050405020304" pitchFamily="18" charset="0"/>
              </a:rPr>
              <a:t>Tauckūnų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padalinio</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patalpų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šildymo</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katilui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įsigyti</a:t>
            </a:r>
            <a:r>
              <a:rPr lang="en-US" sz="1900" dirty="0">
                <a:effectLst/>
                <a:latin typeface="Times New Roman" panose="02020603050405020304" pitchFamily="18" charset="0"/>
                <a:ea typeface="Times New Roman" panose="02020603050405020304" pitchFamily="18" charset="0"/>
              </a:rPr>
              <a:t> </a:t>
            </a:r>
            <a:r>
              <a:rPr lang="lt-LT" sz="1900" dirty="0">
                <a:effectLst/>
                <a:latin typeface="Times New Roman" panose="02020603050405020304" pitchFamily="18" charset="0"/>
                <a:ea typeface="Times New Roman" panose="02020603050405020304" pitchFamily="18" charset="0"/>
              </a:rPr>
              <a:t> - 5,5 tūkst. Eur;</a:t>
            </a:r>
          </a:p>
          <a:p>
            <a:pPr>
              <a:lnSpc>
                <a:spcPct val="120000"/>
              </a:lnSpc>
              <a:buFont typeface="Wingdings" pitchFamily="2" charset="2"/>
              <a:buChar char="§"/>
            </a:pPr>
            <a:r>
              <a:rPr lang="lt-LT" sz="1900" dirty="0">
                <a:effectLst/>
                <a:latin typeface="Times New Roman" panose="02020603050405020304" pitchFamily="18" charset="0"/>
                <a:ea typeface="Times New Roman" panose="02020603050405020304" pitchFamily="18" charset="0"/>
              </a:rPr>
              <a:t>Kaišiadorių KC - </a:t>
            </a:r>
            <a:r>
              <a:rPr lang="en-US" sz="1900" dirty="0" err="1">
                <a:effectLst/>
                <a:latin typeface="Times New Roman" panose="02020603050405020304" pitchFamily="18" charset="0"/>
                <a:ea typeface="Times New Roman" panose="02020603050405020304" pitchFamily="18" charset="0"/>
              </a:rPr>
              <a:t>kompiuteriams</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programine</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įranga</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įsigyti</a:t>
            </a:r>
            <a:r>
              <a:rPr lang="en-US" sz="1900" dirty="0">
                <a:effectLst/>
                <a:latin typeface="Times New Roman" panose="02020603050405020304" pitchFamily="18" charset="0"/>
                <a:ea typeface="Times New Roman" panose="02020603050405020304" pitchFamily="18" charset="0"/>
              </a:rPr>
              <a:t> </a:t>
            </a:r>
            <a:r>
              <a:rPr lang="lt-LT" sz="1900" dirty="0">
                <a:effectLst/>
                <a:latin typeface="Times New Roman" panose="02020603050405020304" pitchFamily="18" charset="0"/>
                <a:ea typeface="Times New Roman" panose="02020603050405020304" pitchFamily="18" charset="0"/>
              </a:rPr>
              <a:t> - 5,0 tūkst. Eur;</a:t>
            </a:r>
          </a:p>
          <a:p>
            <a:pPr>
              <a:lnSpc>
                <a:spcPct val="120000"/>
              </a:lnSpc>
              <a:buFont typeface="Wingdings" pitchFamily="2" charset="2"/>
              <a:buChar char="§"/>
            </a:pPr>
            <a:r>
              <a:rPr lang="lt-LT" sz="1900" dirty="0">
                <a:effectLst/>
                <a:latin typeface="Times New Roman" panose="02020603050405020304" pitchFamily="18" charset="0"/>
                <a:ea typeface="Times New Roman" panose="02020603050405020304" pitchFamily="18" charset="0"/>
              </a:rPr>
              <a:t>Kruonio KC - </a:t>
            </a:r>
            <a:r>
              <a:rPr lang="en-US" sz="1900" dirty="0" err="1">
                <a:effectLst/>
                <a:latin typeface="Times New Roman" panose="02020603050405020304" pitchFamily="18" charset="0"/>
                <a:ea typeface="Times New Roman" panose="02020603050405020304" pitchFamily="18" charset="0"/>
              </a:rPr>
              <a:t>Trijų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karalių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drabužių</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rekonstrukcijai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atlikti</a:t>
            </a:r>
            <a:r>
              <a:rPr lang="lt-LT" sz="1900" dirty="0">
                <a:effectLst/>
                <a:latin typeface="Times New Roman" panose="02020603050405020304" pitchFamily="18" charset="0"/>
                <a:ea typeface="Times New Roman" panose="02020603050405020304" pitchFamily="18" charset="0"/>
              </a:rPr>
              <a:t> – 5,0 tūkst. Eur;</a:t>
            </a:r>
            <a:endParaRPr lang="lt-LT" sz="1900" b="0" dirty="0">
              <a:solidFill>
                <a:schemeClr val="bg1"/>
              </a:solidFill>
              <a:latin typeface="Times New Roman" panose="02020603050405020304" pitchFamily="18" charset="0"/>
              <a:cs typeface="Times New Roman" panose="02020603050405020304" pitchFamily="18" charset="0"/>
            </a:endParaRPr>
          </a:p>
          <a:p>
            <a:pPr>
              <a:lnSpc>
                <a:spcPct val="120000"/>
              </a:lnSpc>
              <a:buFont typeface="Wingdings" pitchFamily="2" charset="2"/>
              <a:buChar char="§"/>
            </a:pPr>
            <a:r>
              <a:rPr lang="lt-LT" sz="1900" dirty="0">
                <a:effectLst/>
                <a:latin typeface="Times New Roman" panose="02020603050405020304" pitchFamily="18" charset="0"/>
                <a:ea typeface="Times New Roman" panose="02020603050405020304" pitchFamily="18" charset="0"/>
              </a:rPr>
              <a:t>Rumšiškių KC - </a:t>
            </a:r>
            <a:r>
              <a:rPr lang="en-US" sz="1900" dirty="0">
                <a:effectLst/>
                <a:latin typeface="Times New Roman" panose="02020603050405020304" pitchFamily="18" charset="0"/>
                <a:ea typeface="Times New Roman" panose="02020603050405020304" pitchFamily="18" charset="0"/>
              </a:rPr>
              <a:t>Pravieniškių </a:t>
            </a:r>
            <a:r>
              <a:rPr lang="en-US" sz="1900" dirty="0" err="1">
                <a:effectLst/>
                <a:latin typeface="Times New Roman" panose="02020603050405020304" pitchFamily="18" charset="0"/>
                <a:ea typeface="Times New Roman" panose="02020603050405020304" pitchFamily="18" charset="0"/>
              </a:rPr>
              <a:t>salės</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elektros</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instaliacijai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atnaujinti</a:t>
            </a:r>
            <a:r>
              <a:rPr lang="lt-LT" sz="1900" dirty="0">
                <a:effectLst/>
                <a:latin typeface="Times New Roman" panose="02020603050405020304" pitchFamily="18" charset="0"/>
                <a:ea typeface="Times New Roman" panose="02020603050405020304" pitchFamily="18" charset="0"/>
              </a:rPr>
              <a:t> – 2,6 tūkst. Eur;</a:t>
            </a:r>
          </a:p>
          <a:p>
            <a:pPr>
              <a:lnSpc>
                <a:spcPct val="120000"/>
              </a:lnSpc>
              <a:buFont typeface="Wingdings" pitchFamily="2" charset="2"/>
              <a:buChar char="§"/>
            </a:pPr>
            <a:r>
              <a:rPr lang="lt-LT" sz="1900" dirty="0">
                <a:effectLst/>
                <a:latin typeface="Times New Roman" panose="02020603050405020304" pitchFamily="18" charset="0"/>
                <a:ea typeface="Times New Roman" panose="02020603050405020304" pitchFamily="18" charset="0"/>
              </a:rPr>
              <a:t>Palomenės KC - </a:t>
            </a:r>
            <a:r>
              <a:rPr lang="en-US" sz="1900" dirty="0" err="1">
                <a:effectLst/>
                <a:latin typeface="Times New Roman" panose="02020603050405020304" pitchFamily="18" charset="0"/>
                <a:ea typeface="Times New Roman" panose="02020603050405020304" pitchFamily="18" charset="0"/>
              </a:rPr>
              <a:t>akordeonui</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įsigyti</a:t>
            </a:r>
            <a:r>
              <a:rPr lang="lt-LT" sz="1900" dirty="0">
                <a:latin typeface="Times New Roman" panose="02020603050405020304" pitchFamily="18" charset="0"/>
                <a:ea typeface="Times New Roman" panose="02020603050405020304" pitchFamily="18" charset="0"/>
              </a:rPr>
              <a:t> – 1,0 tūkst. Eur;</a:t>
            </a:r>
          </a:p>
          <a:p>
            <a:pPr>
              <a:lnSpc>
                <a:spcPct val="120000"/>
              </a:lnSpc>
              <a:buFont typeface="Wingdings" pitchFamily="2" charset="2"/>
              <a:buChar char="§"/>
            </a:pPr>
            <a:r>
              <a:rPr lang="lt-LT" sz="1900" dirty="0">
                <a:effectLst/>
                <a:latin typeface="Times New Roman" panose="02020603050405020304" pitchFamily="18" charset="0"/>
                <a:ea typeface="Times New Roman" panose="02020603050405020304" pitchFamily="18" charset="0"/>
              </a:rPr>
              <a:t>Žaslių KC - </a:t>
            </a:r>
            <a:r>
              <a:rPr lang="en-US" sz="1900" dirty="0" err="1">
                <a:effectLst/>
                <a:latin typeface="Times New Roman" panose="02020603050405020304" pitchFamily="18" charset="0"/>
                <a:ea typeface="Times New Roman" panose="02020603050405020304" pitchFamily="18" charset="0"/>
              </a:rPr>
              <a:t>kompiuteriams</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su</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programine</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įranga</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įsigyti</a:t>
            </a:r>
            <a:r>
              <a:rPr lang="en-US" sz="1900" dirty="0">
                <a:effectLst/>
                <a:latin typeface="Times New Roman" panose="02020603050405020304" pitchFamily="18" charset="0"/>
                <a:ea typeface="Times New Roman" panose="02020603050405020304" pitchFamily="18" charset="0"/>
              </a:rPr>
              <a:t> </a:t>
            </a:r>
            <a:r>
              <a:rPr lang="lt-LT" sz="1900" dirty="0">
                <a:effectLst/>
                <a:latin typeface="Times New Roman" panose="02020603050405020304" pitchFamily="18" charset="0"/>
                <a:ea typeface="Times New Roman" panose="02020603050405020304" pitchFamily="18" charset="0"/>
              </a:rPr>
              <a:t> - 2,7 tūkst. Eur;</a:t>
            </a:r>
          </a:p>
          <a:p>
            <a:pPr>
              <a:lnSpc>
                <a:spcPct val="120000"/>
              </a:lnSpc>
              <a:buFont typeface="Wingdings" pitchFamily="2" charset="2"/>
              <a:buChar char="§"/>
            </a:pPr>
            <a:r>
              <a:rPr lang="lt-LT" sz="1900" dirty="0">
                <a:effectLst/>
                <a:latin typeface="Times New Roman" panose="02020603050405020304" pitchFamily="18" charset="0"/>
                <a:ea typeface="Times New Roman" panose="02020603050405020304" pitchFamily="18" charset="0"/>
              </a:rPr>
              <a:t>Žiežmarių KC - </a:t>
            </a:r>
            <a:r>
              <a:rPr lang="en-US" sz="1900" dirty="0" err="1">
                <a:effectLst/>
                <a:latin typeface="Times New Roman" panose="02020603050405020304" pitchFamily="18" charset="0"/>
                <a:ea typeface="Times New Roman" panose="02020603050405020304" pitchFamily="18" charset="0"/>
              </a:rPr>
              <a:t>kondicionieriams</a:t>
            </a:r>
            <a:r>
              <a:rPr lang="en-US" sz="1900" dirty="0">
                <a:effectLst/>
                <a:latin typeface="Times New Roman" panose="02020603050405020304" pitchFamily="18" charset="0"/>
                <a:ea typeface="Times New Roman" panose="02020603050405020304" pitchFamily="18" charset="0"/>
              </a:rPr>
              <a:t> </a:t>
            </a:r>
            <a:r>
              <a:rPr lang="en-US" sz="1900" dirty="0" err="1">
                <a:effectLst/>
                <a:latin typeface="Times New Roman" panose="02020603050405020304" pitchFamily="18" charset="0"/>
                <a:ea typeface="Times New Roman" panose="02020603050405020304" pitchFamily="18" charset="0"/>
              </a:rPr>
              <a:t>įrengti</a:t>
            </a:r>
            <a:r>
              <a:rPr lang="en-US" sz="1900" dirty="0">
                <a:effectLst/>
                <a:latin typeface="Times New Roman" panose="02020603050405020304" pitchFamily="18" charset="0"/>
                <a:ea typeface="Times New Roman" panose="02020603050405020304" pitchFamily="18" charset="0"/>
              </a:rPr>
              <a:t> Žiežmarių KC </a:t>
            </a:r>
            <a:r>
              <a:rPr lang="en-US" sz="1900" dirty="0" err="1">
                <a:effectLst/>
                <a:latin typeface="Times New Roman" panose="02020603050405020304" pitchFamily="18" charset="0"/>
                <a:ea typeface="Times New Roman" panose="02020603050405020304" pitchFamily="18" charset="0"/>
              </a:rPr>
              <a:t>salėje</a:t>
            </a:r>
            <a:r>
              <a:rPr lang="lt-LT" sz="1900" dirty="0">
                <a:effectLst/>
                <a:latin typeface="Times New Roman" panose="02020603050405020304" pitchFamily="18" charset="0"/>
                <a:ea typeface="Times New Roman" panose="02020603050405020304" pitchFamily="18" charset="0"/>
              </a:rPr>
              <a:t> – 3,9 tūkst. Eur</a:t>
            </a:r>
            <a:endParaRPr lang="lt-LT" sz="1900" b="0" dirty="0">
              <a:solidFill>
                <a:schemeClr val="bg2"/>
              </a:solidFill>
              <a:cs typeface="Times New Roman" pitchFamily="18" charset="0"/>
            </a:endParaRPr>
          </a:p>
        </p:txBody>
      </p:sp>
      <p:graphicFrame>
        <p:nvGraphicFramePr>
          <p:cNvPr id="15" name="Turinio vietos rezervavimo ženklas 7"/>
          <p:cNvGraphicFramePr>
            <a:graphicFrameLocks noGrp="1"/>
          </p:cNvGraphicFramePr>
          <p:nvPr>
            <p:ph sz="half" idx="2"/>
            <p:extLst>
              <p:ext uri="{D42A27DB-BD31-4B8C-83A1-F6EECF244321}">
                <p14:modId xmlns:p14="http://schemas.microsoft.com/office/powerpoint/2010/main" val="229910962"/>
              </p:ext>
            </p:extLst>
          </p:nvPr>
        </p:nvGraphicFramePr>
        <p:xfrm>
          <a:off x="179512" y="1052736"/>
          <a:ext cx="4464496" cy="226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ksto vietos rezervavimo ženklas 2"/>
          <p:cNvSpPr txBox="1">
            <a:spLocks/>
          </p:cNvSpPr>
          <p:nvPr/>
        </p:nvSpPr>
        <p:spPr>
          <a:xfrm>
            <a:off x="359532" y="692696"/>
            <a:ext cx="4040188" cy="360040"/>
          </a:xfrm>
          <a:prstGeom prst="rect">
            <a:avLst/>
          </a:prstGeom>
        </p:spPr>
        <p:txBody>
          <a:bodyPr vert="horz" lIns="91440" tIns="45720" rIns="91440" bIns="45720" rtlCol="0" anchor="b">
            <a:normAutofit fontScale="85000" lnSpcReduction="20000"/>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lt-LT" dirty="0">
                <a:latin typeface="Times New Roman" panose="02020603050405020304" pitchFamily="18" charset="0"/>
                <a:cs typeface="Times New Roman" panose="02020603050405020304" pitchFamily="18" charset="0"/>
              </a:rPr>
              <a:t>KULTŪRA</a:t>
            </a:r>
          </a:p>
        </p:txBody>
      </p:sp>
      <p:graphicFrame>
        <p:nvGraphicFramePr>
          <p:cNvPr id="18" name="Turinio vietos rezervavimo ženklas 7"/>
          <p:cNvGraphicFramePr>
            <a:graphicFrameLocks/>
          </p:cNvGraphicFramePr>
          <p:nvPr>
            <p:extLst>
              <p:ext uri="{D42A27DB-BD31-4B8C-83A1-F6EECF244321}">
                <p14:modId xmlns:p14="http://schemas.microsoft.com/office/powerpoint/2010/main" val="2025646646"/>
              </p:ext>
            </p:extLst>
          </p:nvPr>
        </p:nvGraphicFramePr>
        <p:xfrm>
          <a:off x="297868" y="4221088"/>
          <a:ext cx="4101852" cy="24317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Stačiakampis 11"/>
          <p:cNvSpPr/>
          <p:nvPr/>
        </p:nvSpPr>
        <p:spPr>
          <a:xfrm>
            <a:off x="275740" y="1124744"/>
            <a:ext cx="10801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b="1" dirty="0">
              <a:solidFill>
                <a:schemeClr val="tx1"/>
              </a:solidFill>
            </a:endParaRPr>
          </a:p>
        </p:txBody>
      </p:sp>
      <p:sp>
        <p:nvSpPr>
          <p:cNvPr id="14" name="Stačiakampis 13"/>
          <p:cNvSpPr/>
          <p:nvPr/>
        </p:nvSpPr>
        <p:spPr>
          <a:xfrm>
            <a:off x="275740" y="4293096"/>
            <a:ext cx="10801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2022 m</a:t>
            </a:r>
            <a:r>
              <a:rPr lang="lt-LT" dirty="0">
                <a:solidFill>
                  <a:schemeClr val="tx1"/>
                </a:solidFill>
              </a:rPr>
              <a:t>.</a:t>
            </a:r>
          </a:p>
        </p:txBody>
      </p:sp>
      <p:cxnSp>
        <p:nvCxnSpPr>
          <p:cNvPr id="8" name="Tiesioji jungtis 7"/>
          <p:cNvCxnSpPr/>
          <p:nvPr/>
        </p:nvCxnSpPr>
        <p:spPr>
          <a:xfrm>
            <a:off x="5086177" y="980728"/>
            <a:ext cx="360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Tiesioji jungtis 18"/>
          <p:cNvCxnSpPr>
            <a:cxnSpLocks/>
          </p:cNvCxnSpPr>
          <p:nvPr/>
        </p:nvCxnSpPr>
        <p:spPr>
          <a:xfrm>
            <a:off x="4932040" y="3645024"/>
            <a:ext cx="3626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aveikslėlis 19" descr="https://osp.stat.gov.lt/documents/10180/6798113/Kult%C5%ABra.png/a67e7a12-de7b-4ef2-97c1-5b2c08f8db5a?t=1572520856448"/>
          <p:cNvPicPr/>
          <p:nvPr/>
        </p:nvPicPr>
        <p:blipFill>
          <a:blip r:embed="rId12" cstate="print">
            <a:clrChange>
              <a:clrFrom>
                <a:srgbClr val="000000">
                  <a:alpha val="0"/>
                </a:srgbClr>
              </a:clrFrom>
              <a:clrTo>
                <a:srgbClr val="000000">
                  <a:alpha val="0"/>
                </a:srgbClr>
              </a:clrTo>
            </a:clrChange>
            <a:duotone>
              <a:schemeClr val="accent1">
                <a:shade val="45000"/>
                <a:satMod val="135000"/>
              </a:schemeClr>
              <a:prstClr val="white"/>
            </a:duotone>
            <a:extLst>
              <a:ext uri="{BEBA8EAE-BF5A-486C-A8C5-ECC9F3942E4B}">
                <a14:imgProps xmlns:a14="http://schemas.microsoft.com/office/drawing/2010/main">
                  <a14:imgLayer r:embed="rId1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89121" y="134504"/>
            <a:ext cx="886207" cy="762000"/>
          </a:xfrm>
          <a:prstGeom prst="rect">
            <a:avLst/>
          </a:prstGeom>
          <a:noFill/>
          <a:ln>
            <a:noFill/>
          </a:ln>
        </p:spPr>
      </p:pic>
      <p:sp>
        <p:nvSpPr>
          <p:cNvPr id="21" name="Stačiakampis 20">
            <a:extLst>
              <a:ext uri="{FF2B5EF4-FFF2-40B4-BE49-F238E27FC236}">
                <a16:creationId xmlns:a16="http://schemas.microsoft.com/office/drawing/2014/main" id="{F01D1CD5-FAFA-421E-BF70-B9ABEF159643}"/>
              </a:ext>
            </a:extLst>
          </p:cNvPr>
          <p:cNvSpPr/>
          <p:nvPr/>
        </p:nvSpPr>
        <p:spPr>
          <a:xfrm>
            <a:off x="179513" y="1166763"/>
            <a:ext cx="895816" cy="606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2022m</a:t>
            </a:r>
            <a:endParaRPr lang="lt-LT" b="1" dirty="0">
              <a:solidFill>
                <a:schemeClr val="tx1"/>
              </a:solidFill>
            </a:endParaRPr>
          </a:p>
        </p:txBody>
      </p:sp>
      <p:sp>
        <p:nvSpPr>
          <p:cNvPr id="28" name="Stačiakampis 27">
            <a:extLst>
              <a:ext uri="{FF2B5EF4-FFF2-40B4-BE49-F238E27FC236}">
                <a16:creationId xmlns:a16="http://schemas.microsoft.com/office/drawing/2014/main" id="{C2071EA1-3C9A-42F7-B1B9-F61899C310DA}"/>
              </a:ext>
            </a:extLst>
          </p:cNvPr>
          <p:cNvSpPr/>
          <p:nvPr/>
        </p:nvSpPr>
        <p:spPr>
          <a:xfrm>
            <a:off x="275740" y="2666902"/>
            <a:ext cx="972108"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a:t>
            </a:r>
          </a:p>
        </p:txBody>
      </p:sp>
      <p:sp>
        <p:nvSpPr>
          <p:cNvPr id="30" name="Ovalas 29">
            <a:extLst>
              <a:ext uri="{FF2B5EF4-FFF2-40B4-BE49-F238E27FC236}">
                <a16:creationId xmlns:a16="http://schemas.microsoft.com/office/drawing/2014/main" id="{96949492-93CC-43F9-9B2E-2DF4DE7234B3}"/>
              </a:ext>
            </a:extLst>
          </p:cNvPr>
          <p:cNvSpPr/>
          <p:nvPr/>
        </p:nvSpPr>
        <p:spPr>
          <a:xfrm>
            <a:off x="125690" y="1983512"/>
            <a:ext cx="1176348" cy="72356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dirty="0">
                <a:solidFill>
                  <a:schemeClr val="tx1"/>
                </a:solidFill>
                <a:latin typeface="Times New Roman" panose="02020603050405020304" pitchFamily="18" charset="0"/>
                <a:cs typeface="Times New Roman" panose="02020603050405020304" pitchFamily="18" charset="0"/>
              </a:rPr>
              <a:t>2021m.</a:t>
            </a:r>
          </a:p>
        </p:txBody>
      </p:sp>
      <p:sp>
        <p:nvSpPr>
          <p:cNvPr id="31" name="Ovalas 30">
            <a:extLst>
              <a:ext uri="{FF2B5EF4-FFF2-40B4-BE49-F238E27FC236}">
                <a16:creationId xmlns:a16="http://schemas.microsoft.com/office/drawing/2014/main" id="{6683C3ED-ACDF-4BAA-ABF6-2CA69A31C3EF}"/>
              </a:ext>
            </a:extLst>
          </p:cNvPr>
          <p:cNvSpPr/>
          <p:nvPr/>
        </p:nvSpPr>
        <p:spPr>
          <a:xfrm>
            <a:off x="127376" y="2756116"/>
            <a:ext cx="1176348" cy="69236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dirty="0">
                <a:solidFill>
                  <a:schemeClr val="tx1"/>
                </a:solidFill>
                <a:latin typeface="Times New Roman" panose="02020603050405020304" pitchFamily="18" charset="0"/>
                <a:cs typeface="Times New Roman" panose="02020603050405020304" pitchFamily="18" charset="0"/>
              </a:rPr>
              <a:t>2020m.</a:t>
            </a:r>
          </a:p>
        </p:txBody>
      </p:sp>
      <p:sp>
        <p:nvSpPr>
          <p:cNvPr id="32" name="Stačiakampis 31">
            <a:extLst>
              <a:ext uri="{FF2B5EF4-FFF2-40B4-BE49-F238E27FC236}">
                <a16:creationId xmlns:a16="http://schemas.microsoft.com/office/drawing/2014/main" id="{AF4EE342-77FC-4085-BBAA-F3476430F46E}"/>
              </a:ext>
            </a:extLst>
          </p:cNvPr>
          <p:cNvSpPr/>
          <p:nvPr/>
        </p:nvSpPr>
        <p:spPr>
          <a:xfrm>
            <a:off x="243311" y="5323610"/>
            <a:ext cx="1058727" cy="351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dirty="0">
                <a:solidFill>
                  <a:schemeClr val="tx1"/>
                </a:solidFill>
                <a:latin typeface="Times New Roman" panose="02020603050405020304" pitchFamily="18" charset="0"/>
                <a:cs typeface="Times New Roman" panose="02020603050405020304" pitchFamily="18" charset="0"/>
              </a:rPr>
              <a:t>2021 m.</a:t>
            </a:r>
          </a:p>
        </p:txBody>
      </p:sp>
      <p:sp>
        <p:nvSpPr>
          <p:cNvPr id="33" name="Stačiakampis 32">
            <a:extLst>
              <a:ext uri="{FF2B5EF4-FFF2-40B4-BE49-F238E27FC236}">
                <a16:creationId xmlns:a16="http://schemas.microsoft.com/office/drawing/2014/main" id="{0FF16EB1-2F33-4EA2-9BA0-A389875675D4}"/>
              </a:ext>
            </a:extLst>
          </p:cNvPr>
          <p:cNvSpPr/>
          <p:nvPr/>
        </p:nvSpPr>
        <p:spPr>
          <a:xfrm>
            <a:off x="232430" y="6061638"/>
            <a:ext cx="1058727" cy="351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600" dirty="0">
                <a:solidFill>
                  <a:schemeClr val="tx1"/>
                </a:solidFill>
                <a:latin typeface="Times New Roman" panose="02020603050405020304" pitchFamily="18" charset="0"/>
                <a:cs typeface="Times New Roman" panose="02020603050405020304" pitchFamily="18" charset="0"/>
              </a:rPr>
              <a:t>2020 m.</a:t>
            </a:r>
          </a:p>
        </p:txBody>
      </p:sp>
    </p:spTree>
    <p:extLst>
      <p:ext uri="{BB962C8B-B14F-4D97-AF65-F5344CB8AC3E}">
        <p14:creationId xmlns:p14="http://schemas.microsoft.com/office/powerpoint/2010/main" val="393181089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urinio vietos rezervavimo ženklas 3">
            <a:extLst>
              <a:ext uri="{FF2B5EF4-FFF2-40B4-BE49-F238E27FC236}">
                <a16:creationId xmlns:a16="http://schemas.microsoft.com/office/drawing/2014/main" id="{D2A5D65E-DB94-4B4D-A284-336B3881D3A7}"/>
              </a:ext>
            </a:extLst>
          </p:cNvPr>
          <p:cNvSpPr>
            <a:spLocks noGrp="1"/>
          </p:cNvSpPr>
          <p:nvPr>
            <p:ph sz="half" idx="2"/>
          </p:nvPr>
        </p:nvSpPr>
        <p:spPr>
          <a:xfrm>
            <a:off x="2551906" y="2114444"/>
            <a:ext cx="4040188" cy="1530580"/>
          </a:xfrm>
          <a:scene3d>
            <a:camera prst="orthographicFront">
              <a:rot lat="0" lon="0" rev="0"/>
            </a:camera>
            <a:lightRig rig="threePt" dir="t">
              <a:rot lat="0" lon="0" rev="1200000"/>
            </a:lightRig>
          </a:scene3d>
          <a:sp3d>
            <a:bevelT w="63500" h="25400" prst="convex"/>
          </a:sp3d>
        </p:spPr>
        <p:style>
          <a:lnRef idx="0">
            <a:schemeClr val="accent5"/>
          </a:lnRef>
          <a:fillRef idx="3">
            <a:schemeClr val="accent5"/>
          </a:fillRef>
          <a:effectRef idx="3">
            <a:schemeClr val="accent5"/>
          </a:effectRef>
          <a:fontRef idx="minor">
            <a:schemeClr val="lt1"/>
          </a:fontRef>
        </p:style>
        <p:txBody>
          <a:bodyPr/>
          <a:lstStyle/>
          <a:p>
            <a:r>
              <a:rPr lang="lt-LT" dirty="0">
                <a:solidFill>
                  <a:schemeClr val="tx1"/>
                </a:solidFill>
                <a:latin typeface="Times New Roman" panose="02020603050405020304" pitchFamily="18" charset="0"/>
                <a:cs typeface="Times New Roman" panose="02020603050405020304" pitchFamily="18" charset="0"/>
              </a:rPr>
              <a:t>savivaldybių viešosioms bibliotekoms dokumentams įsigyti – 36,2 tūkst. Eur</a:t>
            </a:r>
            <a:endParaRPr lang="en-GB" dirty="0">
              <a:solidFill>
                <a:schemeClr val="tx1"/>
              </a:solidFill>
              <a:latin typeface="Times New Roman" panose="02020603050405020304" pitchFamily="18" charset="0"/>
              <a:cs typeface="Times New Roman" panose="02020603050405020304" pitchFamily="18" charset="0"/>
            </a:endParaRPr>
          </a:p>
        </p:txBody>
      </p:sp>
      <p:sp>
        <p:nvSpPr>
          <p:cNvPr id="5" name="Teksto vietos rezervavimo ženklas 4">
            <a:extLst>
              <a:ext uri="{FF2B5EF4-FFF2-40B4-BE49-F238E27FC236}">
                <a16:creationId xmlns:a16="http://schemas.microsoft.com/office/drawing/2014/main" id="{D3417206-20A9-40C6-B54D-3DC050639C5E}"/>
              </a:ext>
            </a:extLst>
          </p:cNvPr>
          <p:cNvSpPr>
            <a:spLocks noGrp="1"/>
          </p:cNvSpPr>
          <p:nvPr>
            <p:ph type="body" sz="quarter" idx="3"/>
          </p:nvPr>
        </p:nvSpPr>
        <p:spPr>
          <a:xfrm>
            <a:off x="457200" y="1276917"/>
            <a:ext cx="8229600" cy="639762"/>
          </a:xfrm>
          <a:solidFill>
            <a:schemeClr val="accent1">
              <a:lumMod val="40000"/>
              <a:lumOff val="60000"/>
            </a:schemeClr>
          </a:solidFill>
          <a:effectLst>
            <a:glow rad="101600">
              <a:schemeClr val="accent1">
                <a:satMod val="175000"/>
                <a:alpha val="40000"/>
              </a:schemeClr>
            </a:glow>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a:schemeClr val="lt1"/>
          </a:fontRef>
        </p:style>
        <p:txBody>
          <a:bodyPr/>
          <a:lstStyle/>
          <a:p>
            <a:pPr algn="ctr"/>
            <a:r>
              <a:rPr lang="lt-LT" dirty="0">
                <a:solidFill>
                  <a:schemeClr val="tx1"/>
                </a:solidFill>
                <a:latin typeface="Times New Roman" panose="02020603050405020304" pitchFamily="18" charset="0"/>
                <a:cs typeface="Times New Roman" panose="02020603050405020304" pitchFamily="18" charset="0"/>
              </a:rPr>
              <a:t>Valstybės biudžeto lėšos</a:t>
            </a:r>
            <a:endParaRPr lang="en-GB" dirty="0">
              <a:solidFill>
                <a:schemeClr val="tx1"/>
              </a:solidFill>
              <a:latin typeface="Times New Roman" panose="02020603050405020304" pitchFamily="18" charset="0"/>
              <a:cs typeface="Times New Roman" panose="02020603050405020304" pitchFamily="18" charset="0"/>
            </a:endParaRPr>
          </a:p>
        </p:txBody>
      </p:sp>
      <p:sp>
        <p:nvSpPr>
          <p:cNvPr id="6" name="Turinio vietos rezervavimo ženklas 5">
            <a:extLst>
              <a:ext uri="{FF2B5EF4-FFF2-40B4-BE49-F238E27FC236}">
                <a16:creationId xmlns:a16="http://schemas.microsoft.com/office/drawing/2014/main" id="{FC938F84-979D-444A-98EB-FBACF440029F}"/>
              </a:ext>
            </a:extLst>
          </p:cNvPr>
          <p:cNvSpPr>
            <a:spLocks noGrp="1"/>
          </p:cNvSpPr>
          <p:nvPr>
            <p:ph sz="quarter" idx="4"/>
          </p:nvPr>
        </p:nvSpPr>
        <p:spPr>
          <a:xfrm>
            <a:off x="2551906" y="4760031"/>
            <a:ext cx="4041775" cy="1805038"/>
          </a:xfrm>
          <a:solidFill>
            <a:schemeClr val="accent3">
              <a:lumMod val="75000"/>
            </a:schemeClr>
          </a:solidFill>
          <a:scene3d>
            <a:camera prst="orthographicFront">
              <a:rot lat="0" lon="0" rev="0"/>
            </a:camera>
            <a:lightRig rig="threePt" dir="t">
              <a:rot lat="0" lon="0" rev="1200000"/>
            </a:lightRig>
          </a:scene3d>
          <a:sp3d>
            <a:bevelT w="63500" h="25400" prst="convex"/>
          </a:sp3d>
        </p:spPr>
        <p:style>
          <a:lnRef idx="0">
            <a:schemeClr val="accent4"/>
          </a:lnRef>
          <a:fillRef idx="3">
            <a:schemeClr val="accent4"/>
          </a:fillRef>
          <a:effectRef idx="3">
            <a:schemeClr val="accent4"/>
          </a:effectRef>
          <a:fontRef idx="minor">
            <a:schemeClr val="lt1"/>
          </a:fontRef>
        </p:style>
        <p:txBody>
          <a:bodyPr/>
          <a:lstStyle/>
          <a:p>
            <a:r>
              <a:rPr lang="lt-LT" dirty="0">
                <a:solidFill>
                  <a:schemeClr val="tx1"/>
                </a:solidFill>
                <a:latin typeface="Times New Roman" panose="02020603050405020304" pitchFamily="18" charset="0"/>
                <a:cs typeface="Times New Roman" panose="02020603050405020304" pitchFamily="18" charset="0"/>
              </a:rPr>
              <a:t>darbo užmokesčiui savivaldybių kultūros ir meno darbuotojų padidinti – 74+74 tūkst. Eur</a:t>
            </a:r>
            <a:endParaRPr lang="en-GB" dirty="0">
              <a:solidFill>
                <a:schemeClr val="tx1"/>
              </a:solidFill>
              <a:latin typeface="Times New Roman" panose="02020603050405020304" pitchFamily="18" charset="0"/>
              <a:cs typeface="Times New Roman" panose="02020603050405020304" pitchFamily="18" charset="0"/>
            </a:endParaRPr>
          </a:p>
        </p:txBody>
      </p:sp>
      <p:pic>
        <p:nvPicPr>
          <p:cNvPr id="7" name="Paveikslėlis 6" descr="https://osp.stat.gov.lt/documents/10180/6798113/Kult%C5%ABra.png/a67e7a12-de7b-4ef2-97c1-5b2c08f8db5a?t=1572520856448">
            <a:extLst>
              <a:ext uri="{FF2B5EF4-FFF2-40B4-BE49-F238E27FC236}">
                <a16:creationId xmlns:a16="http://schemas.microsoft.com/office/drawing/2014/main" id="{81045F66-DC08-43D7-9386-14E3CA901805}"/>
              </a:ext>
            </a:extLst>
          </p:cNvPr>
          <p:cNvPicPr/>
          <p:nvPr/>
        </p:nvPicPr>
        <p:blipFill>
          <a:blip r:embed="rId2" cstate="print">
            <a:clrChange>
              <a:clrFrom>
                <a:srgbClr val="000000">
                  <a:alpha val="0"/>
                </a:srgbClr>
              </a:clrFrom>
              <a:clrTo>
                <a:srgbClr val="000000">
                  <a:alpha val="0"/>
                </a:srgbClr>
              </a:clrTo>
            </a:clrChange>
            <a:duotone>
              <a:schemeClr val="accent1">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89121" y="134504"/>
            <a:ext cx="886207" cy="762000"/>
          </a:xfrm>
          <a:prstGeom prst="rect">
            <a:avLst/>
          </a:prstGeom>
          <a:noFill/>
          <a:ln>
            <a:noFill/>
          </a:ln>
        </p:spPr>
      </p:pic>
      <p:sp>
        <p:nvSpPr>
          <p:cNvPr id="8" name="Antraštė 1">
            <a:extLst>
              <a:ext uri="{FF2B5EF4-FFF2-40B4-BE49-F238E27FC236}">
                <a16:creationId xmlns:a16="http://schemas.microsoft.com/office/drawing/2014/main" id="{F668885B-14B2-4CDF-B8BA-5AB46738FCF4}"/>
              </a:ext>
            </a:extLst>
          </p:cNvPr>
          <p:cNvSpPr>
            <a:spLocks noGrp="1"/>
          </p:cNvSpPr>
          <p:nvPr>
            <p:ph type="title"/>
          </p:nvPr>
        </p:nvSpPr>
        <p:spPr>
          <a:xfrm>
            <a:off x="457200" y="274638"/>
            <a:ext cx="8229600" cy="621866"/>
          </a:xfrm>
        </p:spPr>
        <p:txBody>
          <a:bodyPr>
            <a:normAutofit fontScale="90000"/>
          </a:bodyPr>
          <a:lstStyle/>
          <a:p>
            <a:r>
              <a:rPr lang="lt-LT" b="1" dirty="0">
                <a:latin typeface="Times New Roman" panose="02020603050405020304" pitchFamily="18" charset="0"/>
                <a:cs typeface="Times New Roman" panose="02020603050405020304" pitchFamily="18" charset="0"/>
              </a:rPr>
              <a:t>KULTŪRA</a:t>
            </a:r>
          </a:p>
        </p:txBody>
      </p:sp>
      <p:cxnSp>
        <p:nvCxnSpPr>
          <p:cNvPr id="9" name="Tiesioji jungtis 8">
            <a:extLst>
              <a:ext uri="{FF2B5EF4-FFF2-40B4-BE49-F238E27FC236}">
                <a16:creationId xmlns:a16="http://schemas.microsoft.com/office/drawing/2014/main" id="{5A2BB215-2BFF-4974-BB4F-8D24C69EA940}"/>
              </a:ext>
            </a:extLst>
          </p:cNvPr>
          <p:cNvCxnSpPr/>
          <p:nvPr/>
        </p:nvCxnSpPr>
        <p:spPr>
          <a:xfrm>
            <a:off x="189121" y="896504"/>
            <a:ext cx="7984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Tiesioji rodyklės jungtis 2">
            <a:extLst>
              <a:ext uri="{FF2B5EF4-FFF2-40B4-BE49-F238E27FC236}">
                <a16:creationId xmlns:a16="http://schemas.microsoft.com/office/drawing/2014/main" id="{7297047B-B6FE-4142-B8E4-0EFFFA746C82}"/>
              </a:ext>
            </a:extLst>
          </p:cNvPr>
          <p:cNvCxnSpPr>
            <a:cxnSpLocks/>
            <a:stCxn id="5" idx="2"/>
            <a:endCxn id="4" idx="0"/>
          </p:cNvCxnSpPr>
          <p:nvPr/>
        </p:nvCxnSpPr>
        <p:spPr>
          <a:xfrm>
            <a:off x="4572000" y="1916679"/>
            <a:ext cx="0" cy="197765"/>
          </a:xfrm>
          <a:prstGeom prst="straightConnector1">
            <a:avLst/>
          </a:prstGeom>
          <a:ln w="25400">
            <a:tailEnd type="triangle"/>
          </a:ln>
        </p:spPr>
        <p:style>
          <a:lnRef idx="1">
            <a:schemeClr val="accent5"/>
          </a:lnRef>
          <a:fillRef idx="0">
            <a:schemeClr val="accent5"/>
          </a:fillRef>
          <a:effectRef idx="0">
            <a:schemeClr val="accent5"/>
          </a:effectRef>
          <a:fontRef idx="minor">
            <a:schemeClr val="tx1"/>
          </a:fontRef>
        </p:style>
      </p:cxnSp>
      <p:sp>
        <p:nvSpPr>
          <p:cNvPr id="12" name="Teksto vietos rezervavimo ženklas 4">
            <a:extLst>
              <a:ext uri="{FF2B5EF4-FFF2-40B4-BE49-F238E27FC236}">
                <a16:creationId xmlns:a16="http://schemas.microsoft.com/office/drawing/2014/main" id="{FC5CA12A-1594-4002-AED7-7CB9B11215D7}"/>
              </a:ext>
            </a:extLst>
          </p:cNvPr>
          <p:cNvSpPr txBox="1">
            <a:spLocks/>
          </p:cNvSpPr>
          <p:nvPr/>
        </p:nvSpPr>
        <p:spPr>
          <a:xfrm>
            <a:off x="396553" y="3920993"/>
            <a:ext cx="8229600" cy="639762"/>
          </a:xfrm>
          <a:prstGeom prst="rect">
            <a:avLst/>
          </a:prstGeom>
          <a:solidFill>
            <a:schemeClr val="accent1">
              <a:lumMod val="40000"/>
              <a:lumOff val="60000"/>
            </a:schemeClr>
          </a:solidFill>
          <a:effectLst>
            <a:glow rad="101600">
              <a:schemeClr val="accent1">
                <a:satMod val="175000"/>
                <a:alpha val="40000"/>
              </a:schemeClr>
            </a:glow>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lt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lt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lt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9pPr>
          </a:lstStyle>
          <a:p>
            <a:pPr algn="ctr"/>
            <a:r>
              <a:rPr lang="lt-LT" dirty="0">
                <a:solidFill>
                  <a:schemeClr val="tx1"/>
                </a:solidFill>
                <a:latin typeface="Times New Roman" panose="02020603050405020304" pitchFamily="18" charset="0"/>
                <a:cs typeface="Times New Roman" panose="02020603050405020304" pitchFamily="18" charset="0"/>
              </a:rPr>
              <a:t>Savivaldybės biudžeto lėšos</a:t>
            </a:r>
            <a:endParaRPr lang="en-GB" dirty="0">
              <a:solidFill>
                <a:schemeClr val="tx1"/>
              </a:solidFill>
              <a:latin typeface="Times New Roman" panose="02020603050405020304" pitchFamily="18" charset="0"/>
              <a:cs typeface="Times New Roman" panose="02020603050405020304" pitchFamily="18" charset="0"/>
            </a:endParaRPr>
          </a:p>
        </p:txBody>
      </p:sp>
      <p:cxnSp>
        <p:nvCxnSpPr>
          <p:cNvPr id="14" name="Tiesioji rodyklės jungtis 13">
            <a:extLst>
              <a:ext uri="{FF2B5EF4-FFF2-40B4-BE49-F238E27FC236}">
                <a16:creationId xmlns:a16="http://schemas.microsoft.com/office/drawing/2014/main" id="{6290FB88-035C-40BA-BF89-28A12FECEAA7}"/>
              </a:ext>
            </a:extLst>
          </p:cNvPr>
          <p:cNvCxnSpPr>
            <a:cxnSpLocks/>
          </p:cNvCxnSpPr>
          <p:nvPr/>
        </p:nvCxnSpPr>
        <p:spPr>
          <a:xfrm>
            <a:off x="4511353" y="4560755"/>
            <a:ext cx="0" cy="236397"/>
          </a:xfrm>
          <a:prstGeom prst="straightConnector1">
            <a:avLst/>
          </a:prstGeom>
          <a:ln w="25400">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621521406"/>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619672" y="72008"/>
            <a:ext cx="7524328" cy="620688"/>
          </a:xfrm>
        </p:spPr>
        <p:txBody>
          <a:bodyPr>
            <a:noAutofit/>
          </a:bodyPr>
          <a:lstStyle/>
          <a:p>
            <a:r>
              <a:rPr lang="lt-LT" sz="2000" b="1" dirty="0">
                <a:latin typeface="Times New Roman" panose="02020603050405020304" pitchFamily="18" charset="0"/>
                <a:cs typeface="Times New Roman" panose="02020603050405020304" pitchFamily="18" charset="0"/>
              </a:rPr>
              <a:t>INRASTRUKTŪROS PLĖTRA, URBANISTINIS PLANAVIMAS</a:t>
            </a:r>
          </a:p>
        </p:txBody>
      </p:sp>
      <p:sp>
        <p:nvSpPr>
          <p:cNvPr id="3" name="Teksto vietos rezervavimo ženklas 2"/>
          <p:cNvSpPr>
            <a:spLocks noGrp="1"/>
          </p:cNvSpPr>
          <p:nvPr>
            <p:ph type="body" idx="1"/>
          </p:nvPr>
        </p:nvSpPr>
        <p:spPr>
          <a:xfrm>
            <a:off x="179512" y="751608"/>
            <a:ext cx="4464496" cy="654570"/>
          </a:xfrm>
          <a:solidFill>
            <a:schemeClr val="accent1">
              <a:lumMod val="60000"/>
              <a:lumOff val="40000"/>
            </a:schemeClr>
          </a:solidFill>
        </p:spPr>
        <p:txBody>
          <a:bodyPr>
            <a:noAutofit/>
          </a:bodyPr>
          <a:lstStyle/>
          <a:p>
            <a:r>
              <a:rPr lang="lt-LT" sz="1900">
                <a:latin typeface="Times New Roman" panose="02020603050405020304" pitchFamily="18" charset="0"/>
                <a:cs typeface="Times New Roman" panose="02020603050405020304" pitchFamily="18" charset="0"/>
              </a:rPr>
              <a:t>PLĖTRA, PRIEŽIŪRA </a:t>
            </a:r>
            <a:r>
              <a:rPr lang="lt-LT" sz="1900" dirty="0">
                <a:latin typeface="Times New Roman" panose="02020603050405020304" pitchFamily="18" charset="0"/>
                <a:cs typeface="Times New Roman" panose="02020603050405020304" pitchFamily="18" charset="0"/>
              </a:rPr>
              <a:t>IR TERITORIJŲ PLANAVIMAS</a:t>
            </a:r>
          </a:p>
        </p:txBody>
      </p:sp>
      <p:graphicFrame>
        <p:nvGraphicFramePr>
          <p:cNvPr id="8" name="Turinio vietos rezervavimo ženklas 7"/>
          <p:cNvGraphicFramePr>
            <a:graphicFrameLocks/>
          </p:cNvGraphicFramePr>
          <p:nvPr>
            <p:extLst>
              <p:ext uri="{D42A27DB-BD31-4B8C-83A1-F6EECF244321}">
                <p14:modId xmlns:p14="http://schemas.microsoft.com/office/powerpoint/2010/main" val="2591850790"/>
              </p:ext>
            </p:extLst>
          </p:nvPr>
        </p:nvGraphicFramePr>
        <p:xfrm>
          <a:off x="179512" y="1366614"/>
          <a:ext cx="4464496" cy="2061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Tiesioji jungtis 9"/>
          <p:cNvCxnSpPr/>
          <p:nvPr/>
        </p:nvCxnSpPr>
        <p:spPr>
          <a:xfrm>
            <a:off x="359532" y="666301"/>
            <a:ext cx="85689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tačiakampis 10"/>
          <p:cNvSpPr/>
          <p:nvPr/>
        </p:nvSpPr>
        <p:spPr>
          <a:xfrm>
            <a:off x="251520" y="1406178"/>
            <a:ext cx="10801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2022 m.</a:t>
            </a:r>
          </a:p>
        </p:txBody>
      </p:sp>
      <p:sp>
        <p:nvSpPr>
          <p:cNvPr id="12" name="Stačiakampis 11"/>
          <p:cNvSpPr/>
          <p:nvPr/>
        </p:nvSpPr>
        <p:spPr>
          <a:xfrm>
            <a:off x="179512" y="2065462"/>
            <a:ext cx="1140934" cy="602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2021 m.</a:t>
            </a:r>
            <a:endParaRPr lang="lt-LT" dirty="0"/>
          </a:p>
        </p:txBody>
      </p:sp>
      <p:sp>
        <p:nvSpPr>
          <p:cNvPr id="13" name="Stačiakampis 12"/>
          <p:cNvSpPr/>
          <p:nvPr/>
        </p:nvSpPr>
        <p:spPr>
          <a:xfrm>
            <a:off x="299964" y="2761704"/>
            <a:ext cx="972108"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2020 m.</a:t>
            </a:r>
          </a:p>
        </p:txBody>
      </p:sp>
      <p:graphicFrame>
        <p:nvGraphicFramePr>
          <p:cNvPr id="14" name="Turinio vietos rezervavimo ženklas 7"/>
          <p:cNvGraphicFramePr>
            <a:graphicFrameLocks noGrp="1"/>
          </p:cNvGraphicFramePr>
          <p:nvPr>
            <p:ph sz="quarter" idx="4"/>
            <p:extLst>
              <p:ext uri="{D42A27DB-BD31-4B8C-83A1-F6EECF244321}">
                <p14:modId xmlns:p14="http://schemas.microsoft.com/office/powerpoint/2010/main" val="562919831"/>
              </p:ext>
            </p:extLst>
          </p:nvPr>
        </p:nvGraphicFramePr>
        <p:xfrm>
          <a:off x="4813796" y="1458516"/>
          <a:ext cx="4114688" cy="206183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Teksto vietos rezervavimo ženklas 14"/>
          <p:cNvSpPr>
            <a:spLocks noGrp="1"/>
          </p:cNvSpPr>
          <p:nvPr>
            <p:ph type="body" sz="quarter" idx="3"/>
          </p:nvPr>
        </p:nvSpPr>
        <p:spPr>
          <a:xfrm>
            <a:off x="4813796" y="718640"/>
            <a:ext cx="4240956" cy="68753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lt-LT" sz="1600" dirty="0">
                <a:solidFill>
                  <a:schemeClr val="tx1"/>
                </a:solidFill>
                <a:latin typeface="Times New Roman" panose="02020603050405020304" pitchFamily="18" charset="0"/>
                <a:cs typeface="Times New Roman" panose="02020603050405020304" pitchFamily="18" charset="0"/>
              </a:rPr>
              <a:t>VIETINĖS REIKŠMĖS KELIŲ, GATVIŲ, TAKŲ TIESIMAS, TAISYMAS (REMONTAS) IR PRIEŽIŪRA</a:t>
            </a:r>
            <a:endParaRPr lang="lt-LT" sz="1600" b="1" dirty="0">
              <a:solidFill>
                <a:schemeClr val="tx1"/>
              </a:solidFill>
              <a:latin typeface="Times New Roman" panose="02020603050405020304" pitchFamily="18" charset="0"/>
              <a:cs typeface="Times New Roman" panose="02020603050405020304" pitchFamily="18" charset="0"/>
            </a:endParaRPr>
          </a:p>
        </p:txBody>
      </p:sp>
      <p:sp>
        <p:nvSpPr>
          <p:cNvPr id="17" name="Stačiakampis 16"/>
          <p:cNvSpPr/>
          <p:nvPr/>
        </p:nvSpPr>
        <p:spPr>
          <a:xfrm>
            <a:off x="4644008" y="2305765"/>
            <a:ext cx="1496758" cy="301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2021 m.</a:t>
            </a:r>
            <a:endParaRPr lang="lt-LT" dirty="0">
              <a:latin typeface="Times New Roman" panose="02020603050405020304" pitchFamily="18" charset="0"/>
              <a:cs typeface="Times New Roman" panose="02020603050405020304" pitchFamily="18" charset="0"/>
            </a:endParaRPr>
          </a:p>
        </p:txBody>
      </p:sp>
      <p:sp>
        <p:nvSpPr>
          <p:cNvPr id="18" name="Stačiakampis 17"/>
          <p:cNvSpPr/>
          <p:nvPr/>
        </p:nvSpPr>
        <p:spPr>
          <a:xfrm>
            <a:off x="4716016" y="1597168"/>
            <a:ext cx="1388512" cy="301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2022 m.</a:t>
            </a:r>
            <a:r>
              <a:rPr lang="lt-LT" dirty="0"/>
              <a:t>.</a:t>
            </a:r>
          </a:p>
        </p:txBody>
      </p:sp>
      <p:sp>
        <p:nvSpPr>
          <p:cNvPr id="19" name="Stačiakampis 18"/>
          <p:cNvSpPr/>
          <p:nvPr/>
        </p:nvSpPr>
        <p:spPr>
          <a:xfrm>
            <a:off x="4644008" y="3013621"/>
            <a:ext cx="1496758" cy="301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2020 m.</a:t>
            </a:r>
            <a:r>
              <a:rPr lang="lt-LT" dirty="0">
                <a:latin typeface="Times New Roman" panose="02020603050405020304" pitchFamily="18" charset="0"/>
                <a:cs typeface="Times New Roman" panose="02020603050405020304" pitchFamily="18" charset="0"/>
              </a:rPr>
              <a:t>.</a:t>
            </a:r>
          </a:p>
        </p:txBody>
      </p:sp>
      <p:sp>
        <p:nvSpPr>
          <p:cNvPr id="20" name="Turinio vietos rezervavimo ženklas 5"/>
          <p:cNvSpPr txBox="1">
            <a:spLocks/>
          </p:cNvSpPr>
          <p:nvPr/>
        </p:nvSpPr>
        <p:spPr>
          <a:xfrm>
            <a:off x="5076056" y="3572693"/>
            <a:ext cx="3960440" cy="3185939"/>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400" b="1"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b="1"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b="1"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9pPr>
          </a:lstStyle>
          <a:p>
            <a:pPr marL="0" indent="0">
              <a:buNone/>
            </a:pPr>
            <a:r>
              <a:rPr lang="lt-LT" sz="1400" b="0" dirty="0">
                <a:solidFill>
                  <a:schemeClr val="bg1"/>
                </a:solidFill>
                <a:latin typeface="Times New Roman" panose="02020603050405020304" pitchFamily="18" charset="0"/>
                <a:cs typeface="Times New Roman" panose="02020603050405020304" pitchFamily="18" charset="0"/>
              </a:rPr>
              <a:t>Savivaldybės vietinės reikšmės kelių, gatvių, takų tiesimas, taisymas (remontas) ir priežiūra (B) – 363,3 tūkst. Eur;</a:t>
            </a:r>
          </a:p>
          <a:p>
            <a:pPr marL="0" indent="0">
              <a:buNone/>
            </a:pPr>
            <a:endParaRPr lang="lt-LT" sz="1400" b="0" dirty="0">
              <a:solidFill>
                <a:schemeClr val="bg1"/>
              </a:solidFill>
              <a:latin typeface="Times New Roman" panose="02020603050405020304" pitchFamily="18" charset="0"/>
              <a:cs typeface="Times New Roman" panose="02020603050405020304" pitchFamily="18" charset="0"/>
            </a:endParaRPr>
          </a:p>
          <a:p>
            <a:pPr marL="0" indent="0">
              <a:buNone/>
            </a:pPr>
            <a:r>
              <a:rPr lang="lt-LT" sz="1400" b="0" dirty="0">
                <a:solidFill>
                  <a:schemeClr val="bg1"/>
                </a:solidFill>
                <a:latin typeface="Times New Roman" panose="02020603050405020304" pitchFamily="18" charset="0"/>
                <a:cs typeface="Times New Roman" panose="02020603050405020304" pitchFamily="18" charset="0"/>
              </a:rPr>
              <a:t>Savivaldybės vietinės reikšmės kelių, gatvių, takų tiesimas, taisymas (remontas) ir priežiūra (VB) – prognozuojama 1861,4 tūkst. Eur;</a:t>
            </a:r>
          </a:p>
          <a:p>
            <a:pPr marL="0" indent="0">
              <a:buNone/>
            </a:pPr>
            <a:endParaRPr lang="lt-LT" sz="1400" b="0" dirty="0">
              <a:solidFill>
                <a:schemeClr val="bg1"/>
              </a:solidFill>
              <a:latin typeface="Times New Roman" panose="02020603050405020304" pitchFamily="18" charset="0"/>
              <a:cs typeface="Times New Roman" panose="02020603050405020304" pitchFamily="18" charset="0"/>
            </a:endParaRPr>
          </a:p>
          <a:p>
            <a:pPr marL="0" indent="0">
              <a:buNone/>
            </a:pPr>
            <a:r>
              <a:rPr lang="lt-LT" sz="1400" b="0" dirty="0">
                <a:solidFill>
                  <a:schemeClr val="bg1"/>
                </a:solidFill>
                <a:latin typeface="Times New Roman" panose="02020603050405020304" pitchFamily="18" charset="0"/>
                <a:cs typeface="Times New Roman" panose="02020603050405020304" pitchFamily="18" charset="0"/>
              </a:rPr>
              <a:t>Seniūnijų kelių bei gatvių remontas ir priežiūra – 372,8 tūkst. Eur.</a:t>
            </a:r>
          </a:p>
          <a:p>
            <a:pPr marL="0" indent="0">
              <a:buNone/>
            </a:pPr>
            <a:endParaRPr lang="lt-LT" sz="1400" b="0" dirty="0">
              <a:solidFill>
                <a:schemeClr val="bg1"/>
              </a:solidFill>
              <a:latin typeface="Times New Roman" panose="02020603050405020304" pitchFamily="18" charset="0"/>
              <a:cs typeface="Times New Roman" panose="02020603050405020304" pitchFamily="18" charset="0"/>
            </a:endParaRPr>
          </a:p>
          <a:p>
            <a:pPr marL="0" indent="0">
              <a:buNone/>
            </a:pPr>
            <a:endParaRPr lang="lt-LT" sz="1400" b="0" dirty="0">
              <a:solidFill>
                <a:schemeClr val="bg1"/>
              </a:solidFill>
              <a:latin typeface="Times New Roman" panose="02020603050405020304" pitchFamily="18" charset="0"/>
              <a:cs typeface="Times New Roman" panose="02020603050405020304" pitchFamily="18" charset="0"/>
            </a:endParaRPr>
          </a:p>
        </p:txBody>
      </p:sp>
      <p:cxnSp>
        <p:nvCxnSpPr>
          <p:cNvPr id="22" name="Tiesioji jungtis 21"/>
          <p:cNvCxnSpPr/>
          <p:nvPr/>
        </p:nvCxnSpPr>
        <p:spPr>
          <a:xfrm>
            <a:off x="219900" y="3429000"/>
            <a:ext cx="44241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urinio vietos rezervavimo ženklas 5"/>
          <p:cNvSpPr txBox="1">
            <a:spLocks/>
          </p:cNvSpPr>
          <p:nvPr/>
        </p:nvSpPr>
        <p:spPr>
          <a:xfrm>
            <a:off x="251520" y="3553617"/>
            <a:ext cx="4320480" cy="3205014"/>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400" b="1"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b="1"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b="1"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9pPr>
          </a:lstStyle>
          <a:p>
            <a:pPr marL="0" indent="0">
              <a:buNone/>
            </a:pPr>
            <a:r>
              <a:rPr lang="en-US" sz="1400" b="0" dirty="0">
                <a:effectLst/>
                <a:latin typeface="Times New Roman" panose="02020603050405020304" pitchFamily="18" charset="0"/>
                <a:ea typeface="Times New Roman" panose="02020603050405020304" pitchFamily="18" charset="0"/>
              </a:rPr>
              <a:t>Kaišiadorių </a:t>
            </a:r>
            <a:r>
              <a:rPr lang="en-US" sz="1400" b="0" dirty="0" err="1">
                <a:effectLst/>
                <a:latin typeface="Times New Roman" panose="02020603050405020304" pitchFamily="18" charset="0"/>
                <a:ea typeface="Times New Roman" panose="02020603050405020304" pitchFamily="18" charset="0"/>
              </a:rPr>
              <a:t>miesto</a:t>
            </a:r>
            <a:r>
              <a:rPr lang="en-US" sz="1400" b="0" dirty="0">
                <a:effectLst/>
                <a:latin typeface="Times New Roman" panose="02020603050405020304" pitchFamily="18" charset="0"/>
                <a:ea typeface="Times New Roman" panose="02020603050405020304" pitchFamily="18" charset="0"/>
              </a:rPr>
              <a:t> kultūros </a:t>
            </a:r>
            <a:r>
              <a:rPr lang="en-US" sz="1400" b="0" dirty="0" err="1">
                <a:effectLst/>
                <a:latin typeface="Times New Roman" panose="02020603050405020304" pitchFamily="18" charset="0"/>
                <a:ea typeface="Times New Roman" panose="02020603050405020304" pitchFamily="18" charset="0"/>
              </a:rPr>
              <a:t>infrastruktūros</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optimizavimas</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sukuriant</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multifunkcinę</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erdvę</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pritaikytą</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vietos</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bendruomenės</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poreikiams</a:t>
            </a:r>
            <a:r>
              <a:rPr lang="en-US" sz="1400" b="0" dirty="0">
                <a:effectLst/>
                <a:latin typeface="Times New Roman" panose="02020603050405020304" pitchFamily="18" charset="0"/>
                <a:ea typeface="Times New Roman" panose="02020603050405020304" pitchFamily="18" charset="0"/>
              </a:rPr>
              <a:t> (II </a:t>
            </a:r>
            <a:r>
              <a:rPr lang="en-US" sz="1400" b="0" dirty="0" err="1">
                <a:effectLst/>
                <a:latin typeface="Times New Roman" panose="02020603050405020304" pitchFamily="18" charset="0"/>
                <a:ea typeface="Times New Roman" panose="02020603050405020304" pitchFamily="18" charset="0"/>
              </a:rPr>
              <a:t>etapas</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muziejaus</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statyba</a:t>
            </a:r>
            <a:r>
              <a:rPr lang="en-US" sz="1400" b="0" dirty="0">
                <a:effectLst/>
                <a:latin typeface="Times New Roman" panose="02020603050405020304" pitchFamily="18" charset="0"/>
                <a:ea typeface="Times New Roman" panose="02020603050405020304" pitchFamily="18" charset="0"/>
              </a:rPr>
              <a:t>) – 5</a:t>
            </a:r>
            <a:r>
              <a:rPr lang="lt-LT" sz="1400" b="0" dirty="0">
                <a:effectLst/>
                <a:latin typeface="Times New Roman" panose="02020603050405020304" pitchFamily="18" charset="0"/>
                <a:ea typeface="Times New Roman" panose="02020603050405020304" pitchFamily="18" charset="0"/>
              </a:rPr>
              <a:t>4</a:t>
            </a:r>
            <a:r>
              <a:rPr lang="en-US" sz="1400" b="0" dirty="0">
                <a:effectLst/>
                <a:latin typeface="Times New Roman" panose="02020603050405020304" pitchFamily="18" charset="0"/>
                <a:ea typeface="Times New Roman" panose="02020603050405020304" pitchFamily="18" charset="0"/>
              </a:rPr>
              <a:t>0,</a:t>
            </a:r>
            <a:r>
              <a:rPr lang="lt-LT" sz="1400" b="0" dirty="0">
                <a:effectLst/>
                <a:latin typeface="Times New Roman" panose="02020603050405020304" pitchFamily="18" charset="0"/>
                <a:ea typeface="Times New Roman" panose="02020603050405020304" pitchFamily="18" charset="0"/>
              </a:rPr>
              <a:t>9</a:t>
            </a:r>
            <a:r>
              <a:rPr lang="en-US" sz="1400" b="0" dirty="0">
                <a:effectLst/>
                <a:latin typeface="Times New Roman" panose="02020603050405020304" pitchFamily="18" charset="0"/>
                <a:ea typeface="Times New Roman" panose="02020603050405020304" pitchFamily="18" charset="0"/>
              </a:rPr>
              <a:t> </a:t>
            </a:r>
            <a:r>
              <a:rPr lang="en-US" sz="1400" b="0" dirty="0" err="1">
                <a:effectLst/>
                <a:latin typeface="Times New Roman" panose="02020603050405020304" pitchFamily="18" charset="0"/>
                <a:ea typeface="Times New Roman" panose="02020603050405020304" pitchFamily="18" charset="0"/>
              </a:rPr>
              <a:t>tūkst</a:t>
            </a:r>
            <a:r>
              <a:rPr lang="en-US" sz="1400" b="0" dirty="0">
                <a:effectLst/>
                <a:latin typeface="Times New Roman" panose="02020603050405020304" pitchFamily="18" charset="0"/>
                <a:ea typeface="Times New Roman" panose="02020603050405020304" pitchFamily="18" charset="0"/>
              </a:rPr>
              <a:t>. Eur</a:t>
            </a:r>
            <a:r>
              <a:rPr lang="lt-LT" sz="1400" b="0" dirty="0">
                <a:effectLst/>
                <a:latin typeface="Times New Roman" panose="02020603050405020304" pitchFamily="18" charset="0"/>
                <a:ea typeface="Times New Roman" panose="02020603050405020304" pitchFamily="18" charset="0"/>
              </a:rPr>
              <a:t>;</a:t>
            </a:r>
          </a:p>
          <a:p>
            <a:pPr marL="0" indent="0">
              <a:buNone/>
            </a:pPr>
            <a:r>
              <a:rPr lang="en-GB" sz="1400" b="0" dirty="0">
                <a:solidFill>
                  <a:schemeClr val="bg1"/>
                </a:solidFill>
                <a:effectLst/>
                <a:latin typeface="Times New Roman" panose="02020603050405020304" pitchFamily="18" charset="0"/>
                <a:ea typeface="Times New Roman" panose="02020603050405020304" pitchFamily="18" charset="0"/>
              </a:rPr>
              <a:t>UAB „Kaišiadorių </a:t>
            </a:r>
            <a:r>
              <a:rPr lang="en-GB" sz="1400" b="0" dirty="0" err="1">
                <a:solidFill>
                  <a:schemeClr val="bg1"/>
                </a:solidFill>
                <a:effectLst/>
                <a:latin typeface="Times New Roman" panose="02020603050405020304" pitchFamily="18" charset="0"/>
                <a:ea typeface="Times New Roman" panose="02020603050405020304" pitchFamily="18" charset="0"/>
              </a:rPr>
              <a:t>vandenys</a:t>
            </a:r>
            <a:r>
              <a:rPr lang="en-GB" sz="1400" b="0" dirty="0">
                <a:solidFill>
                  <a:schemeClr val="bg1"/>
                </a:solidFill>
                <a:effectLst/>
                <a:latin typeface="Times New Roman" panose="02020603050405020304" pitchFamily="18" charset="0"/>
                <a:ea typeface="Times New Roman" panose="02020603050405020304" pitchFamily="18" charset="0"/>
              </a:rPr>
              <a:t>“ </a:t>
            </a:r>
            <a:r>
              <a:rPr lang="en-GB" sz="1400" b="0" dirty="0" err="1">
                <a:solidFill>
                  <a:schemeClr val="bg1"/>
                </a:solidFill>
                <a:effectLst/>
                <a:latin typeface="Times New Roman" panose="02020603050405020304" pitchFamily="18" charset="0"/>
                <a:ea typeface="Times New Roman" panose="02020603050405020304" pitchFamily="18" charset="0"/>
              </a:rPr>
              <a:t>vandenvietės</a:t>
            </a:r>
            <a:r>
              <a:rPr lang="en-GB" sz="1400" b="0" dirty="0">
                <a:solidFill>
                  <a:schemeClr val="bg1"/>
                </a:solidFill>
                <a:effectLst/>
                <a:latin typeface="Times New Roman" panose="02020603050405020304" pitchFamily="18" charset="0"/>
                <a:ea typeface="Times New Roman" panose="02020603050405020304" pitchFamily="18" charset="0"/>
              </a:rPr>
              <a:t> </a:t>
            </a:r>
            <a:r>
              <a:rPr lang="en-GB" sz="1400" b="0" dirty="0" err="1">
                <a:solidFill>
                  <a:schemeClr val="bg1"/>
                </a:solidFill>
                <a:effectLst/>
                <a:latin typeface="Times New Roman" panose="02020603050405020304" pitchFamily="18" charset="0"/>
                <a:ea typeface="Times New Roman" panose="02020603050405020304" pitchFamily="18" charset="0"/>
              </a:rPr>
              <a:t>nugeležinimo</a:t>
            </a:r>
            <a:r>
              <a:rPr lang="en-GB" sz="1400" b="0" dirty="0">
                <a:solidFill>
                  <a:schemeClr val="bg1"/>
                </a:solidFill>
                <a:effectLst/>
                <a:latin typeface="Times New Roman" panose="02020603050405020304" pitchFamily="18" charset="0"/>
                <a:ea typeface="Times New Roman" panose="02020603050405020304" pitchFamily="18" charset="0"/>
              </a:rPr>
              <a:t> (</a:t>
            </a:r>
            <a:r>
              <a:rPr lang="en-GB" sz="1400" b="0" dirty="0" err="1">
                <a:solidFill>
                  <a:schemeClr val="bg1"/>
                </a:solidFill>
                <a:effectLst/>
                <a:latin typeface="Times New Roman" panose="02020603050405020304" pitchFamily="18" charset="0"/>
                <a:ea typeface="Times New Roman" panose="02020603050405020304" pitchFamily="18" charset="0"/>
              </a:rPr>
              <a:t>gerinimo</a:t>
            </a:r>
            <a:r>
              <a:rPr lang="en-GB" sz="1400" b="0" dirty="0">
                <a:solidFill>
                  <a:schemeClr val="bg1"/>
                </a:solidFill>
                <a:effectLst/>
                <a:latin typeface="Times New Roman" panose="02020603050405020304" pitchFamily="18" charset="0"/>
                <a:ea typeface="Times New Roman" panose="02020603050405020304" pitchFamily="18" charset="0"/>
              </a:rPr>
              <a:t>) TP </a:t>
            </a:r>
            <a:r>
              <a:rPr lang="en-GB" sz="1400" b="0" dirty="0" err="1">
                <a:solidFill>
                  <a:schemeClr val="bg1"/>
                </a:solidFill>
                <a:effectLst/>
                <a:latin typeface="Times New Roman" panose="02020603050405020304" pitchFamily="18" charset="0"/>
                <a:ea typeface="Times New Roman" panose="02020603050405020304" pitchFamily="18" charset="0"/>
              </a:rPr>
              <a:t>parengimas</a:t>
            </a:r>
            <a:r>
              <a:rPr lang="en-GB" sz="1400" b="0" dirty="0">
                <a:solidFill>
                  <a:schemeClr val="bg1"/>
                </a:solidFill>
                <a:effectLst/>
                <a:latin typeface="Times New Roman" panose="02020603050405020304" pitchFamily="18" charset="0"/>
                <a:ea typeface="Times New Roman" panose="02020603050405020304" pitchFamily="18" charset="0"/>
              </a:rPr>
              <a:t> – 200,0 </a:t>
            </a:r>
            <a:r>
              <a:rPr lang="en-GB" sz="1400" b="0" dirty="0" err="1">
                <a:solidFill>
                  <a:schemeClr val="bg1"/>
                </a:solidFill>
                <a:effectLst/>
                <a:latin typeface="Times New Roman" panose="02020603050405020304" pitchFamily="18" charset="0"/>
                <a:ea typeface="Times New Roman" panose="02020603050405020304" pitchFamily="18" charset="0"/>
              </a:rPr>
              <a:t>tūkst</a:t>
            </a:r>
            <a:r>
              <a:rPr lang="en-GB" sz="1400" b="0" dirty="0">
                <a:solidFill>
                  <a:schemeClr val="bg1"/>
                </a:solidFill>
                <a:effectLst/>
                <a:latin typeface="Times New Roman" panose="02020603050405020304" pitchFamily="18" charset="0"/>
                <a:ea typeface="Times New Roman" panose="02020603050405020304" pitchFamily="18" charset="0"/>
              </a:rPr>
              <a:t>. Eur</a:t>
            </a:r>
            <a:r>
              <a:rPr lang="lt-LT" sz="1400" b="0" dirty="0">
                <a:solidFill>
                  <a:schemeClr val="bg1"/>
                </a:solidFill>
                <a:effectLst/>
                <a:latin typeface="Times New Roman" panose="02020603050405020304" pitchFamily="18" charset="0"/>
                <a:ea typeface="Times New Roman" panose="02020603050405020304" pitchFamily="18" charset="0"/>
              </a:rPr>
              <a:t>;</a:t>
            </a:r>
          </a:p>
          <a:p>
            <a:pPr marL="0" indent="0">
              <a:buNone/>
            </a:pPr>
            <a:r>
              <a:rPr lang="lt-LT" sz="1400" b="0" dirty="0">
                <a:solidFill>
                  <a:schemeClr val="bg1"/>
                </a:solidFill>
                <a:latin typeface="Times New Roman" panose="02020603050405020304" pitchFamily="18" charset="0"/>
                <a:cs typeface="Times New Roman" panose="02020603050405020304" pitchFamily="18" charset="0"/>
              </a:rPr>
              <a:t>Sklypo, esančio Pramonės g., Kaišiadoryse, pritaikymas gamybinei (komercinei) veiklai – 676,1 tūkst. Eur</a:t>
            </a:r>
          </a:p>
          <a:p>
            <a:pPr marL="0" indent="0">
              <a:buNone/>
            </a:pPr>
            <a:r>
              <a:rPr lang="lt-LT" sz="1400" b="0" dirty="0">
                <a:solidFill>
                  <a:schemeClr val="bg1"/>
                </a:solidFill>
                <a:latin typeface="Times New Roman" panose="02020603050405020304" pitchFamily="18" charset="0"/>
                <a:cs typeface="Times New Roman" panose="02020603050405020304" pitchFamily="18" charset="0"/>
              </a:rPr>
              <a:t>keleivinio transporto viešųjų paslaugų teikimas 400,0 tūkst. Eur</a:t>
            </a:r>
          </a:p>
          <a:p>
            <a:pPr marL="0" indent="0">
              <a:buNone/>
            </a:pPr>
            <a:r>
              <a:rPr lang="lt-LT" sz="1400" b="0" dirty="0">
                <a:solidFill>
                  <a:schemeClr val="bg1"/>
                </a:solidFill>
                <a:latin typeface="Times New Roman" panose="02020603050405020304" pitchFamily="18" charset="0"/>
                <a:cs typeface="Times New Roman" panose="02020603050405020304" pitchFamily="18" charset="0"/>
              </a:rPr>
              <a:t>teritorijų planavimas 369,1 tūkst. Eur</a:t>
            </a:r>
          </a:p>
          <a:p>
            <a:pPr marL="0" indent="0">
              <a:buNone/>
            </a:pPr>
            <a:r>
              <a:rPr lang="en-GB" sz="1400" b="0" dirty="0">
                <a:solidFill>
                  <a:schemeClr val="bg1"/>
                </a:solidFill>
                <a:effectLst/>
                <a:latin typeface="Times New Roman" panose="02020603050405020304" pitchFamily="18" charset="0"/>
                <a:ea typeface="Times New Roman" panose="02020603050405020304" pitchFamily="18" charset="0"/>
              </a:rPr>
              <a:t>Rumšiškių </a:t>
            </a:r>
            <a:r>
              <a:rPr lang="en-GB" sz="1400" b="0" dirty="0" err="1">
                <a:solidFill>
                  <a:schemeClr val="bg1"/>
                </a:solidFill>
                <a:effectLst/>
                <a:latin typeface="Times New Roman" panose="02020603050405020304" pitchFamily="18" charset="0"/>
                <a:ea typeface="Times New Roman" panose="02020603050405020304" pitchFamily="18" charset="0"/>
              </a:rPr>
              <a:t>parko</a:t>
            </a:r>
            <a:r>
              <a:rPr lang="en-GB" sz="1400" b="0" dirty="0">
                <a:solidFill>
                  <a:schemeClr val="bg1"/>
                </a:solidFill>
                <a:effectLst/>
                <a:latin typeface="Times New Roman" panose="02020603050405020304" pitchFamily="18" charset="0"/>
                <a:ea typeface="Times New Roman" panose="02020603050405020304" pitchFamily="18" charset="0"/>
              </a:rPr>
              <a:t> </a:t>
            </a:r>
            <a:r>
              <a:rPr lang="en-GB" sz="1400" b="0" dirty="0" err="1">
                <a:solidFill>
                  <a:schemeClr val="bg1"/>
                </a:solidFill>
                <a:effectLst/>
                <a:latin typeface="Times New Roman" panose="02020603050405020304" pitchFamily="18" charset="0"/>
                <a:ea typeface="Times New Roman" panose="02020603050405020304" pitchFamily="18" charset="0"/>
              </a:rPr>
              <a:t>senosioms</a:t>
            </a:r>
            <a:r>
              <a:rPr lang="en-GB" sz="1400" b="0" dirty="0">
                <a:solidFill>
                  <a:schemeClr val="bg1"/>
                </a:solidFill>
                <a:effectLst/>
                <a:latin typeface="Times New Roman" panose="02020603050405020304" pitchFamily="18" charset="0"/>
                <a:ea typeface="Times New Roman" panose="02020603050405020304" pitchFamily="18" charset="0"/>
              </a:rPr>
              <a:t> </a:t>
            </a:r>
            <a:r>
              <a:rPr lang="en-GB" sz="1400" b="0" dirty="0" err="1">
                <a:solidFill>
                  <a:schemeClr val="bg1"/>
                </a:solidFill>
                <a:effectLst/>
                <a:latin typeface="Times New Roman" panose="02020603050405020304" pitchFamily="18" charset="0"/>
                <a:ea typeface="Times New Roman" panose="02020603050405020304" pitchFamily="18" charset="0"/>
              </a:rPr>
              <a:t>Rumšiškėms</a:t>
            </a:r>
            <a:r>
              <a:rPr lang="en-GB" sz="1400" b="0" dirty="0">
                <a:solidFill>
                  <a:schemeClr val="bg1"/>
                </a:solidFill>
                <a:effectLst/>
                <a:latin typeface="Times New Roman" panose="02020603050405020304" pitchFamily="18" charset="0"/>
                <a:ea typeface="Times New Roman" panose="02020603050405020304" pitchFamily="18" charset="0"/>
              </a:rPr>
              <a:t> </a:t>
            </a:r>
            <a:r>
              <a:rPr lang="en-GB" sz="1400" b="0" dirty="0" err="1">
                <a:solidFill>
                  <a:schemeClr val="bg1"/>
                </a:solidFill>
                <a:effectLst/>
                <a:latin typeface="Times New Roman" panose="02020603050405020304" pitchFamily="18" charset="0"/>
                <a:ea typeface="Times New Roman" panose="02020603050405020304" pitchFamily="18" charset="0"/>
              </a:rPr>
              <a:t>atminti</a:t>
            </a:r>
            <a:r>
              <a:rPr lang="en-GB" sz="1400" b="0" dirty="0">
                <a:solidFill>
                  <a:schemeClr val="bg1"/>
                </a:solidFill>
                <a:effectLst/>
                <a:latin typeface="Times New Roman" panose="02020603050405020304" pitchFamily="18" charset="0"/>
                <a:ea typeface="Times New Roman" panose="02020603050405020304" pitchFamily="18" charset="0"/>
              </a:rPr>
              <a:t> </a:t>
            </a:r>
            <a:r>
              <a:rPr lang="en-GB" sz="1400" b="0" dirty="0" err="1">
                <a:solidFill>
                  <a:schemeClr val="bg1"/>
                </a:solidFill>
                <a:effectLst/>
                <a:latin typeface="Times New Roman" panose="02020603050405020304" pitchFamily="18" charset="0"/>
                <a:ea typeface="Times New Roman" panose="02020603050405020304" pitchFamily="18" charset="0"/>
              </a:rPr>
              <a:t>įrengimas</a:t>
            </a:r>
            <a:r>
              <a:rPr lang="lt-LT" sz="1400" b="0" dirty="0">
                <a:solidFill>
                  <a:schemeClr val="bg1"/>
                </a:solidFill>
                <a:latin typeface="Times New Roman" panose="02020603050405020304" pitchFamily="18" charset="0"/>
                <a:cs typeface="Times New Roman" panose="02020603050405020304" pitchFamily="18" charset="0"/>
              </a:rPr>
              <a:t> – 200,0 tūkst. Eur</a:t>
            </a:r>
          </a:p>
          <a:p>
            <a:pPr marL="0" indent="0">
              <a:buNone/>
            </a:pPr>
            <a:endParaRPr lang="lt-LT" sz="1400" dirty="0">
              <a:solidFill>
                <a:schemeClr val="bg2"/>
              </a:solidFill>
              <a:cs typeface="Times New Roman" pitchFamily="18" charset="0"/>
            </a:endParaRPr>
          </a:p>
        </p:txBody>
      </p:sp>
      <p:pic>
        <p:nvPicPr>
          <p:cNvPr id="23" name="Paveikslėlis 22" descr="https://nuotraukos.mediakatalogas.lt/rsynced_images/moon-3109558_1280.jpg"/>
          <p:cNvPicPr/>
          <p:nvPr/>
        </p:nvPicPr>
        <p:blipFill>
          <a:blip r:embed="rId1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13939"/>
            <a:ext cx="1470994" cy="706635"/>
          </a:xfrm>
          <a:prstGeom prst="rect">
            <a:avLst/>
          </a:prstGeom>
          <a:noFill/>
          <a:ln>
            <a:noFill/>
          </a:ln>
        </p:spPr>
      </p:pic>
    </p:spTree>
    <p:extLst>
      <p:ext uri="{BB962C8B-B14F-4D97-AF65-F5344CB8AC3E}">
        <p14:creationId xmlns:p14="http://schemas.microsoft.com/office/powerpoint/2010/main" val="2682298086"/>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62074"/>
          </a:xfrm>
        </p:spPr>
        <p:txBody>
          <a:bodyPr>
            <a:noAutofit/>
          </a:bodyPr>
          <a:lstStyle/>
          <a:p>
            <a:r>
              <a:rPr lang="lt-LT" sz="3200" b="1" dirty="0">
                <a:latin typeface="Times New Roman" panose="02020603050405020304" pitchFamily="18" charset="0"/>
                <a:cs typeface="Times New Roman" panose="02020603050405020304" pitchFamily="18" charset="0"/>
              </a:rPr>
              <a:t>INVESTICIJOS IR VERSLO APLINKA</a:t>
            </a:r>
          </a:p>
        </p:txBody>
      </p:sp>
      <p:sp>
        <p:nvSpPr>
          <p:cNvPr id="3" name="Teksto vietos rezervavimo ženklas 2"/>
          <p:cNvSpPr>
            <a:spLocks noGrp="1"/>
          </p:cNvSpPr>
          <p:nvPr>
            <p:ph type="body" idx="1"/>
          </p:nvPr>
        </p:nvSpPr>
        <p:spPr>
          <a:xfrm>
            <a:off x="4858445" y="1440311"/>
            <a:ext cx="4041775" cy="908570"/>
          </a:xfrm>
        </p:spPr>
        <p:style>
          <a:lnRef idx="3">
            <a:schemeClr val="lt1"/>
          </a:lnRef>
          <a:fillRef idx="1">
            <a:schemeClr val="accent3"/>
          </a:fillRef>
          <a:effectRef idx="1">
            <a:schemeClr val="accent3"/>
          </a:effectRef>
          <a:fontRef idx="minor">
            <a:schemeClr val="lt1"/>
          </a:fontRef>
        </p:style>
        <p:txBody>
          <a:bodyPr>
            <a:normAutofit/>
          </a:bodyPr>
          <a:lstStyle/>
          <a:p>
            <a:pPr algn="ctr"/>
            <a:r>
              <a:rPr lang="lt-LT" dirty="0">
                <a:latin typeface="Times New Roman" panose="02020603050405020304" pitchFamily="18" charset="0"/>
                <a:cs typeface="Times New Roman" panose="02020603050405020304" pitchFamily="18" charset="0"/>
              </a:rPr>
              <a:t>Skatinti verslo plėtrą – 135 tūkst. </a:t>
            </a:r>
            <a:r>
              <a:rPr lang="lt-LT" dirty="0" err="1">
                <a:latin typeface="Times New Roman" panose="02020603050405020304" pitchFamily="18" charset="0"/>
                <a:cs typeface="Times New Roman" panose="02020603050405020304" pitchFamily="18" charset="0"/>
              </a:rPr>
              <a:t>Eur</a:t>
            </a:r>
            <a:endParaRPr lang="lt-LT" dirty="0">
              <a:latin typeface="Times New Roman" panose="02020603050405020304" pitchFamily="18" charset="0"/>
              <a:cs typeface="Times New Roman" panose="02020603050405020304" pitchFamily="18" charset="0"/>
            </a:endParaRPr>
          </a:p>
        </p:txBody>
      </p:sp>
      <p:sp>
        <p:nvSpPr>
          <p:cNvPr id="6" name="Turinio vietos rezervavimo ženklas 5"/>
          <p:cNvSpPr>
            <a:spLocks noGrp="1"/>
          </p:cNvSpPr>
          <p:nvPr>
            <p:ph sz="quarter" idx="4"/>
          </p:nvPr>
        </p:nvSpPr>
        <p:spPr>
          <a:xfrm>
            <a:off x="4858445" y="2420888"/>
            <a:ext cx="4041775" cy="1294556"/>
          </a:xfrm>
          <a:solidFill>
            <a:srgbClr val="319F6B"/>
          </a:solidFill>
          <a:effectLst>
            <a:softEdge rad="63500"/>
          </a:effectLst>
        </p:spPr>
        <p:txBody>
          <a:bodyPr>
            <a:normAutofit/>
          </a:bodyPr>
          <a:lstStyle/>
          <a:p>
            <a:pPr marL="0" indent="0">
              <a:buNone/>
            </a:pPr>
            <a:endParaRPr lang="lt-LT" sz="2000" dirty="0"/>
          </a:p>
          <a:p>
            <a:pPr marL="0" indent="0">
              <a:buNone/>
            </a:pPr>
            <a:r>
              <a:rPr lang="lt-LT" sz="2000" dirty="0">
                <a:latin typeface="Times New Roman" panose="02020603050405020304" pitchFamily="18" charset="0"/>
                <a:cs typeface="Times New Roman" panose="02020603050405020304" pitchFamily="18" charset="0"/>
              </a:rPr>
              <a:t>Skatinti turizmą Kaišiadorių rajone – 78,0 tūkst. Eur</a:t>
            </a:r>
          </a:p>
        </p:txBody>
      </p:sp>
      <p:sp>
        <p:nvSpPr>
          <p:cNvPr id="7" name="Suapvalintas stačiakampis 6"/>
          <p:cNvSpPr/>
          <p:nvPr/>
        </p:nvSpPr>
        <p:spPr>
          <a:xfrm>
            <a:off x="243780" y="1260862"/>
            <a:ext cx="4388104" cy="7393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INVESTICIJOS</a:t>
            </a:r>
          </a:p>
        </p:txBody>
      </p:sp>
      <p:sp>
        <p:nvSpPr>
          <p:cNvPr id="8" name="Turinio vietos rezervavimo ženklas 7"/>
          <p:cNvSpPr>
            <a:spLocks noGrp="1"/>
          </p:cNvSpPr>
          <p:nvPr>
            <p:ph sz="half" idx="2"/>
          </p:nvPr>
        </p:nvSpPr>
        <p:spPr>
          <a:xfrm>
            <a:off x="179512" y="2157240"/>
            <a:ext cx="1512168" cy="1703812"/>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lt-LT" sz="1800" dirty="0">
                <a:solidFill>
                  <a:schemeClr val="tx1"/>
                </a:solidFill>
                <a:latin typeface="Times New Roman" panose="02020603050405020304" pitchFamily="18" charset="0"/>
                <a:cs typeface="Times New Roman" panose="02020603050405020304" pitchFamily="18" charset="0"/>
              </a:rPr>
              <a:t>2020 m.</a:t>
            </a:r>
          </a:p>
          <a:p>
            <a:pPr marL="0" indent="0" algn="ctr">
              <a:buNone/>
            </a:pPr>
            <a:r>
              <a:rPr lang="lt-LT" sz="2000" b="1" dirty="0">
                <a:solidFill>
                  <a:schemeClr val="tx1"/>
                </a:solidFill>
                <a:latin typeface="Times New Roman" panose="02020603050405020304" pitchFamily="18" charset="0"/>
                <a:cs typeface="Times New Roman" panose="02020603050405020304" pitchFamily="18" charset="0"/>
              </a:rPr>
              <a:t>2963,3</a:t>
            </a:r>
            <a:r>
              <a:rPr lang="lt-LT" sz="1600" b="1" dirty="0">
                <a:solidFill>
                  <a:schemeClr val="tx1"/>
                </a:solidFill>
                <a:latin typeface="Times New Roman" panose="02020603050405020304" pitchFamily="18" charset="0"/>
                <a:cs typeface="Times New Roman" panose="02020603050405020304" pitchFamily="18" charset="0"/>
              </a:rPr>
              <a:t> </a:t>
            </a:r>
            <a:r>
              <a:rPr lang="lt-LT" sz="1600" dirty="0">
                <a:solidFill>
                  <a:schemeClr val="tx1"/>
                </a:solidFill>
                <a:latin typeface="Times New Roman" panose="02020603050405020304" pitchFamily="18" charset="0"/>
                <a:cs typeface="Times New Roman" panose="02020603050405020304" pitchFamily="18" charset="0"/>
              </a:rPr>
              <a:t>tūkst. Eur. </a:t>
            </a:r>
            <a:r>
              <a:rPr lang="lt-LT" sz="1100" dirty="0">
                <a:solidFill>
                  <a:schemeClr val="tx1"/>
                </a:solidFill>
                <a:latin typeface="Times New Roman" panose="02020603050405020304" pitchFamily="18" charset="0"/>
                <a:cs typeface="Times New Roman" panose="02020603050405020304" pitchFamily="18" charset="0"/>
              </a:rPr>
              <a:t>2237,9 tūkst. Eur</a:t>
            </a:r>
          </a:p>
        </p:txBody>
      </p:sp>
      <p:sp>
        <p:nvSpPr>
          <p:cNvPr id="9" name="Penkiakampis 8"/>
          <p:cNvSpPr/>
          <p:nvPr/>
        </p:nvSpPr>
        <p:spPr>
          <a:xfrm>
            <a:off x="1691680" y="2133600"/>
            <a:ext cx="1614009" cy="1727452"/>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2021 m.</a:t>
            </a:r>
          </a:p>
          <a:p>
            <a:pPr algn="ctr"/>
            <a:r>
              <a:rPr lang="lt-LT" sz="2000" b="1" dirty="0">
                <a:solidFill>
                  <a:schemeClr val="tx1"/>
                </a:solidFill>
                <a:latin typeface="Times New Roman" panose="02020603050405020304" pitchFamily="18" charset="0"/>
                <a:cs typeface="Times New Roman" panose="02020603050405020304" pitchFamily="18" charset="0"/>
              </a:rPr>
              <a:t>2833,0 </a:t>
            </a:r>
            <a:r>
              <a:rPr lang="lt-LT" dirty="0">
                <a:solidFill>
                  <a:schemeClr val="tx1"/>
                </a:solidFill>
                <a:latin typeface="Times New Roman" panose="02020603050405020304" pitchFamily="18" charset="0"/>
                <a:cs typeface="Times New Roman" panose="02020603050405020304" pitchFamily="18" charset="0"/>
              </a:rPr>
              <a:t>tūkst. Eur.</a:t>
            </a:r>
          </a:p>
          <a:p>
            <a:pPr algn="ctr"/>
            <a:r>
              <a:rPr lang="lt-LT" sz="1000" dirty="0">
                <a:solidFill>
                  <a:schemeClr val="tx1"/>
                </a:solidFill>
                <a:latin typeface="Times New Roman" panose="02020603050405020304" pitchFamily="18" charset="0"/>
                <a:cs typeface="Times New Roman" panose="02020603050405020304" pitchFamily="18" charset="0"/>
              </a:rPr>
              <a:t>1308,1 tūkst. Eur</a:t>
            </a:r>
          </a:p>
        </p:txBody>
      </p:sp>
      <p:sp>
        <p:nvSpPr>
          <p:cNvPr id="10" name="Penkiakampis 9"/>
          <p:cNvSpPr/>
          <p:nvPr/>
        </p:nvSpPr>
        <p:spPr>
          <a:xfrm>
            <a:off x="3305689" y="2127698"/>
            <a:ext cx="1482334" cy="1727451"/>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2022 m.</a:t>
            </a:r>
          </a:p>
          <a:p>
            <a:pPr algn="ctr"/>
            <a:r>
              <a:rPr lang="lt-LT" sz="2000" b="1" dirty="0">
                <a:solidFill>
                  <a:schemeClr val="tx1"/>
                </a:solidFill>
                <a:latin typeface="Times New Roman" panose="02020603050405020304" pitchFamily="18" charset="0"/>
                <a:cs typeface="Times New Roman" panose="02020603050405020304" pitchFamily="18" charset="0"/>
              </a:rPr>
              <a:t>2777,5 </a:t>
            </a:r>
            <a:r>
              <a:rPr lang="lt-LT" dirty="0">
                <a:solidFill>
                  <a:schemeClr val="tx1"/>
                </a:solidFill>
                <a:latin typeface="Times New Roman" panose="02020603050405020304" pitchFamily="18" charset="0"/>
                <a:cs typeface="Times New Roman" panose="02020603050405020304" pitchFamily="18" charset="0"/>
              </a:rPr>
              <a:t>tūkst. </a:t>
            </a:r>
            <a:r>
              <a:rPr lang="lt-LT" dirty="0" err="1">
                <a:solidFill>
                  <a:schemeClr val="tx1"/>
                </a:solidFill>
                <a:latin typeface="Times New Roman" panose="02020603050405020304" pitchFamily="18" charset="0"/>
                <a:cs typeface="Times New Roman" panose="02020603050405020304" pitchFamily="18" charset="0"/>
              </a:rPr>
              <a:t>Eur</a:t>
            </a:r>
            <a:r>
              <a:rPr lang="lt-LT" dirty="0">
                <a:solidFill>
                  <a:schemeClr val="tx1"/>
                </a:solidFill>
                <a:latin typeface="Times New Roman" panose="02020603050405020304" pitchFamily="18" charset="0"/>
                <a:cs typeface="Times New Roman" panose="02020603050405020304" pitchFamily="18" charset="0"/>
              </a:rPr>
              <a:t>.</a:t>
            </a:r>
          </a:p>
        </p:txBody>
      </p:sp>
      <p:sp>
        <p:nvSpPr>
          <p:cNvPr id="11" name="Turinio vietos rezervavimo ženklas 5"/>
          <p:cNvSpPr txBox="1">
            <a:spLocks/>
          </p:cNvSpPr>
          <p:nvPr/>
        </p:nvSpPr>
        <p:spPr>
          <a:xfrm>
            <a:off x="175128" y="3861052"/>
            <a:ext cx="4258000" cy="2890055"/>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400" b="1"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b="1"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b="1"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b="1" kern="1200">
                <a:solidFill>
                  <a:schemeClr val="lt1"/>
                </a:solidFill>
                <a:latin typeface="+mn-lt"/>
                <a:ea typeface="+mn-ea"/>
                <a:cs typeface="+mn-cs"/>
              </a:defRPr>
            </a:lvl9pPr>
          </a:lstStyle>
          <a:p>
            <a:r>
              <a:rPr lang="lt-LT" sz="1400" dirty="0">
                <a:solidFill>
                  <a:schemeClr val="tx1"/>
                </a:solidFill>
                <a:latin typeface="Times New Roman" panose="02020603050405020304" pitchFamily="18" charset="0"/>
                <a:cs typeface="Times New Roman" panose="02020603050405020304" pitchFamily="18" charset="0"/>
              </a:rPr>
              <a:t>Komunalinių atliekų tvarkymo infrastruktūros plėtra Kaišiadorių rajono savivaldybėje – 657,3 tūkst. Eur</a:t>
            </a:r>
          </a:p>
          <a:p>
            <a:r>
              <a:rPr lang="lt-LT" sz="1400" dirty="0">
                <a:solidFill>
                  <a:schemeClr val="tx1"/>
                </a:solidFill>
                <a:latin typeface="Times New Roman" panose="02020603050405020304" pitchFamily="18" charset="0"/>
                <a:cs typeface="Times New Roman" panose="02020603050405020304" pitchFamily="18" charset="0"/>
              </a:rPr>
              <a:t>Gatvių apšvietimo modernizavimas Kaišiadorių rajono savivaldybės teritorijoje – 400,0 tūkst. Eur</a:t>
            </a:r>
          </a:p>
          <a:p>
            <a:r>
              <a:rPr lang="lt-LT" sz="1400" dirty="0">
                <a:solidFill>
                  <a:schemeClr val="tx1"/>
                </a:solidFill>
                <a:latin typeface="Times New Roman" panose="02020603050405020304" pitchFamily="18" charset="0"/>
                <a:cs typeface="Times New Roman" panose="02020603050405020304" pitchFamily="18" charset="0"/>
              </a:rPr>
              <a:t>Vandentiekio ir nuotekų tinklų surinkimo plėtra Pravieniškių aglomeracijoje – 300,0 tūkst. Eur</a:t>
            </a:r>
          </a:p>
          <a:p>
            <a:r>
              <a:rPr lang="lt-LT" sz="1400" dirty="0" err="1">
                <a:solidFill>
                  <a:schemeClr val="tx1"/>
                </a:solidFill>
                <a:latin typeface="Times New Roman" panose="02020603050405020304" pitchFamily="18" charset="0"/>
                <a:cs typeface="Times New Roman" panose="02020603050405020304" pitchFamily="18" charset="0"/>
              </a:rPr>
              <a:t>Gudienos</a:t>
            </a:r>
            <a:r>
              <a:rPr lang="lt-LT" sz="1400" dirty="0">
                <a:solidFill>
                  <a:schemeClr val="tx1"/>
                </a:solidFill>
                <a:latin typeface="Times New Roman" panose="02020603050405020304" pitchFamily="18" charset="0"/>
                <a:cs typeface="Times New Roman" panose="02020603050405020304" pitchFamily="18" charset="0"/>
              </a:rPr>
              <a:t> kaimo gyvenamosios vietovės atnaujinimas – 146,6 tūkst. Eur</a:t>
            </a:r>
          </a:p>
          <a:p>
            <a:r>
              <a:rPr lang="lt-LT" sz="1400" dirty="0">
                <a:solidFill>
                  <a:schemeClr val="tx1"/>
                </a:solidFill>
                <a:latin typeface="Times New Roman" panose="02020603050405020304" pitchFamily="18" charset="0"/>
                <a:cs typeface="Times New Roman" panose="02020603050405020304" pitchFamily="18" charset="0"/>
              </a:rPr>
              <a:t>Socialinio būsto fondo plėtra Kaišiadorių rajono savivaldybėje – 250,0 tūkst. Eur</a:t>
            </a:r>
          </a:p>
          <a:p>
            <a:endParaRPr lang="lt-LT" sz="2000" dirty="0">
              <a:solidFill>
                <a:schemeClr val="tx1"/>
              </a:solidFill>
              <a:cs typeface="Times New Roman" pitchFamily="18" charset="0"/>
            </a:endParaRPr>
          </a:p>
        </p:txBody>
      </p:sp>
      <p:cxnSp>
        <p:nvCxnSpPr>
          <p:cNvPr id="12" name="Tiesioji jungtis 11"/>
          <p:cNvCxnSpPr/>
          <p:nvPr/>
        </p:nvCxnSpPr>
        <p:spPr>
          <a:xfrm>
            <a:off x="321432" y="997496"/>
            <a:ext cx="85689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aveikslėlis 12" descr="kompiuterio piktograma,rankos judesys,verslas,partnerystė - komandinis darbas,susitarimas,ryšys,vektorius,bendravimas,žmonės,sutartis,simbolis,klijavimas,pasveikinimas,komandinis darbas,Draugystė,bendradarbiavimas,pagarba,susitikimas,profesinė veikla,sėkmė,fonas,idėjos,kompiuterinė grafika,sveikiname,Iškirpti,koncepcijos,siekiai,ženklas,juoda spalva,teigiama emocija,balta spalva,baltas fonas,abstraktus,verslo finansai ir pramonė,sąvokų temos,žmogaus kūno dalis,žmogaus rankos,kvadratas,nemokamos nuotraukos, nemokama licenzija"/>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53" y="14754"/>
            <a:ext cx="1114425" cy="1114425"/>
          </a:xfrm>
          <a:prstGeom prst="rect">
            <a:avLst/>
          </a:prstGeom>
          <a:noFill/>
          <a:ln>
            <a:noFill/>
          </a:ln>
        </p:spPr>
      </p:pic>
      <p:sp>
        <p:nvSpPr>
          <p:cNvPr id="14" name="Teksto vietos rezervavimo ženklas 2">
            <a:extLst>
              <a:ext uri="{FF2B5EF4-FFF2-40B4-BE49-F238E27FC236}">
                <a16:creationId xmlns:a16="http://schemas.microsoft.com/office/drawing/2014/main" id="{C682CBD1-E823-4611-B13C-672560E37229}"/>
              </a:ext>
            </a:extLst>
          </p:cNvPr>
          <p:cNvSpPr txBox="1">
            <a:spLocks/>
          </p:cNvSpPr>
          <p:nvPr/>
        </p:nvSpPr>
        <p:spPr>
          <a:xfrm>
            <a:off x="4843684" y="3861053"/>
            <a:ext cx="4194175" cy="2808297"/>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b">
            <a:normAutofit fontScale="85000" lnSpcReduction="10000"/>
          </a:bodyPr>
          <a:lstStyle>
            <a:lvl1pPr marL="0" indent="0" algn="l" defTabSz="914400" rtl="0" eaLnBrk="1" latinLnBrk="0" hangingPunct="1">
              <a:spcBef>
                <a:spcPct val="20000"/>
              </a:spcBef>
              <a:buFont typeface="Arial" pitchFamily="34" charset="0"/>
              <a:buNone/>
              <a:defRPr sz="2400" b="1" kern="1200">
                <a:solidFill>
                  <a:schemeClr val="lt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lt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lt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lt1"/>
                </a:solidFill>
                <a:latin typeface="+mn-lt"/>
                <a:ea typeface="+mn-ea"/>
                <a:cs typeface="+mn-cs"/>
              </a:defRPr>
            </a:lvl9pPr>
          </a:lstStyle>
          <a:p>
            <a:pPr>
              <a:lnSpc>
                <a:spcPct val="150000"/>
              </a:lnSpc>
            </a:pPr>
            <a:r>
              <a:rPr lang="lt-LT" sz="1800" b="0" dirty="0">
                <a:solidFill>
                  <a:schemeClr val="tx1"/>
                </a:solidFill>
                <a:latin typeface="Times New Roman" panose="02020603050405020304" pitchFamily="18" charset="0"/>
                <a:cs typeface="Times New Roman" panose="02020603050405020304" pitchFamily="18" charset="0"/>
              </a:rPr>
              <a:t>Dalyvaujamasis biudžetas – 100,0 tūkst. Eur;</a:t>
            </a:r>
          </a:p>
          <a:p>
            <a:pPr>
              <a:lnSpc>
                <a:spcPct val="150000"/>
              </a:lnSpc>
            </a:pPr>
            <a:r>
              <a:rPr lang="lt-LT" sz="1800" b="0" dirty="0">
                <a:solidFill>
                  <a:schemeClr val="tx1"/>
                </a:solidFill>
                <a:latin typeface="Times New Roman" panose="02020603050405020304" pitchFamily="18" charset="0"/>
                <a:cs typeface="Times New Roman" panose="02020603050405020304" pitchFamily="18" charset="0"/>
              </a:rPr>
              <a:t>Kaišiadorių rajono vietos veiklos grupės ir Kaišiadorių miesto vietos veiklos grupės strategijos įgyvendinimas, strategijų priemonių vykdytojų ir kitų projektų pareiškėjų, kurie gauna finansavimą iš ES ir kitų programų teisės aktų nustatyta tvarka, dalinis rėmimas – 120 tūkst. Eur.</a:t>
            </a:r>
          </a:p>
          <a:p>
            <a:pPr>
              <a:lnSpc>
                <a:spcPct val="150000"/>
              </a:lnSpc>
            </a:pPr>
            <a:endParaRPr lang="lt-LT" sz="1800" b="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276874"/>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marL="342900" lvl="0" indent="-342900">
              <a:spcBef>
                <a:spcPct val="20000"/>
              </a:spcBef>
            </a:pPr>
            <a:r>
              <a:rPr lang="lt-LT" sz="3200" b="1" dirty="0">
                <a:latin typeface="Times New Roman" panose="02020603050405020304" pitchFamily="18" charset="0"/>
                <a:ea typeface="+mn-ea"/>
                <a:cs typeface="Times New Roman" panose="02020603050405020304" pitchFamily="18" charset="0"/>
              </a:rPr>
              <a:t>SAVIVALDYBĖS VEIKLA</a:t>
            </a:r>
            <a:br>
              <a:rPr lang="lt-LT" sz="3200" b="1" dirty="0">
                <a:ea typeface="+mn-ea"/>
                <a:cs typeface="+mn-cs"/>
              </a:rPr>
            </a:br>
            <a:endParaRPr lang="lt-LT" sz="3200" b="1" dirty="0"/>
          </a:p>
        </p:txBody>
      </p:sp>
      <p:sp>
        <p:nvSpPr>
          <p:cNvPr id="3" name="Teksto vietos rezervavimo ženklas 2"/>
          <p:cNvSpPr>
            <a:spLocks noGrp="1"/>
          </p:cNvSpPr>
          <p:nvPr>
            <p:ph type="body" idx="1"/>
          </p:nvPr>
        </p:nvSpPr>
        <p:spPr>
          <a:xfrm>
            <a:off x="6228184" y="1498762"/>
            <a:ext cx="2791544" cy="1066142"/>
          </a:xfrm>
          <a:solidFill>
            <a:srgbClr val="319F6B"/>
          </a:solidFill>
        </p:spPr>
        <p:txBody>
          <a:bodyPr>
            <a:normAutofit fontScale="77500" lnSpcReduction="20000"/>
          </a:bodyPr>
          <a:lstStyle/>
          <a:p>
            <a:pPr algn="ctr"/>
            <a:r>
              <a:rPr lang="lt-LT" dirty="0">
                <a:latin typeface="Times New Roman" panose="02020603050405020304" pitchFamily="18" charset="0"/>
                <a:cs typeface="Times New Roman" panose="02020603050405020304" pitchFamily="18" charset="0"/>
              </a:rPr>
              <a:t>Iš viso: </a:t>
            </a:r>
          </a:p>
          <a:p>
            <a:pPr algn="ctr"/>
            <a:r>
              <a:rPr lang="lt-LT" sz="4300" dirty="0">
                <a:latin typeface="Times New Roman" panose="02020603050405020304" pitchFamily="18" charset="0"/>
                <a:cs typeface="Times New Roman" panose="02020603050405020304" pitchFamily="18" charset="0"/>
              </a:rPr>
              <a:t>8017,2 </a:t>
            </a:r>
          </a:p>
          <a:p>
            <a:pPr algn="ctr"/>
            <a:r>
              <a:rPr lang="lt-LT" sz="1500" dirty="0">
                <a:latin typeface="Times New Roman" panose="02020603050405020304" pitchFamily="18" charset="0"/>
                <a:cs typeface="Times New Roman" panose="02020603050405020304" pitchFamily="18" charset="0"/>
              </a:rPr>
              <a:t>tūkst. </a:t>
            </a:r>
            <a:r>
              <a:rPr lang="lt-LT" sz="1500" dirty="0" err="1">
                <a:latin typeface="Times New Roman" panose="02020603050405020304" pitchFamily="18" charset="0"/>
                <a:cs typeface="Times New Roman" panose="02020603050405020304" pitchFamily="18" charset="0"/>
              </a:rPr>
              <a:t>Eur</a:t>
            </a:r>
            <a:endParaRPr lang="lt-LT" sz="1500" dirty="0">
              <a:latin typeface="Times New Roman" panose="02020603050405020304" pitchFamily="18" charset="0"/>
              <a:cs typeface="Times New Roman" panose="02020603050405020304" pitchFamily="18" charset="0"/>
            </a:endParaRPr>
          </a:p>
        </p:txBody>
      </p:sp>
      <p:cxnSp>
        <p:nvCxnSpPr>
          <p:cNvPr id="7" name="Tiesioji jungtis 6"/>
          <p:cNvCxnSpPr/>
          <p:nvPr/>
        </p:nvCxnSpPr>
        <p:spPr>
          <a:xfrm>
            <a:off x="1043608" y="997496"/>
            <a:ext cx="78467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ksto vietos rezervavimo ženklas 2"/>
          <p:cNvSpPr txBox="1">
            <a:spLocks/>
          </p:cNvSpPr>
          <p:nvPr/>
        </p:nvSpPr>
        <p:spPr>
          <a:xfrm>
            <a:off x="7020272" y="1024708"/>
            <a:ext cx="1080120" cy="481980"/>
          </a:xfrm>
          <a:prstGeom prst="rect">
            <a:avLst/>
          </a:prstGeom>
          <a:solidFill>
            <a:srgbClr val="319F6B"/>
          </a:solidFill>
        </p:spPr>
        <p:txBody>
          <a:bodyPr vert="horz" lIns="91440" tIns="45720" rIns="91440" bIns="45720" rtlCol="0" anchor="b">
            <a:normAutofit fontScale="85000" lnSpcReduction="10000"/>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lt-LT" dirty="0">
                <a:latin typeface="Times New Roman" panose="02020603050405020304" pitchFamily="18" charset="0"/>
                <a:cs typeface="Times New Roman" panose="02020603050405020304" pitchFamily="18" charset="0"/>
              </a:rPr>
              <a:t>2022 m.</a:t>
            </a:r>
          </a:p>
        </p:txBody>
      </p:sp>
      <p:sp>
        <p:nvSpPr>
          <p:cNvPr id="9" name="Teksto vietos rezervavimo ženklas 2"/>
          <p:cNvSpPr>
            <a:spLocks noGrp="1"/>
          </p:cNvSpPr>
          <p:nvPr>
            <p:ph type="body" idx="1"/>
          </p:nvPr>
        </p:nvSpPr>
        <p:spPr>
          <a:xfrm>
            <a:off x="3210136" y="1476686"/>
            <a:ext cx="2791544" cy="1088218"/>
          </a:xfrm>
          <a:solidFill>
            <a:srgbClr val="319F6B"/>
          </a:solidFill>
        </p:spPr>
        <p:txBody>
          <a:bodyPr>
            <a:normAutofit fontScale="77500" lnSpcReduction="20000"/>
          </a:bodyPr>
          <a:lstStyle/>
          <a:p>
            <a:pPr algn="ctr"/>
            <a:r>
              <a:rPr lang="lt-LT" dirty="0">
                <a:latin typeface="Times New Roman" panose="02020603050405020304" pitchFamily="18" charset="0"/>
                <a:cs typeface="Times New Roman" panose="02020603050405020304" pitchFamily="18" charset="0"/>
              </a:rPr>
              <a:t>Iš viso: </a:t>
            </a:r>
          </a:p>
          <a:p>
            <a:pPr algn="ctr"/>
            <a:r>
              <a:rPr lang="lt-LT" sz="4300" dirty="0">
                <a:latin typeface="Times New Roman" panose="02020603050405020304" pitchFamily="18" charset="0"/>
                <a:cs typeface="Times New Roman" panose="02020603050405020304" pitchFamily="18" charset="0"/>
              </a:rPr>
              <a:t>8639,4</a:t>
            </a:r>
          </a:p>
          <a:p>
            <a:pPr algn="ctr"/>
            <a:r>
              <a:rPr lang="lt-LT" sz="1500" dirty="0">
                <a:latin typeface="Times New Roman" panose="02020603050405020304" pitchFamily="18" charset="0"/>
                <a:cs typeface="Times New Roman" panose="02020603050405020304" pitchFamily="18" charset="0"/>
              </a:rPr>
              <a:t>tūkst. Eur (7268,4 tūkst. Eur)</a:t>
            </a:r>
          </a:p>
        </p:txBody>
      </p:sp>
      <p:sp>
        <p:nvSpPr>
          <p:cNvPr id="10" name="Teksto vietos rezervavimo ženklas 2"/>
          <p:cNvSpPr txBox="1">
            <a:spLocks/>
          </p:cNvSpPr>
          <p:nvPr/>
        </p:nvSpPr>
        <p:spPr>
          <a:xfrm>
            <a:off x="4065848" y="997496"/>
            <a:ext cx="1080120" cy="481980"/>
          </a:xfrm>
          <a:prstGeom prst="rect">
            <a:avLst/>
          </a:prstGeom>
          <a:solidFill>
            <a:srgbClr val="319F6B"/>
          </a:solidFill>
        </p:spPr>
        <p:txBody>
          <a:bodyPr vert="horz" lIns="91440" tIns="45720" rIns="91440" bIns="45720" rtlCol="0" anchor="b">
            <a:normAutofit fontScale="85000" lnSpcReduction="10000"/>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lt-LT" dirty="0">
                <a:latin typeface="Times New Roman" panose="02020603050405020304" pitchFamily="18" charset="0"/>
                <a:cs typeface="Times New Roman" panose="02020603050405020304" pitchFamily="18" charset="0"/>
              </a:rPr>
              <a:t>2021 m.</a:t>
            </a:r>
          </a:p>
        </p:txBody>
      </p:sp>
      <p:sp>
        <p:nvSpPr>
          <p:cNvPr id="11" name="Teksto vietos rezervavimo ženklas 2"/>
          <p:cNvSpPr>
            <a:spLocks noGrp="1"/>
          </p:cNvSpPr>
          <p:nvPr>
            <p:ph type="body" idx="1"/>
          </p:nvPr>
        </p:nvSpPr>
        <p:spPr>
          <a:xfrm>
            <a:off x="179512" y="1498762"/>
            <a:ext cx="2791544" cy="1066142"/>
          </a:xfrm>
          <a:solidFill>
            <a:srgbClr val="319F6B"/>
          </a:solidFill>
        </p:spPr>
        <p:txBody>
          <a:bodyPr>
            <a:normAutofit fontScale="77500" lnSpcReduction="20000"/>
          </a:bodyPr>
          <a:lstStyle/>
          <a:p>
            <a:pPr algn="ctr"/>
            <a:r>
              <a:rPr lang="lt-LT" dirty="0">
                <a:latin typeface="Times New Roman" panose="02020603050405020304" pitchFamily="18" charset="0"/>
                <a:cs typeface="Times New Roman" panose="02020603050405020304" pitchFamily="18" charset="0"/>
              </a:rPr>
              <a:t>Iš viso: </a:t>
            </a:r>
          </a:p>
          <a:p>
            <a:pPr algn="ctr"/>
            <a:r>
              <a:rPr lang="lt-LT" sz="4300" dirty="0">
                <a:latin typeface="Times New Roman" panose="02020603050405020304" pitchFamily="18" charset="0"/>
                <a:cs typeface="Times New Roman" panose="02020603050405020304" pitchFamily="18" charset="0"/>
              </a:rPr>
              <a:t>6969,2</a:t>
            </a:r>
          </a:p>
          <a:p>
            <a:pPr algn="ctr"/>
            <a:r>
              <a:rPr lang="lt-LT" sz="1500" dirty="0">
                <a:latin typeface="Times New Roman" panose="02020603050405020304" pitchFamily="18" charset="0"/>
                <a:cs typeface="Times New Roman" panose="02020603050405020304" pitchFamily="18" charset="0"/>
              </a:rPr>
              <a:t>tūkst. Eur (6367,5 tūkst. Eur)</a:t>
            </a:r>
          </a:p>
        </p:txBody>
      </p:sp>
      <p:sp>
        <p:nvSpPr>
          <p:cNvPr id="12" name="Teksto vietos rezervavimo ženklas 2"/>
          <p:cNvSpPr txBox="1">
            <a:spLocks/>
          </p:cNvSpPr>
          <p:nvPr/>
        </p:nvSpPr>
        <p:spPr>
          <a:xfrm>
            <a:off x="1043608" y="1024708"/>
            <a:ext cx="1080120" cy="481980"/>
          </a:xfrm>
          <a:prstGeom prst="rect">
            <a:avLst/>
          </a:prstGeom>
          <a:solidFill>
            <a:srgbClr val="319F6B"/>
          </a:solidFill>
        </p:spPr>
        <p:txBody>
          <a:bodyPr vert="horz" lIns="91440" tIns="45720" rIns="91440" bIns="45720" rtlCol="0" anchor="b">
            <a:normAutofit fontScale="85000" lnSpcReduction="10000"/>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lt-LT" dirty="0">
                <a:latin typeface="Times New Roman" panose="02020603050405020304" pitchFamily="18" charset="0"/>
                <a:cs typeface="Times New Roman" panose="02020603050405020304" pitchFamily="18" charset="0"/>
              </a:rPr>
              <a:t>2020 m.</a:t>
            </a:r>
          </a:p>
        </p:txBody>
      </p:sp>
      <p:sp>
        <p:nvSpPr>
          <p:cNvPr id="14" name="Šešiakampis 13"/>
          <p:cNvSpPr/>
          <p:nvPr/>
        </p:nvSpPr>
        <p:spPr>
          <a:xfrm>
            <a:off x="6588224" y="2649860"/>
            <a:ext cx="1692188" cy="1253480"/>
          </a:xfrm>
          <a:prstGeom prst="hexagon">
            <a:avLst/>
          </a:prstGeom>
          <a:noFill/>
          <a:ln>
            <a:solidFill>
              <a:srgbClr val="319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a:p>
            <a:pPr algn="ctr"/>
            <a:endParaRPr lang="lt-LT" dirty="0"/>
          </a:p>
        </p:txBody>
      </p:sp>
      <p:sp>
        <p:nvSpPr>
          <p:cNvPr id="16" name="Stačiakampis 15"/>
          <p:cNvSpPr/>
          <p:nvPr/>
        </p:nvSpPr>
        <p:spPr>
          <a:xfrm>
            <a:off x="4513802" y="5991254"/>
            <a:ext cx="3352564" cy="751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Viešosios tvarkos, gyventojų saugumo užtikrinimas</a:t>
            </a:r>
          </a:p>
          <a:p>
            <a:pPr algn="ctr"/>
            <a:endParaRPr lang="lt-LT" dirty="0"/>
          </a:p>
        </p:txBody>
      </p:sp>
      <p:sp>
        <p:nvSpPr>
          <p:cNvPr id="17" name="Stačiakampis 16"/>
          <p:cNvSpPr/>
          <p:nvPr/>
        </p:nvSpPr>
        <p:spPr>
          <a:xfrm>
            <a:off x="326220" y="6082344"/>
            <a:ext cx="4215568" cy="522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Rajono įvaizdžio ir informacijos sklaidos priemonės, gyventojų informavimas ir įtraukimas į miesto sprendimus</a:t>
            </a:r>
          </a:p>
          <a:p>
            <a:pPr algn="ctr"/>
            <a:endParaRPr lang="lt-LT" dirty="0"/>
          </a:p>
        </p:txBody>
      </p:sp>
      <p:sp>
        <p:nvSpPr>
          <p:cNvPr id="18" name="Stačiakampis 17"/>
          <p:cNvSpPr/>
          <p:nvPr/>
        </p:nvSpPr>
        <p:spPr>
          <a:xfrm>
            <a:off x="61764" y="4052782"/>
            <a:ext cx="2701776" cy="610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Paslaugų perkėlimas į elektroninę erdvę</a:t>
            </a:r>
          </a:p>
          <a:p>
            <a:pPr algn="ctr"/>
            <a:endParaRPr lang="lt-LT" dirty="0">
              <a:solidFill>
                <a:schemeClr val="tx1"/>
              </a:solidFill>
            </a:endParaRPr>
          </a:p>
        </p:txBody>
      </p:sp>
      <p:sp>
        <p:nvSpPr>
          <p:cNvPr id="19" name="Stačiakampis 18"/>
          <p:cNvSpPr/>
          <p:nvPr/>
        </p:nvSpPr>
        <p:spPr>
          <a:xfrm>
            <a:off x="5976156" y="4052782"/>
            <a:ext cx="3168352" cy="610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Valstybinių funkcijų efektyvus įgyvendinimas</a:t>
            </a:r>
          </a:p>
          <a:p>
            <a:pPr algn="ctr"/>
            <a:endParaRPr lang="lt-LT" dirty="0"/>
          </a:p>
        </p:txBody>
      </p:sp>
      <p:sp>
        <p:nvSpPr>
          <p:cNvPr id="20" name="Stačiakampis 19"/>
          <p:cNvSpPr/>
          <p:nvPr/>
        </p:nvSpPr>
        <p:spPr>
          <a:xfrm>
            <a:off x="3543790" y="3955492"/>
            <a:ext cx="2124236" cy="481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latin typeface="Times New Roman" panose="02020603050405020304" pitchFamily="18" charset="0"/>
                <a:cs typeface="Times New Roman" panose="02020603050405020304" pitchFamily="18" charset="0"/>
              </a:rPr>
              <a:t>Fiskalinės drausmės laikymasis</a:t>
            </a:r>
          </a:p>
        </p:txBody>
      </p:sp>
      <p:sp>
        <p:nvSpPr>
          <p:cNvPr id="21" name="Šešiakampis 20"/>
          <p:cNvSpPr/>
          <p:nvPr/>
        </p:nvSpPr>
        <p:spPr>
          <a:xfrm>
            <a:off x="1979712" y="4357954"/>
            <a:ext cx="1800200" cy="1440160"/>
          </a:xfrm>
          <a:prstGeom prst="hexagon">
            <a:avLst/>
          </a:prstGeom>
          <a:noFill/>
          <a:ln>
            <a:solidFill>
              <a:srgbClr val="319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a:p>
            <a:pPr algn="ctr"/>
            <a:endParaRPr lang="lt-LT" dirty="0"/>
          </a:p>
        </p:txBody>
      </p:sp>
      <p:sp>
        <p:nvSpPr>
          <p:cNvPr id="22" name="Šešiakampis 21"/>
          <p:cNvSpPr/>
          <p:nvPr/>
        </p:nvSpPr>
        <p:spPr>
          <a:xfrm>
            <a:off x="5253980" y="4437112"/>
            <a:ext cx="1766292" cy="1439922"/>
          </a:xfrm>
          <a:prstGeom prst="hexagon">
            <a:avLst/>
          </a:prstGeom>
          <a:noFill/>
          <a:ln>
            <a:solidFill>
              <a:srgbClr val="319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a:p>
            <a:pPr algn="ctr"/>
            <a:endParaRPr lang="lt-LT" dirty="0"/>
          </a:p>
        </p:txBody>
      </p:sp>
      <p:sp>
        <p:nvSpPr>
          <p:cNvPr id="23" name="Šešiakampis 22"/>
          <p:cNvSpPr/>
          <p:nvPr/>
        </p:nvSpPr>
        <p:spPr>
          <a:xfrm>
            <a:off x="3563888" y="2679576"/>
            <a:ext cx="1800200" cy="1253480"/>
          </a:xfrm>
          <a:prstGeom prst="hexagon">
            <a:avLst/>
          </a:prstGeom>
          <a:noFill/>
          <a:ln>
            <a:solidFill>
              <a:srgbClr val="319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a:p>
            <a:pPr algn="ctr"/>
            <a:endParaRPr lang="lt-LT" dirty="0"/>
          </a:p>
        </p:txBody>
      </p:sp>
      <p:sp>
        <p:nvSpPr>
          <p:cNvPr id="24" name="Šešiakampis 23"/>
          <p:cNvSpPr/>
          <p:nvPr/>
        </p:nvSpPr>
        <p:spPr>
          <a:xfrm>
            <a:off x="683568" y="2649860"/>
            <a:ext cx="1728192" cy="1283196"/>
          </a:xfrm>
          <a:prstGeom prst="hexagon">
            <a:avLst/>
          </a:prstGeom>
          <a:noFill/>
          <a:ln>
            <a:solidFill>
              <a:srgbClr val="319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a:p>
            <a:pPr algn="ctr"/>
            <a:endParaRPr lang="lt-LT" dirty="0"/>
          </a:p>
        </p:txBody>
      </p:sp>
      <p:pic>
        <p:nvPicPr>
          <p:cNvPr id="25" name="Paveikslėlis 24" descr="nešiojamas kompiuteris,žinios,informacija,žinių įgijimas,švietimas,nešiojamojo kompiuterio,piktogramos,Interneto svetainė,informatika,grafika,vektorius,skaidrumas,juoda spalva,nemokama vektorinė grafika,nemokamos nuotraukos, nemokama licenzija"/>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935596" y="2707134"/>
            <a:ext cx="1296144" cy="1109464"/>
          </a:xfrm>
          <a:prstGeom prst="rect">
            <a:avLst/>
          </a:prstGeom>
          <a:noFill/>
          <a:ln>
            <a:noFill/>
          </a:ln>
        </p:spPr>
      </p:pic>
      <p:pic>
        <p:nvPicPr>
          <p:cNvPr id="26" name="Paveikslėlis 25" descr="pinigai,pinigų bokštas,monetos,euras,€ moneta,Specie,laisvas keitimas,euro centai,centas,valiuta,pinigai,metaliniai pinigai,finansai,nemokamos nuotraukos, nemokama licenzija"/>
          <p:cNvPicPr/>
          <p:nvPr/>
        </p:nvPicPr>
        <p:blipFill>
          <a:blip r:embed="rId3" cstate="print">
            <a:biLevel thresh="75000"/>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3780960" y="2783664"/>
            <a:ext cx="1295096" cy="870775"/>
          </a:xfrm>
          <a:prstGeom prst="rect">
            <a:avLst/>
          </a:prstGeom>
          <a:noFill/>
          <a:ln>
            <a:noFill/>
          </a:ln>
        </p:spPr>
      </p:pic>
      <p:pic>
        <p:nvPicPr>
          <p:cNvPr id="27" name="Paveikslėlis 26" descr="euras,valiuta,ženklas,europietis,pinigai,euro zona,keistis,turgus,finansai,simbolis,nemokama vektorinė grafika,nemokamos nuotraukos, nemokama licenzija"/>
          <p:cNvPicPr/>
          <p:nvPr/>
        </p:nvPicPr>
        <p:blipFill>
          <a:blip r:embed="rId5" cstate="print">
            <a:biLevel thresh="75000"/>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V="1">
            <a:off x="3732008" y="3003199"/>
            <a:ext cx="432494" cy="517334"/>
          </a:xfrm>
          <a:prstGeom prst="rect">
            <a:avLst/>
          </a:prstGeom>
          <a:noFill/>
          <a:ln>
            <a:noFill/>
          </a:ln>
        </p:spPr>
      </p:pic>
      <p:pic>
        <p:nvPicPr>
          <p:cNvPr id="28" name="Paveikslėlis 27" descr="Automobilių pramonė žengia į skaitmeninę erą"/>
          <p:cNvPicPr/>
          <p:nvPr/>
        </p:nvPicPr>
        <p:blipFill>
          <a:blip r:embed="rId7" cstate="print">
            <a:biLevel thresh="75000"/>
            <a:extLst>
              <a:ext uri="{28A0092B-C50C-407E-A947-70E740481C1C}">
                <a14:useLocalDpi xmlns:a14="http://schemas.microsoft.com/office/drawing/2010/main" val="0"/>
              </a:ext>
            </a:extLst>
          </a:blip>
          <a:srcRect/>
          <a:stretch>
            <a:fillRect/>
          </a:stretch>
        </p:blipFill>
        <p:spPr bwMode="auto">
          <a:xfrm>
            <a:off x="5523765" y="4797152"/>
            <a:ext cx="1226722" cy="792087"/>
          </a:xfrm>
          <a:prstGeom prst="rect">
            <a:avLst/>
          </a:prstGeom>
          <a:noFill/>
          <a:ln>
            <a:noFill/>
          </a:ln>
        </p:spPr>
      </p:pic>
      <p:pic>
        <p:nvPicPr>
          <p:cNvPr id="29" name="Paveikslėlis 28" descr="Vaizdo rezultatas pagal užklausą „piktograma valstybinės funkcijos“"/>
          <p:cNvPicPr/>
          <p:nvPr/>
        </p:nvPicPr>
        <p:blipFill rotWithShape="1">
          <a:blip r:embed="rId8">
            <a:biLevel thresh="75000"/>
            <a:extLst>
              <a:ext uri="{28A0092B-C50C-407E-A947-70E740481C1C}">
                <a14:useLocalDpi xmlns:a14="http://schemas.microsoft.com/office/drawing/2010/main" val="0"/>
              </a:ext>
            </a:extLst>
          </a:blip>
          <a:srcRect l="21370" t="45755" r="20625" b="20754"/>
          <a:stretch/>
        </p:blipFill>
        <p:spPr bwMode="auto">
          <a:xfrm>
            <a:off x="6804248" y="2860489"/>
            <a:ext cx="1302196" cy="891654"/>
          </a:xfrm>
          <a:prstGeom prst="rect">
            <a:avLst/>
          </a:prstGeom>
          <a:noFill/>
          <a:ln>
            <a:noFill/>
          </a:ln>
          <a:extLst>
            <a:ext uri="{53640926-AAD7-44D8-BBD7-CCE9431645EC}">
              <a14:shadowObscured xmlns:a14="http://schemas.microsoft.com/office/drawing/2010/main"/>
            </a:ext>
          </a:extLst>
        </p:spPr>
      </p:pic>
      <p:pic>
        <p:nvPicPr>
          <p:cNvPr id="30" name="Paveikslėlis 29" descr="Vaizdo rezultatas pagal užklausą „piktograma posėdis“"/>
          <p:cNvPicPr/>
          <p:nvPr/>
        </p:nvPicPr>
        <p:blipFill>
          <a:blip r:embed="rId9">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231740" y="4581128"/>
            <a:ext cx="1188132" cy="1008111"/>
          </a:xfrm>
          <a:prstGeom prst="rect">
            <a:avLst/>
          </a:prstGeom>
          <a:noFill/>
          <a:ln>
            <a:noFill/>
          </a:ln>
        </p:spPr>
      </p:pic>
      <p:pic>
        <p:nvPicPr>
          <p:cNvPr id="31" name="Turinio vietos rezervavimo ženklas 12" descr="https://www.teismai.lt/data/public/uploads/2017/07/piktogramos-44.png"/>
          <p:cNvPicPr>
            <a:picLocks noGrp="1"/>
          </p:cNvPicPr>
          <p:nvPr>
            <p:ph idx="1"/>
          </p:nvPr>
        </p:nvPicPr>
        <p:blipFill>
          <a:blip r:embed="rId11" cstate="print">
            <a:extLst>
              <a:ext uri="{28A0092B-C50C-407E-A947-70E740481C1C}">
                <a14:useLocalDpi xmlns:a14="http://schemas.microsoft.com/office/drawing/2010/main" val="0"/>
              </a:ext>
            </a:extLst>
          </a:blip>
          <a:srcRect/>
          <a:stretch>
            <a:fillRect/>
          </a:stretch>
        </p:blipFill>
        <p:spPr bwMode="auto">
          <a:xfrm>
            <a:off x="61764" y="76203"/>
            <a:ext cx="983466" cy="921293"/>
          </a:xfrm>
          <a:prstGeom prst="rect">
            <a:avLst/>
          </a:prstGeom>
          <a:noFill/>
          <a:ln>
            <a:noFill/>
          </a:ln>
        </p:spPr>
      </p:pic>
    </p:spTree>
    <p:extLst>
      <p:ext uri="{BB962C8B-B14F-4D97-AF65-F5344CB8AC3E}">
        <p14:creationId xmlns:p14="http://schemas.microsoft.com/office/powerpoint/2010/main" val="502703279"/>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F5FF63F-08A8-4D04-89D4-E728D8C4D591}"/>
              </a:ext>
            </a:extLst>
          </p:cNvPr>
          <p:cNvSpPr>
            <a:spLocks noGrp="1"/>
          </p:cNvSpPr>
          <p:nvPr>
            <p:ph type="title"/>
          </p:nvPr>
        </p:nvSpPr>
        <p:spPr>
          <a:xfrm>
            <a:off x="457200" y="274638"/>
            <a:ext cx="8229600" cy="706090"/>
          </a:xfrm>
        </p:spPr>
        <p:txBody>
          <a:bodyPr>
            <a:normAutofit/>
          </a:bodyPr>
          <a:lstStyle/>
          <a:p>
            <a:r>
              <a:rPr lang="lt-LT" sz="2800" b="1" dirty="0">
                <a:latin typeface="Times New Roman" panose="02020603050405020304" pitchFamily="18" charset="0"/>
                <a:cs typeface="Times New Roman" panose="02020603050405020304" pitchFamily="18" charset="0"/>
              </a:rPr>
              <a:t>PRIEMONĖS BE FINANSAVIMO</a:t>
            </a:r>
          </a:p>
        </p:txBody>
      </p:sp>
      <p:sp>
        <p:nvSpPr>
          <p:cNvPr id="3" name="Turinio vietos rezervavimo ženklas 2">
            <a:extLst>
              <a:ext uri="{FF2B5EF4-FFF2-40B4-BE49-F238E27FC236}">
                <a16:creationId xmlns:a16="http://schemas.microsoft.com/office/drawing/2014/main" id="{6C1E081F-C422-447B-BC30-74BE728ABE2F}"/>
              </a:ext>
            </a:extLst>
          </p:cNvPr>
          <p:cNvSpPr>
            <a:spLocks noGrp="1"/>
          </p:cNvSpPr>
          <p:nvPr>
            <p:ph idx="1"/>
          </p:nvPr>
        </p:nvSpPr>
        <p:spPr>
          <a:xfrm>
            <a:off x="457200" y="1237720"/>
            <a:ext cx="8229600" cy="4888444"/>
          </a:xfrm>
          <a:solidFill>
            <a:schemeClr val="tx2">
              <a:lumMod val="40000"/>
              <a:lumOff val="60000"/>
            </a:schemeClr>
          </a:solidFill>
        </p:spPr>
        <p:txBody>
          <a:bodyPr>
            <a:normAutofit/>
          </a:bodyPr>
          <a:lstStyle/>
          <a:p>
            <a:r>
              <a:rPr lang="lt-LT" sz="2300" dirty="0">
                <a:latin typeface="Times New Roman" panose="02020603050405020304" pitchFamily="18" charset="0"/>
                <a:cs typeface="Times New Roman" panose="02020603050405020304" pitchFamily="18" charset="0"/>
              </a:rPr>
              <a:t>Kaišiadorių meno mokyklos simfoninio orkestras;</a:t>
            </a:r>
          </a:p>
          <a:p>
            <a:r>
              <a:rPr lang="lt-LT" sz="2300" dirty="0">
                <a:latin typeface="Times New Roman" panose="02020603050405020304" pitchFamily="18" charset="0"/>
                <a:cs typeface="Times New Roman" panose="02020603050405020304" pitchFamily="18" charset="0"/>
              </a:rPr>
              <a:t>Algirdo Brazausko gimnazija – stadiono techninio projekto parengimas;</a:t>
            </a:r>
          </a:p>
          <a:p>
            <a:r>
              <a:rPr lang="lt-LT" sz="2300" dirty="0">
                <a:latin typeface="Times New Roman" panose="02020603050405020304" pitchFamily="18" charset="0"/>
                <a:cs typeface="Times New Roman" panose="02020603050405020304" pitchFamily="18" charset="0"/>
              </a:rPr>
              <a:t>Kaišiadorių šventosios Faustinos mokykla-daugiafunkcis centras - stadiono techninio projekto parengimas;</a:t>
            </a:r>
          </a:p>
          <a:p>
            <a:r>
              <a:rPr lang="lt-LT" sz="2300" dirty="0">
                <a:latin typeface="Times New Roman" panose="02020603050405020304" pitchFamily="18" charset="0"/>
                <a:cs typeface="Times New Roman" panose="02020603050405020304" pitchFamily="18" charset="0"/>
              </a:rPr>
              <a:t>Žaslių rytinio aplinkkelio galimybių studijos parengimas;</a:t>
            </a:r>
          </a:p>
          <a:p>
            <a:r>
              <a:rPr lang="lt-LT" sz="2300" dirty="0">
                <a:latin typeface="Times New Roman" panose="02020603050405020304" pitchFamily="18" charset="0"/>
                <a:cs typeface="Times New Roman" panose="02020603050405020304" pitchFamily="18" charset="0"/>
              </a:rPr>
              <a:t>Obuolių g. ir Radastų g. </a:t>
            </a:r>
            <a:r>
              <a:rPr lang="lt-LT" sz="2300" dirty="0" err="1">
                <a:latin typeface="Times New Roman" panose="02020603050405020304" pitchFamily="18" charset="0"/>
                <a:cs typeface="Times New Roman" panose="02020603050405020304" pitchFamily="18" charset="0"/>
              </a:rPr>
              <a:t>Pamierio</a:t>
            </a:r>
            <a:r>
              <a:rPr lang="lt-LT" sz="2300" dirty="0">
                <a:latin typeface="Times New Roman" panose="02020603050405020304" pitchFamily="18" charset="0"/>
                <a:cs typeface="Times New Roman" panose="02020603050405020304" pitchFamily="18" charset="0"/>
              </a:rPr>
              <a:t> k., apšvietimo įrengimas;</a:t>
            </a:r>
          </a:p>
          <a:p>
            <a:r>
              <a:rPr lang="lt-LT" sz="2300" dirty="0">
                <a:latin typeface="Times New Roman" panose="02020603050405020304" pitchFamily="18" charset="0"/>
                <a:cs typeface="Times New Roman" panose="02020603050405020304" pitchFamily="18" charset="0"/>
              </a:rPr>
              <a:t>Visuomenės sveikatos biuro neįgaliųjų keltuvo (lifto) remontas arba keitimas;</a:t>
            </a:r>
          </a:p>
          <a:p>
            <a:r>
              <a:rPr lang="lt-LT" sz="2300" dirty="0">
                <a:latin typeface="Times New Roman" panose="02020603050405020304" pitchFamily="18" charset="0"/>
                <a:cs typeface="Times New Roman" panose="02020603050405020304" pitchFamily="18" charset="0"/>
              </a:rPr>
              <a:t>Savivaldybės administracijos Metrikacijos skyriaus salės remontas;</a:t>
            </a:r>
          </a:p>
          <a:p>
            <a:pPr marL="0" indent="0">
              <a:buNone/>
            </a:pPr>
            <a:endParaRPr lang="lt-LT" dirty="0"/>
          </a:p>
          <a:p>
            <a:endParaRPr lang="lt-LT" dirty="0"/>
          </a:p>
        </p:txBody>
      </p:sp>
      <p:pic>
        <p:nvPicPr>
          <p:cNvPr id="4" name="Paveikslėlis 3">
            <a:extLst>
              <a:ext uri="{FF2B5EF4-FFF2-40B4-BE49-F238E27FC236}">
                <a16:creationId xmlns:a16="http://schemas.microsoft.com/office/drawing/2014/main" id="{B2671394-AE86-4407-9E24-409508FD2286}"/>
              </a:ext>
            </a:extLst>
          </p:cNvPr>
          <p:cNvPicPr>
            <a:picLocks noChangeAspect="1"/>
          </p:cNvPicPr>
          <p:nvPr/>
        </p:nvPicPr>
        <p:blipFill>
          <a:blip r:embed="rId2"/>
          <a:stretch>
            <a:fillRect/>
          </a:stretch>
        </p:blipFill>
        <p:spPr>
          <a:xfrm>
            <a:off x="323528" y="16998"/>
            <a:ext cx="1298561" cy="865707"/>
          </a:xfrm>
          <a:prstGeom prst="rect">
            <a:avLst/>
          </a:prstGeom>
        </p:spPr>
      </p:pic>
      <p:pic>
        <p:nvPicPr>
          <p:cNvPr id="5" name="Paveikslėlis 4" descr="euras,valiuta,ženklas,europietis,pinigai,euro zona,keistis,turgus,finansai,simbolis,nemokama vektorinė grafika,nemokamos nuotraukos, nemokama licenzija">
            <a:extLst>
              <a:ext uri="{FF2B5EF4-FFF2-40B4-BE49-F238E27FC236}">
                <a16:creationId xmlns:a16="http://schemas.microsoft.com/office/drawing/2014/main" id="{D601F1C9-DBB1-4787-A0E7-40089AAB4EA8}"/>
              </a:ext>
            </a:extLst>
          </p:cNvPr>
          <p:cNvPicPr/>
          <p:nvPr/>
        </p:nvPicPr>
        <p:blipFill>
          <a:blip r:embed="rId3" cstate="print">
            <a:biLevel thresh="7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V="1">
            <a:off x="323528" y="17647"/>
            <a:ext cx="432494" cy="517334"/>
          </a:xfrm>
          <a:prstGeom prst="rect">
            <a:avLst/>
          </a:prstGeom>
          <a:noFill/>
          <a:ln>
            <a:noFill/>
          </a:ln>
        </p:spPr>
      </p:pic>
    </p:spTree>
    <p:extLst>
      <p:ext uri="{BB962C8B-B14F-4D97-AF65-F5344CB8AC3E}">
        <p14:creationId xmlns:p14="http://schemas.microsoft.com/office/powerpoint/2010/main" val="169917270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a:extLst>
              <a:ext uri="{FF2B5EF4-FFF2-40B4-BE49-F238E27FC236}">
                <a16:creationId xmlns:a16="http://schemas.microsoft.com/office/drawing/2014/main" id="{DFA3550C-211D-49D5-9AF3-2A51D018EB1D}"/>
              </a:ext>
            </a:extLst>
          </p:cNvPr>
          <p:cNvSpPr>
            <a:spLocks noGrp="1"/>
          </p:cNvSpPr>
          <p:nvPr>
            <p:ph type="subTitle" idx="1"/>
          </p:nvPr>
        </p:nvSpPr>
        <p:spPr/>
        <p:txBody>
          <a:bodyPr/>
          <a:lstStyle/>
          <a:p>
            <a:endParaRPr lang="lt-LT"/>
          </a:p>
        </p:txBody>
      </p:sp>
      <p:pic>
        <p:nvPicPr>
          <p:cNvPr id="1026" name="Picture 2" descr="Kaišiadorių rajono savivaldybė – Vikipedija">
            <a:extLst>
              <a:ext uri="{FF2B5EF4-FFF2-40B4-BE49-F238E27FC236}">
                <a16:creationId xmlns:a16="http://schemas.microsoft.com/office/drawing/2014/main" id="{9F2AA2D1-83F0-4612-90C2-5085AEAF260A}"/>
              </a:ext>
            </a:extLst>
          </p:cNvPr>
          <p:cNvPicPr>
            <a:picLocks noChangeAspect="1" noChangeArrowheads="1"/>
          </p:cNvPicPr>
          <p:nvPr/>
        </p:nvPicPr>
        <p:blipFill>
          <a:blip r:embed="rId2">
            <a:graysc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35124" y="1060735"/>
            <a:ext cx="7174835" cy="5797265"/>
          </a:xfrm>
          <a:prstGeom prst="rect">
            <a:avLst/>
          </a:prstGeom>
          <a:ln>
            <a:noFill/>
          </a:ln>
          <a:effectLst/>
          <a:extLst>
            <a:ext uri="{909E8E84-426E-40DD-AFC4-6F175D3DCCD1}">
              <a14:hiddenFill xmlns:a14="http://schemas.microsoft.com/office/drawing/2010/main">
                <a:solidFill>
                  <a:srgbClr val="FFFFFF"/>
                </a:solidFill>
              </a14:hiddenFill>
            </a:ext>
          </a:extLst>
        </p:spPr>
      </p:pic>
      <p:sp>
        <p:nvSpPr>
          <p:cNvPr id="5" name="Stačiakampis 4">
            <a:extLst>
              <a:ext uri="{FF2B5EF4-FFF2-40B4-BE49-F238E27FC236}">
                <a16:creationId xmlns:a16="http://schemas.microsoft.com/office/drawing/2014/main" id="{BD9C66DA-14D8-44DD-8409-2CB9BB30ADB1}"/>
              </a:ext>
            </a:extLst>
          </p:cNvPr>
          <p:cNvSpPr/>
          <p:nvPr/>
        </p:nvSpPr>
        <p:spPr>
          <a:xfrm>
            <a:off x="107504" y="432468"/>
            <a:ext cx="9036496" cy="784830"/>
          </a:xfrm>
          <a:prstGeom prst="rect">
            <a:avLst/>
          </a:prstGeom>
        </p:spPr>
        <p:txBody>
          <a:bodyPr wrap="square">
            <a:spAutoFit/>
          </a:bodyPr>
          <a:lstStyle/>
          <a:p>
            <a:pPr lvl="0" algn="ctr">
              <a:spcBef>
                <a:spcPct val="20000"/>
              </a:spcBef>
            </a:pPr>
            <a:r>
              <a:rPr lang="lt-LT" sz="1500" dirty="0">
                <a:solidFill>
                  <a:prstClr val="black"/>
                </a:solidFill>
                <a:latin typeface="Times New Roman" panose="02020603050405020304" pitchFamily="18" charset="0"/>
                <a:cs typeface="Times New Roman" pitchFamily="18" charset="0"/>
              </a:rPr>
              <a:t>Pritarus šiam projektui, savivaldybės biudžeto asignavimų valdytojai pagal jų patvirtintas programų sąmatas turės teisę biudžetiniais metais gauti teisės aktų nustatyta tvarka iš biudžete sukauptų lėšų finansavimą patvirtintoms programoms vykdyti, atsižvelgiant į savivaldybės biudžeto finansines galimybes.</a:t>
            </a:r>
          </a:p>
        </p:txBody>
      </p:sp>
      <p:pic>
        <p:nvPicPr>
          <p:cNvPr id="8" name="Paveikslėlis 7" descr="Kaišiadorių vėliava">
            <a:extLst>
              <a:ext uri="{FF2B5EF4-FFF2-40B4-BE49-F238E27FC236}">
                <a16:creationId xmlns:a16="http://schemas.microsoft.com/office/drawing/2014/main" id="{B3B143B1-F382-44B5-B9A6-FA9FC8FFE6C1}"/>
              </a:ext>
            </a:extLst>
          </p:cNvPr>
          <p:cNvPicPr/>
          <p:nvPr/>
        </p:nvPicPr>
        <p:blipFill rotWithShape="1">
          <a:blip r:embed="rId4" cstate="print">
            <a:extLst>
              <a:ext uri="{28A0092B-C50C-407E-A947-70E740481C1C}">
                <a14:useLocalDpi xmlns:a14="http://schemas.microsoft.com/office/drawing/2010/main" val="0"/>
              </a:ext>
            </a:extLst>
          </a:blip>
          <a:srcRect l="-2007" t="20554" r="7515" b="20554"/>
          <a:stretch/>
        </p:blipFill>
        <p:spPr bwMode="auto">
          <a:xfrm>
            <a:off x="5148064" y="3645024"/>
            <a:ext cx="1512168" cy="1091093"/>
          </a:xfrm>
          <a:prstGeom prst="rect">
            <a:avLst/>
          </a:prstGeom>
          <a:noFill/>
          <a:ln>
            <a:noFill/>
          </a:ln>
        </p:spPr>
      </p:pic>
      <p:sp>
        <p:nvSpPr>
          <p:cNvPr id="10" name="TextBox 9">
            <a:extLst>
              <a:ext uri="{FF2B5EF4-FFF2-40B4-BE49-F238E27FC236}">
                <a16:creationId xmlns:a16="http://schemas.microsoft.com/office/drawing/2014/main" id="{3F9577A9-BC52-4C0C-BD98-479C0B76B3A6}"/>
              </a:ext>
            </a:extLst>
          </p:cNvPr>
          <p:cNvSpPr txBox="1"/>
          <p:nvPr/>
        </p:nvSpPr>
        <p:spPr>
          <a:xfrm>
            <a:off x="1475656" y="2667000"/>
            <a:ext cx="3672408" cy="582595"/>
          </a:xfrm>
          <a:prstGeom prst="rect">
            <a:avLst/>
          </a:prstGeom>
          <a:noFill/>
        </p:spPr>
        <p:txBody>
          <a:bodyPr wrap="square">
            <a:spAutoFit/>
          </a:bodyPr>
          <a:lstStyle/>
          <a:p>
            <a:pPr>
              <a:lnSpc>
                <a:spcPct val="107000"/>
              </a:lnSpc>
              <a:spcAft>
                <a:spcPts val="800"/>
              </a:spcAft>
            </a:pPr>
            <a:r>
              <a:rPr lang="lt-LT" sz="3200" b="1" dirty="0">
                <a:effectLst/>
                <a:latin typeface="Georgia" panose="02040502050405020303" pitchFamily="18" charset="0"/>
                <a:ea typeface="Calibri" panose="020F0502020204030204" pitchFamily="34" charset="0"/>
                <a:cs typeface="Times New Roman" panose="02020603050405020304" pitchFamily="18" charset="0"/>
              </a:rPr>
              <a:t>Ačiū už dėmesį </a:t>
            </a:r>
          </a:p>
        </p:txBody>
      </p:sp>
    </p:spTree>
    <p:extLst>
      <p:ext uri="{BB962C8B-B14F-4D97-AF65-F5344CB8AC3E}">
        <p14:creationId xmlns:p14="http://schemas.microsoft.com/office/powerpoint/2010/main" val="1860065132"/>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38080"/>
            <a:ext cx="8229600" cy="720080"/>
          </a:xfrm>
        </p:spPr>
        <p:txBody>
          <a:bodyPr>
            <a:normAutofit fontScale="90000"/>
          </a:bodyPr>
          <a:lstStyle/>
          <a:p>
            <a:r>
              <a:rPr lang="lt-LT" sz="3200" b="1" dirty="0">
                <a:latin typeface="Times New Roman" panose="02020603050405020304" pitchFamily="18" charset="0"/>
                <a:cs typeface="Times New Roman" panose="02020603050405020304" pitchFamily="18" charset="0"/>
              </a:rPr>
              <a:t>2022-2024 METŲ STRATEGINIS VEIKLOS PLANAS</a:t>
            </a:r>
          </a:p>
        </p:txBody>
      </p:sp>
      <p:sp>
        <p:nvSpPr>
          <p:cNvPr id="3" name="Teksto vietos rezervavimo ženklas 2"/>
          <p:cNvSpPr>
            <a:spLocks noGrp="1"/>
          </p:cNvSpPr>
          <p:nvPr>
            <p:ph type="body" idx="1"/>
          </p:nvPr>
        </p:nvSpPr>
        <p:spPr>
          <a:xfrm>
            <a:off x="128092" y="1412776"/>
            <a:ext cx="3435796" cy="400744"/>
          </a:xfrm>
        </p:spPr>
        <p:txBody>
          <a:bodyPr>
            <a:normAutofit fontScale="92500" lnSpcReduction="20000"/>
          </a:bodyPr>
          <a:lstStyle/>
          <a:p>
            <a:pPr algn="ctr"/>
            <a:r>
              <a:rPr lang="lt-LT" dirty="0">
                <a:latin typeface="Times New Roman" panose="02020603050405020304" pitchFamily="18" charset="0"/>
                <a:cs typeface="Times New Roman" panose="02020603050405020304" pitchFamily="18" charset="0"/>
              </a:rPr>
              <a:t>STRATEGINIAI TIKSLAI</a:t>
            </a:r>
          </a:p>
        </p:txBody>
      </p:sp>
      <p:sp>
        <p:nvSpPr>
          <p:cNvPr id="4" name="Turinio vietos rezervavimo ženklas 3"/>
          <p:cNvSpPr>
            <a:spLocks noGrp="1"/>
          </p:cNvSpPr>
          <p:nvPr>
            <p:ph sz="half" idx="2"/>
          </p:nvPr>
        </p:nvSpPr>
        <p:spPr>
          <a:xfrm>
            <a:off x="128092" y="1844824"/>
            <a:ext cx="3363788" cy="5013175"/>
          </a:xfrm>
        </p:spPr>
        <p:txBody>
          <a:bodyPr>
            <a:normAutofit/>
          </a:bodyPr>
          <a:lstStyle/>
          <a:p>
            <a:pPr marL="0" indent="0">
              <a:buNone/>
            </a:pPr>
            <a:r>
              <a:rPr lang="fi-FI" sz="2000" b="1" dirty="0">
                <a:solidFill>
                  <a:schemeClr val="accent1">
                    <a:lumMod val="75000"/>
                  </a:schemeClr>
                </a:solidFill>
                <a:latin typeface="Times New Roman" panose="02020603050405020304" pitchFamily="18" charset="0"/>
                <a:cs typeface="Times New Roman" panose="02020603050405020304" pitchFamily="18" charset="0"/>
              </a:rPr>
              <a:t>Skatinti ir plėtoti vietos s</a:t>
            </a:r>
            <a:r>
              <a:rPr lang="lt-LT" sz="2000" b="1" dirty="0">
                <a:solidFill>
                  <a:schemeClr val="accent1">
                    <a:lumMod val="75000"/>
                  </a:schemeClr>
                </a:solidFill>
                <a:latin typeface="Times New Roman" panose="02020603050405020304" pitchFamily="18" charset="0"/>
                <a:cs typeface="Times New Roman" panose="02020603050405020304" pitchFamily="18" charset="0"/>
              </a:rPr>
              <a:t>a</a:t>
            </a:r>
            <a:r>
              <a:rPr lang="fi-FI" sz="2000" b="1" dirty="0">
                <a:solidFill>
                  <a:schemeClr val="accent1">
                    <a:lumMod val="75000"/>
                  </a:schemeClr>
                </a:solidFill>
                <a:latin typeface="Times New Roman" panose="02020603050405020304" pitchFamily="18" charset="0"/>
                <a:cs typeface="Times New Roman" panose="02020603050405020304" pitchFamily="18" charset="0"/>
              </a:rPr>
              <a:t>vivaldą</a:t>
            </a:r>
            <a:endParaRPr lang="lt-LT" sz="20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lt-LT" sz="2000" dirty="0">
              <a:latin typeface="Times New Roman" panose="02020603050405020304" pitchFamily="18" charset="0"/>
              <a:cs typeface="Times New Roman" panose="02020603050405020304" pitchFamily="18" charset="0"/>
            </a:endParaRPr>
          </a:p>
          <a:p>
            <a:pPr marL="0" indent="0">
              <a:buNone/>
            </a:pPr>
            <a:r>
              <a:rPr lang="lt-LT" sz="2000" b="1" dirty="0">
                <a:solidFill>
                  <a:schemeClr val="accent6">
                    <a:lumMod val="75000"/>
                  </a:schemeClr>
                </a:solidFill>
                <a:latin typeface="Times New Roman" panose="02020603050405020304" pitchFamily="18" charset="0"/>
                <a:cs typeface="Times New Roman" panose="02020603050405020304" pitchFamily="18" charset="0"/>
              </a:rPr>
              <a:t>Mažinti socialinę atskirtį, užtikrinti švietimo sistemos prieinamumą ir kultūros paslaugų plėtrą bei sveikatos priežiūros sistemos modernizavimą</a:t>
            </a:r>
          </a:p>
          <a:p>
            <a:pPr marL="0" indent="0">
              <a:buNone/>
            </a:pPr>
            <a:endParaRPr lang="lt-LT" sz="2000" dirty="0">
              <a:latin typeface="Times New Roman" panose="02020603050405020304" pitchFamily="18" charset="0"/>
              <a:cs typeface="Times New Roman" panose="02020603050405020304" pitchFamily="18" charset="0"/>
            </a:endParaRPr>
          </a:p>
          <a:p>
            <a:pPr marL="0" indent="0">
              <a:buNone/>
            </a:pPr>
            <a:r>
              <a:rPr lang="lt-LT" sz="2000" b="1" dirty="0">
                <a:solidFill>
                  <a:srgbClr val="2B8543"/>
                </a:solidFill>
                <a:latin typeface="Times New Roman" panose="02020603050405020304" pitchFamily="18" charset="0"/>
                <a:cs typeface="Times New Roman" panose="02020603050405020304" pitchFamily="18" charset="0"/>
              </a:rPr>
              <a:t>Užtikrinti savivaldybės teritorijos darnų vystymą ir jos infrastruktūros kokybinę plėtrą</a:t>
            </a:r>
          </a:p>
        </p:txBody>
      </p:sp>
      <p:sp>
        <p:nvSpPr>
          <p:cNvPr id="5" name="Teksto vietos rezervavimo ženklas 4"/>
          <p:cNvSpPr>
            <a:spLocks noGrp="1"/>
          </p:cNvSpPr>
          <p:nvPr>
            <p:ph type="body" sz="quarter" idx="3"/>
          </p:nvPr>
        </p:nvSpPr>
        <p:spPr>
          <a:xfrm>
            <a:off x="3851920" y="1420168"/>
            <a:ext cx="4834880" cy="381719"/>
          </a:xfrm>
        </p:spPr>
        <p:txBody>
          <a:bodyPr>
            <a:normAutofit fontScale="92500" lnSpcReduction="20000"/>
          </a:bodyPr>
          <a:lstStyle/>
          <a:p>
            <a:pPr algn="ctr"/>
            <a:r>
              <a:rPr lang="lt-LT" dirty="0">
                <a:latin typeface="Times New Roman" panose="02020603050405020304" pitchFamily="18" charset="0"/>
                <a:cs typeface="Times New Roman" panose="02020603050405020304" pitchFamily="18" charset="0"/>
              </a:rPr>
              <a:t>PROGRAMOS</a:t>
            </a:r>
          </a:p>
        </p:txBody>
      </p:sp>
      <p:sp>
        <p:nvSpPr>
          <p:cNvPr id="6" name="Turinio vietos rezervavimo ženklas 5"/>
          <p:cNvSpPr>
            <a:spLocks noGrp="1"/>
          </p:cNvSpPr>
          <p:nvPr>
            <p:ph sz="quarter" idx="4"/>
          </p:nvPr>
        </p:nvSpPr>
        <p:spPr>
          <a:xfrm>
            <a:off x="3563889" y="1844825"/>
            <a:ext cx="5326496" cy="936104"/>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Font typeface="Wingdings" pitchFamily="2" charset="2"/>
              <a:buChar char="Ø"/>
            </a:pPr>
            <a:r>
              <a:rPr lang="lt-LT" sz="1800" dirty="0">
                <a:latin typeface="Times New Roman" panose="02020603050405020304" pitchFamily="18" charset="0"/>
                <a:cs typeface="Times New Roman" panose="02020603050405020304" pitchFamily="18" charset="0"/>
              </a:rPr>
              <a:t>Savivaldybės pagrindinių funkcijų įgyvendinimo ir viešosios tvarkos užtikrinimo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 Seniūnijų veiklos programa.</a:t>
            </a:r>
          </a:p>
        </p:txBody>
      </p:sp>
      <p:cxnSp>
        <p:nvCxnSpPr>
          <p:cNvPr id="7" name="Tiesioji jungtis 6"/>
          <p:cNvCxnSpPr/>
          <p:nvPr/>
        </p:nvCxnSpPr>
        <p:spPr>
          <a:xfrm>
            <a:off x="321432" y="980728"/>
            <a:ext cx="85689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urinio vietos rezervavimo ženklas 5"/>
          <p:cNvSpPr txBox="1">
            <a:spLocks/>
          </p:cNvSpPr>
          <p:nvPr/>
        </p:nvSpPr>
        <p:spPr>
          <a:xfrm>
            <a:off x="3563888" y="2907558"/>
            <a:ext cx="5326496" cy="2033610"/>
          </a:xfrm>
          <a:prstGeom prst="rect">
            <a:avLst/>
          </a:prstGeom>
          <a:solidFill>
            <a:schemeClr val="accent6">
              <a:lumMod val="60000"/>
              <a:lumOff val="4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9pPr>
          </a:lstStyle>
          <a:p>
            <a:pPr>
              <a:buFont typeface="Wingdings" pitchFamily="2" charset="2"/>
              <a:buChar char="Ø"/>
            </a:pPr>
            <a:r>
              <a:rPr lang="lt-LT" sz="1800" dirty="0">
                <a:latin typeface="Times New Roman" panose="02020603050405020304" pitchFamily="18" charset="0"/>
                <a:cs typeface="Times New Roman" panose="02020603050405020304" pitchFamily="18" charset="0"/>
              </a:rPr>
              <a:t>Švietimo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Kultūros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Socialinės apsaugos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Užimtumo didinimo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Sveikatos apsaugos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Socialinio būsto ir turto inventorizavimo programa</a:t>
            </a:r>
            <a:r>
              <a:rPr lang="lt-LT" sz="1800" dirty="0"/>
              <a:t>.</a:t>
            </a:r>
          </a:p>
        </p:txBody>
      </p:sp>
      <p:sp>
        <p:nvSpPr>
          <p:cNvPr id="11" name="Turinio vietos rezervavimo ženklas 5"/>
          <p:cNvSpPr txBox="1">
            <a:spLocks/>
          </p:cNvSpPr>
          <p:nvPr/>
        </p:nvSpPr>
        <p:spPr>
          <a:xfrm>
            <a:off x="3563888" y="5042916"/>
            <a:ext cx="5326496" cy="1698452"/>
          </a:xfrm>
          <a:prstGeom prst="rect">
            <a:avLst/>
          </a:prstGeom>
          <a:solidFill>
            <a:srgbClr val="319F6B"/>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9pPr>
          </a:lstStyle>
          <a:p>
            <a:pPr>
              <a:buFont typeface="Wingdings" pitchFamily="2" charset="2"/>
              <a:buChar char="Ø"/>
            </a:pPr>
            <a:r>
              <a:rPr lang="lt-LT" sz="1800" dirty="0">
                <a:latin typeface="Times New Roman" panose="02020603050405020304" pitchFamily="18" charset="0"/>
                <a:cs typeface="Times New Roman" panose="02020603050405020304" pitchFamily="18" charset="0"/>
              </a:rPr>
              <a:t>Aplinkos apsaugos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Ūkio plėtros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Žemės ūkio ir kaimo plėtros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Teritorijų planavimo programa;</a:t>
            </a:r>
          </a:p>
          <a:p>
            <a:pPr>
              <a:buFont typeface="Wingdings" pitchFamily="2" charset="2"/>
              <a:buChar char="Ø"/>
            </a:pPr>
            <a:r>
              <a:rPr lang="lt-LT" sz="1800" dirty="0">
                <a:latin typeface="Times New Roman" panose="02020603050405020304" pitchFamily="18" charset="0"/>
                <a:cs typeface="Times New Roman" panose="02020603050405020304" pitchFamily="18" charset="0"/>
              </a:rPr>
              <a:t>Investicijų ir verslo plėtros programa.</a:t>
            </a:r>
          </a:p>
        </p:txBody>
      </p:sp>
    </p:spTree>
    <p:extLst>
      <p:ext uri="{BB962C8B-B14F-4D97-AF65-F5344CB8AC3E}">
        <p14:creationId xmlns:p14="http://schemas.microsoft.com/office/powerpoint/2010/main" val="106064570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B22357D-DA50-47FC-A467-811A83FFBB1A}"/>
              </a:ext>
            </a:extLst>
          </p:cNvPr>
          <p:cNvSpPr>
            <a:spLocks noGrp="1"/>
          </p:cNvSpPr>
          <p:nvPr>
            <p:ph type="title"/>
          </p:nvPr>
        </p:nvSpPr>
        <p:spPr/>
        <p:txBody>
          <a:bodyPr>
            <a:normAutofit/>
          </a:bodyPr>
          <a:lstStyle/>
          <a:p>
            <a:r>
              <a:rPr lang="lt-LT" sz="3200" b="1" dirty="0">
                <a:latin typeface="Times New Roman" panose="02020603050405020304" pitchFamily="18" charset="0"/>
                <a:cs typeface="Times New Roman" panose="02020603050405020304" pitchFamily="18" charset="0"/>
              </a:rPr>
              <a:t>Bendroji informacija</a:t>
            </a:r>
            <a:endParaRPr lang="en-GB" sz="3200" b="1" dirty="0">
              <a:latin typeface="Times New Roman" panose="02020603050405020304" pitchFamily="18" charset="0"/>
              <a:cs typeface="Times New Roman" panose="02020603050405020304" pitchFamily="18" charset="0"/>
            </a:endParaRPr>
          </a:p>
        </p:txBody>
      </p:sp>
      <p:sp>
        <p:nvSpPr>
          <p:cNvPr id="3" name="Teksto vietos rezervavimo ženklas 2">
            <a:extLst>
              <a:ext uri="{FF2B5EF4-FFF2-40B4-BE49-F238E27FC236}">
                <a16:creationId xmlns:a16="http://schemas.microsoft.com/office/drawing/2014/main" id="{FF46F03C-A83B-4EE2-9CF3-B4CE98D97ACB}"/>
              </a:ext>
            </a:extLst>
          </p:cNvPr>
          <p:cNvSpPr>
            <a:spLocks noGrp="1"/>
          </p:cNvSpPr>
          <p:nvPr>
            <p:ph type="body" idx="1"/>
          </p:nvPr>
        </p:nvSpPr>
        <p:spPr>
          <a:xfrm>
            <a:off x="251520" y="1327853"/>
            <a:ext cx="4040188" cy="639762"/>
          </a:xfrm>
          <a:solidFill>
            <a:schemeClr val="accent3">
              <a:lumMod val="60000"/>
              <a:lumOff val="40000"/>
            </a:schemeClr>
          </a:solidFill>
          <a:ln>
            <a:solidFill>
              <a:schemeClr val="accent3">
                <a:lumMod val="75000"/>
              </a:schemeClr>
            </a:solidFill>
          </a:ln>
        </p:spPr>
        <p:txBody>
          <a:bodyPr>
            <a:normAutofit fontScale="92500" lnSpcReduction="20000"/>
          </a:bodyPr>
          <a:lstStyle/>
          <a:p>
            <a:pPr algn="ctr"/>
            <a:r>
              <a:rPr lang="lt-LT" sz="2400" dirty="0">
                <a:solidFill>
                  <a:srgbClr val="000000"/>
                </a:solidFill>
                <a:effectLst/>
                <a:latin typeface="Times New Roman" panose="02020603050405020304" pitchFamily="18" charset="0"/>
                <a:ea typeface="Times New Roman" panose="02020603050405020304" pitchFamily="18" charset="0"/>
              </a:rPr>
              <a:t>2022 m. savivaldybės biudžeto projektas parengtas</a:t>
            </a:r>
            <a:endParaRPr lang="en-GB" dirty="0">
              <a:latin typeface="Times New Roman" panose="02020603050405020304" pitchFamily="18" charset="0"/>
              <a:cs typeface="Times New Roman" panose="02020603050405020304" pitchFamily="18" charset="0"/>
            </a:endParaRPr>
          </a:p>
        </p:txBody>
      </p:sp>
      <p:sp>
        <p:nvSpPr>
          <p:cNvPr id="4" name="Turinio vietos rezervavimo ženklas 3">
            <a:extLst>
              <a:ext uri="{FF2B5EF4-FFF2-40B4-BE49-F238E27FC236}">
                <a16:creationId xmlns:a16="http://schemas.microsoft.com/office/drawing/2014/main" id="{91690094-6C55-4B5D-B2CA-A37451983CF9}"/>
              </a:ext>
            </a:extLst>
          </p:cNvPr>
          <p:cNvSpPr>
            <a:spLocks noGrp="1"/>
          </p:cNvSpPr>
          <p:nvPr>
            <p:ph sz="half" idx="2"/>
          </p:nvPr>
        </p:nvSpPr>
        <p:spPr>
          <a:xfrm>
            <a:off x="251520" y="2217331"/>
            <a:ext cx="4040188" cy="3951288"/>
          </a:xfrm>
          <a:solidFill>
            <a:schemeClr val="accent3">
              <a:lumMod val="20000"/>
              <a:lumOff val="80000"/>
            </a:schemeClr>
          </a:solidFill>
          <a:ln>
            <a:solidFill>
              <a:schemeClr val="accent3">
                <a:lumMod val="50000"/>
              </a:schemeClr>
            </a:solidFill>
          </a:ln>
        </p:spPr>
        <p:txBody>
          <a:bodyPr>
            <a:normAutofit fontScale="92500"/>
          </a:bodyPr>
          <a:lstStyle/>
          <a:p>
            <a:pPr marL="0" indent="0">
              <a:buNone/>
            </a:pPr>
            <a:r>
              <a:rPr lang="lt-LT" sz="1800" dirty="0">
                <a:solidFill>
                  <a:srgbClr val="000000"/>
                </a:solidFill>
                <a:effectLst/>
                <a:latin typeface="Times New Roman" panose="02020603050405020304" pitchFamily="18" charset="0"/>
                <a:ea typeface="Times New Roman" panose="02020603050405020304" pitchFamily="18" charset="0"/>
              </a:rPr>
              <a:t> </a:t>
            </a:r>
          </a:p>
          <a:p>
            <a:r>
              <a:rPr lang="lt-LT" sz="1800" dirty="0">
                <a:solidFill>
                  <a:srgbClr val="000000"/>
                </a:solidFill>
                <a:effectLst/>
                <a:latin typeface="Times New Roman" panose="02020603050405020304" pitchFamily="18" charset="0"/>
                <a:ea typeface="Times New Roman" panose="02020603050405020304" pitchFamily="18" charset="0"/>
              </a:rPr>
              <a:t>Lietuvos Respublikos 2022 metų valstybės biudžeto ir savivaldybių biudžetų finansinių rodiklių patvirtinimo įstatymas</a:t>
            </a:r>
            <a:r>
              <a:rPr lang="lt-LT" sz="1800" dirty="0">
                <a:solidFill>
                  <a:srgbClr val="000000"/>
                </a:solidFill>
                <a:latin typeface="Times New Roman" panose="02020603050405020304" pitchFamily="18" charset="0"/>
                <a:ea typeface="Times New Roman" panose="02020603050405020304" pitchFamily="18" charset="0"/>
              </a:rPr>
              <a:t>;</a:t>
            </a:r>
          </a:p>
          <a:p>
            <a:pPr marL="0" indent="0">
              <a:buNone/>
            </a:pPr>
            <a:endParaRPr lang="lt-LT" sz="1800" dirty="0">
              <a:solidFill>
                <a:srgbClr val="000000"/>
              </a:solidFill>
              <a:effectLst/>
              <a:latin typeface="Times New Roman" panose="02020603050405020304" pitchFamily="18" charset="0"/>
              <a:ea typeface="Times New Roman" panose="02020603050405020304" pitchFamily="18" charset="0"/>
            </a:endParaRPr>
          </a:p>
          <a:p>
            <a:r>
              <a:rPr lang="lt-LT" sz="1800" dirty="0">
                <a:solidFill>
                  <a:srgbClr val="000000"/>
                </a:solidFill>
                <a:effectLst/>
                <a:latin typeface="Times New Roman" panose="02020603050405020304" pitchFamily="18" charset="0"/>
                <a:ea typeface="Times New Roman" panose="02020603050405020304" pitchFamily="18" charset="0"/>
              </a:rPr>
              <a:t>Lietuvos Respublikos biudžeto sandaros įstatymas;</a:t>
            </a:r>
          </a:p>
          <a:p>
            <a:pPr marL="0" indent="0">
              <a:buNone/>
            </a:pPr>
            <a:endParaRPr lang="lt-LT" sz="1800" dirty="0">
              <a:solidFill>
                <a:srgbClr val="000000"/>
              </a:solidFill>
              <a:effectLst/>
              <a:latin typeface="Times New Roman" panose="02020603050405020304" pitchFamily="18" charset="0"/>
              <a:ea typeface="Times New Roman" panose="02020603050405020304" pitchFamily="18" charset="0"/>
            </a:endParaRPr>
          </a:p>
          <a:p>
            <a:r>
              <a:rPr lang="lt-LT" sz="1800" dirty="0">
                <a:solidFill>
                  <a:srgbClr val="000000"/>
                </a:solidFill>
                <a:effectLst/>
                <a:latin typeface="Times New Roman" panose="02020603050405020304" pitchFamily="18" charset="0"/>
                <a:ea typeface="Times New Roman" panose="02020603050405020304" pitchFamily="18" charset="0"/>
              </a:rPr>
              <a:t>valstybės institucijų pateikta informacija apie valstybės biudžeto specialių tikslinių dotacijų paskirstymą savivaldybėms. </a:t>
            </a:r>
            <a:endParaRPr lang="en-GB" sz="1800" dirty="0">
              <a:solidFill>
                <a:srgbClr val="000000"/>
              </a:solidFill>
              <a:effectLst/>
              <a:latin typeface="Times New Roman" panose="02020603050405020304" pitchFamily="18" charset="0"/>
              <a:ea typeface="Times New Roman" panose="02020603050405020304" pitchFamily="18" charset="0"/>
            </a:endParaRPr>
          </a:p>
          <a:p>
            <a:endParaRPr lang="en-GB" dirty="0"/>
          </a:p>
        </p:txBody>
      </p:sp>
      <p:sp>
        <p:nvSpPr>
          <p:cNvPr id="6" name="Turinio vietos rezervavimo ženklas 5">
            <a:extLst>
              <a:ext uri="{FF2B5EF4-FFF2-40B4-BE49-F238E27FC236}">
                <a16:creationId xmlns:a16="http://schemas.microsoft.com/office/drawing/2014/main" id="{99C78C52-493E-4BC2-BB14-72B412DCEA4E}"/>
              </a:ext>
            </a:extLst>
          </p:cNvPr>
          <p:cNvSpPr>
            <a:spLocks noGrp="1"/>
          </p:cNvSpPr>
          <p:nvPr>
            <p:ph sz="quarter" idx="4"/>
          </p:nvPr>
        </p:nvSpPr>
        <p:spPr>
          <a:xfrm>
            <a:off x="4743263" y="2174875"/>
            <a:ext cx="4040188" cy="3951288"/>
          </a:xfrm>
          <a:solidFill>
            <a:schemeClr val="accent3">
              <a:lumMod val="20000"/>
              <a:lumOff val="80000"/>
            </a:schemeClr>
          </a:solidFill>
          <a:ln>
            <a:solidFill>
              <a:srgbClr val="465723"/>
            </a:solidFill>
          </a:ln>
        </p:spPr>
        <p:txBody>
          <a:bodyPr>
            <a:normAutofit fontScale="92500"/>
          </a:bodyPr>
          <a:lstStyle/>
          <a:p>
            <a:r>
              <a:rPr lang="en-US" sz="1800" dirty="0" err="1">
                <a:effectLst/>
                <a:latin typeface="Times New Roman" panose="02020603050405020304" pitchFamily="18" charset="0"/>
                <a:ea typeface="Times New Roman" panose="02020603050405020304" pitchFamily="18" charset="0"/>
              </a:rPr>
              <a:t>pareiginės</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algos</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bazini</a:t>
            </a:r>
            <a:r>
              <a:rPr lang="lt-LT" sz="1800" dirty="0">
                <a:effectLst/>
                <a:latin typeface="Times New Roman" panose="02020603050405020304" pitchFamily="18" charset="0"/>
                <a:ea typeface="Times New Roman" panose="02020603050405020304" pitchFamily="18" charset="0"/>
              </a:rPr>
              <a:t>s </a:t>
            </a:r>
            <a:r>
              <a:rPr lang="en-US" sz="1800" dirty="0" err="1">
                <a:effectLst/>
                <a:latin typeface="Times New Roman" panose="02020603050405020304" pitchFamily="18" charset="0"/>
                <a:ea typeface="Times New Roman" panose="02020603050405020304" pitchFamily="18" charset="0"/>
              </a:rPr>
              <a:t>dyd</a:t>
            </a:r>
            <a:r>
              <a:rPr lang="lt-LT" sz="1800" dirty="0" err="1">
                <a:effectLst/>
                <a:latin typeface="Times New Roman" panose="02020603050405020304" pitchFamily="18" charset="0"/>
                <a:ea typeface="Times New Roman" panose="02020603050405020304" pitchFamily="18" charset="0"/>
              </a:rPr>
              <a:t>is</a:t>
            </a:r>
            <a:r>
              <a:rPr lang="lt-LT"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1</a:t>
            </a:r>
            <a:r>
              <a:rPr lang="lt-LT" sz="1800" dirty="0">
                <a:effectLst/>
                <a:latin typeface="Times New Roman" panose="02020603050405020304" pitchFamily="18" charset="0"/>
                <a:ea typeface="Times New Roman" panose="02020603050405020304" pitchFamily="18" charset="0"/>
              </a:rPr>
              <a:t>81</a:t>
            </a:r>
            <a:r>
              <a:rPr lang="en-US" sz="1800" dirty="0">
                <a:effectLst/>
                <a:latin typeface="Times New Roman" panose="02020603050405020304" pitchFamily="18" charset="0"/>
                <a:ea typeface="Times New Roman" panose="02020603050405020304" pitchFamily="18" charset="0"/>
              </a:rPr>
              <a:t> Eur </a:t>
            </a:r>
            <a:endParaRPr lang="lt-LT"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MMA </a:t>
            </a:r>
            <a:r>
              <a:rPr lang="en-US" sz="1800" dirty="0" err="1">
                <a:effectLst/>
                <a:latin typeface="Times New Roman" panose="02020603050405020304" pitchFamily="18" charset="0"/>
                <a:ea typeface="Times New Roman" panose="02020603050405020304" pitchFamily="18" charset="0"/>
              </a:rPr>
              <a:t>padidinim</a:t>
            </a:r>
            <a:r>
              <a:rPr lang="lt-LT" sz="1800" dirty="0" err="1">
                <a:effectLst/>
                <a:latin typeface="Times New Roman" panose="02020603050405020304" pitchFamily="18" charset="0"/>
                <a:ea typeface="Times New Roman" panose="02020603050405020304" pitchFamily="18" charset="0"/>
              </a:rPr>
              <a:t>as</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iki</a:t>
            </a:r>
            <a:r>
              <a:rPr lang="en-US" sz="1800" dirty="0">
                <a:effectLst/>
                <a:latin typeface="Times New Roman" panose="02020603050405020304" pitchFamily="18" charset="0"/>
                <a:ea typeface="Times New Roman" panose="02020603050405020304" pitchFamily="18" charset="0"/>
              </a:rPr>
              <a:t> </a:t>
            </a:r>
            <a:r>
              <a:rPr lang="lt-LT" sz="1800" dirty="0">
                <a:effectLst/>
                <a:latin typeface="Times New Roman" panose="02020603050405020304" pitchFamily="18" charset="0"/>
                <a:ea typeface="Times New Roman" panose="02020603050405020304" pitchFamily="18" charset="0"/>
              </a:rPr>
              <a:t>730</a:t>
            </a:r>
            <a:r>
              <a:rPr lang="en-US" sz="1800" dirty="0">
                <a:effectLst/>
                <a:latin typeface="Times New Roman" panose="02020603050405020304" pitchFamily="18" charset="0"/>
                <a:ea typeface="Times New Roman" panose="02020603050405020304" pitchFamily="18" charset="0"/>
              </a:rPr>
              <a:t> Eur </a:t>
            </a:r>
            <a:r>
              <a:rPr lang="en-US" sz="1800" dirty="0" err="1">
                <a:effectLst/>
                <a:latin typeface="Times New Roman" panose="02020603050405020304" pitchFamily="18" charset="0"/>
                <a:ea typeface="Times New Roman" panose="02020603050405020304" pitchFamily="18" charset="0"/>
              </a:rPr>
              <a:t>nuo</a:t>
            </a:r>
            <a:r>
              <a:rPr lang="en-US" sz="1800" dirty="0">
                <a:effectLst/>
                <a:latin typeface="Times New Roman" panose="02020603050405020304" pitchFamily="18" charset="0"/>
                <a:ea typeface="Times New Roman" panose="02020603050405020304" pitchFamily="18" charset="0"/>
              </a:rPr>
              <a:t> 202</a:t>
            </a:r>
            <a:r>
              <a:rPr lang="lt-LT" sz="18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-01-01.</a:t>
            </a:r>
            <a:endParaRPr lang="en-GB" sz="1800" dirty="0">
              <a:effectLst/>
              <a:latin typeface="Times New Roman" panose="02020603050405020304" pitchFamily="18" charset="0"/>
              <a:ea typeface="Times New Roman" panose="02020603050405020304" pitchFamily="18" charset="0"/>
            </a:endParaRPr>
          </a:p>
          <a:p>
            <a:pPr algn="just"/>
            <a:r>
              <a:rPr lang="lt-LT" sz="1800" dirty="0">
                <a:solidFill>
                  <a:srgbClr val="000000"/>
                </a:solidFill>
                <a:effectLst/>
                <a:latin typeface="Times New Roman" panose="02020603050405020304" pitchFamily="18" charset="0"/>
                <a:ea typeface="Times New Roman" panose="02020603050405020304" pitchFamily="18" charset="0"/>
              </a:rPr>
              <a:t>Darbo užmokesčio fondas 2022 metams iš savivaldybės biudžeto lėšų planuojamas 1147,1 tūkst. Eur didesnis negu 2021 metų darbo užmokesčio faktas (lyginant planą 992,2 tūkst. Eur). 2022 metų darbo užmokesčio fondas – 12350,0 tūkst. Eur. </a:t>
            </a:r>
          </a:p>
          <a:p>
            <a:pPr algn="just"/>
            <a:r>
              <a:rPr lang="lt-LT" sz="1800" dirty="0">
                <a:solidFill>
                  <a:srgbClr val="000000"/>
                </a:solidFill>
                <a:effectLst/>
                <a:latin typeface="Times New Roman" panose="02020603050405020304" pitchFamily="18" charset="0"/>
                <a:ea typeface="Times New Roman" panose="02020603050405020304" pitchFamily="18" charset="0"/>
              </a:rPr>
              <a:t>Asignavimai darbo užmokesčiui biudžetinėms įstaigoms iš savivaldybės biudžeto prognozuojamų pajamų numatyti 12 mėnesių.</a:t>
            </a:r>
            <a:endParaRPr lang="en-GB" sz="1800" dirty="0">
              <a:solidFill>
                <a:srgbClr val="000000"/>
              </a:solidFill>
              <a:effectLst/>
              <a:latin typeface="Times New Roman" panose="02020603050405020304" pitchFamily="18" charset="0"/>
              <a:ea typeface="Times New Roman" panose="02020603050405020304" pitchFamily="18" charset="0"/>
            </a:endParaRPr>
          </a:p>
          <a:p>
            <a:endParaRPr lang="en-GB" dirty="0"/>
          </a:p>
        </p:txBody>
      </p:sp>
      <p:cxnSp>
        <p:nvCxnSpPr>
          <p:cNvPr id="7" name="Tiesioji jungtis 6">
            <a:extLst>
              <a:ext uri="{FF2B5EF4-FFF2-40B4-BE49-F238E27FC236}">
                <a16:creationId xmlns:a16="http://schemas.microsoft.com/office/drawing/2014/main" id="{CBB47A54-0F9E-4453-8F33-72131560C543}"/>
              </a:ext>
            </a:extLst>
          </p:cNvPr>
          <p:cNvCxnSpPr>
            <a:cxnSpLocks/>
          </p:cNvCxnSpPr>
          <p:nvPr/>
        </p:nvCxnSpPr>
        <p:spPr>
          <a:xfrm>
            <a:off x="251520" y="1124744"/>
            <a:ext cx="86779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ksto vietos rezervavimo ženklas 2">
            <a:extLst>
              <a:ext uri="{FF2B5EF4-FFF2-40B4-BE49-F238E27FC236}">
                <a16:creationId xmlns:a16="http://schemas.microsoft.com/office/drawing/2014/main" id="{36726D5E-9D5C-41AF-948D-B58311835FED}"/>
              </a:ext>
            </a:extLst>
          </p:cNvPr>
          <p:cNvSpPr txBox="1">
            <a:spLocks/>
          </p:cNvSpPr>
          <p:nvPr/>
        </p:nvSpPr>
        <p:spPr>
          <a:xfrm>
            <a:off x="4743263" y="1302941"/>
            <a:ext cx="4040188" cy="639762"/>
          </a:xfrm>
          <a:prstGeom prst="rect">
            <a:avLst/>
          </a:prstGeom>
          <a:solidFill>
            <a:schemeClr val="accent3">
              <a:lumMod val="60000"/>
              <a:lumOff val="40000"/>
            </a:schemeClr>
          </a:solidFill>
          <a:ln>
            <a:solidFill>
              <a:schemeClr val="tx1"/>
            </a:solidFill>
          </a:ln>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lt-LT" dirty="0">
                <a:solidFill>
                  <a:srgbClr val="000000"/>
                </a:solidFill>
                <a:latin typeface="Times New Roman" panose="02020603050405020304" pitchFamily="18" charset="0"/>
                <a:ea typeface="Times New Roman" panose="02020603050405020304" pitchFamily="18" charset="0"/>
              </a:rPr>
              <a:t>2022 m. darbo užmokestis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08986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3600" b="1" dirty="0">
                <a:latin typeface="Times New Roman" panose="02020603050405020304" pitchFamily="18" charset="0"/>
                <a:cs typeface="Times New Roman" panose="02020603050405020304" pitchFamily="18" charset="0"/>
              </a:rPr>
              <a:t>Savivaldybės skoliniai įsipareigojimai</a:t>
            </a:r>
            <a:endParaRPr lang="en-GB" sz="3600" b="1" dirty="0">
              <a:latin typeface="Times New Roman" panose="02020603050405020304" pitchFamily="18" charset="0"/>
              <a:cs typeface="Times New Roman" panose="02020603050405020304" pitchFamily="18" charset="0"/>
            </a:endParaRPr>
          </a:p>
        </p:txBody>
      </p:sp>
      <p:sp>
        <p:nvSpPr>
          <p:cNvPr id="4" name="Turinio vietos rezervavimo ženklas 3"/>
          <p:cNvSpPr>
            <a:spLocks noGrp="1"/>
          </p:cNvSpPr>
          <p:nvPr>
            <p:ph sz="half" idx="2"/>
          </p:nvPr>
        </p:nvSpPr>
        <p:spPr>
          <a:xfrm>
            <a:off x="1835696" y="4358570"/>
            <a:ext cx="2432350" cy="828094"/>
          </a:xfrm>
          <a:solidFill>
            <a:schemeClr val="accent1">
              <a:lumMod val="60000"/>
              <a:lumOff val="40000"/>
            </a:schemeClr>
          </a:solidFill>
        </p:spPr>
        <p:style>
          <a:lnRef idx="0">
            <a:schemeClr val="accent5"/>
          </a:lnRef>
          <a:fillRef idx="3">
            <a:schemeClr val="accent5"/>
          </a:fillRef>
          <a:effectRef idx="3">
            <a:schemeClr val="accent5"/>
          </a:effectRef>
          <a:fontRef idx="minor">
            <a:schemeClr val="lt1"/>
          </a:fontRef>
        </p:style>
        <p:txBody>
          <a:bodyPr>
            <a:normAutofit fontScale="40000" lnSpcReduction="20000"/>
          </a:bodyPr>
          <a:lstStyle/>
          <a:p>
            <a:endParaRPr lang="lt-LT" dirty="0">
              <a:latin typeface="Times New Roman" panose="02020603050405020304" pitchFamily="18" charset="0"/>
              <a:cs typeface="Times New Roman" panose="02020603050405020304" pitchFamily="18" charset="0"/>
            </a:endParaRPr>
          </a:p>
          <a:p>
            <a:pPr marL="0" indent="0">
              <a:buNone/>
            </a:pPr>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pPr marL="0" indent="0">
              <a:buNone/>
            </a:pPr>
            <a:r>
              <a:rPr lang="lt-LT" sz="4200" dirty="0">
                <a:solidFill>
                  <a:schemeClr val="tx1"/>
                </a:solidFill>
                <a:latin typeface="Times New Roman" panose="02020603050405020304" pitchFamily="18" charset="0"/>
                <a:cs typeface="Times New Roman" panose="02020603050405020304" pitchFamily="18" charset="0"/>
              </a:rPr>
              <a:t>Iš viso 4125,3 tūkst. </a:t>
            </a:r>
            <a:r>
              <a:rPr lang="lt-LT" sz="4200" dirty="0" err="1">
                <a:solidFill>
                  <a:schemeClr val="tx1"/>
                </a:solidFill>
                <a:latin typeface="Times New Roman" panose="02020603050405020304" pitchFamily="18" charset="0"/>
                <a:cs typeface="Times New Roman" panose="02020603050405020304" pitchFamily="18" charset="0"/>
              </a:rPr>
              <a:t>Eur</a:t>
            </a:r>
            <a:endParaRPr lang="lt-LT" sz="4200" dirty="0">
              <a:solidFill>
                <a:schemeClr val="tx1"/>
              </a:solidFill>
              <a:latin typeface="Times New Roman" panose="02020603050405020304" pitchFamily="18" charset="0"/>
              <a:cs typeface="Times New Roman" panose="02020603050405020304" pitchFamily="18" charset="0"/>
            </a:endParaRPr>
          </a:p>
        </p:txBody>
      </p:sp>
      <p:sp>
        <p:nvSpPr>
          <p:cNvPr id="5" name="Teksto vietos rezervavimo ženklas 4"/>
          <p:cNvSpPr>
            <a:spLocks noGrp="1"/>
          </p:cNvSpPr>
          <p:nvPr>
            <p:ph type="body" sz="quarter" idx="3"/>
          </p:nvPr>
        </p:nvSpPr>
        <p:spPr/>
        <p:txBody>
          <a:bodyPr/>
          <a:lstStyle/>
          <a:p>
            <a:endParaRPr lang="en-GB" dirty="0"/>
          </a:p>
        </p:txBody>
      </p:sp>
      <p:sp>
        <p:nvSpPr>
          <p:cNvPr id="6" name="Turinio vietos rezervavimo ženklas 5"/>
          <p:cNvSpPr>
            <a:spLocks noGrp="1"/>
          </p:cNvSpPr>
          <p:nvPr>
            <p:ph sz="quarter" idx="4"/>
          </p:nvPr>
        </p:nvSpPr>
        <p:spPr>
          <a:xfrm>
            <a:off x="4499993" y="1417638"/>
            <a:ext cx="4460962" cy="5165718"/>
          </a:xfrm>
        </p:spPr>
        <p:style>
          <a:lnRef idx="1">
            <a:schemeClr val="accent3"/>
          </a:lnRef>
          <a:fillRef idx="2">
            <a:schemeClr val="accent3"/>
          </a:fillRef>
          <a:effectRef idx="1">
            <a:schemeClr val="accent3"/>
          </a:effectRef>
          <a:fontRef idx="minor">
            <a:schemeClr val="dk1"/>
          </a:fontRef>
        </p:style>
        <p:txBody>
          <a:bodyPr>
            <a:noAutofit/>
          </a:bodyPr>
          <a:lstStyle/>
          <a:p>
            <a:r>
              <a:rPr lang="lt-LT" dirty="0">
                <a:latin typeface="Times New Roman" panose="02020603050405020304" pitchFamily="18" charset="0"/>
                <a:cs typeface="Times New Roman" panose="02020603050405020304" pitchFamily="18" charset="0"/>
              </a:rPr>
              <a:t>Pasirašyta sutarčių dotacijoms savivaldybių nuosavam indėliui užtikrinti – 1281,4 tūkst. </a:t>
            </a:r>
            <a:r>
              <a:rPr lang="lt-LT" dirty="0" err="1">
                <a:latin typeface="Times New Roman" panose="02020603050405020304" pitchFamily="18" charset="0"/>
                <a:cs typeface="Times New Roman" panose="02020603050405020304" pitchFamily="18" charset="0"/>
              </a:rPr>
              <a:t>Eur</a:t>
            </a:r>
            <a:endParaRPr lang="en-GB"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Grąžinta – 55,5 tūkst. </a:t>
            </a:r>
            <a:r>
              <a:rPr lang="lt-LT" dirty="0" err="1">
                <a:latin typeface="Times New Roman" panose="02020603050405020304" pitchFamily="18" charset="0"/>
                <a:cs typeface="Times New Roman" panose="02020603050405020304" pitchFamily="18" charset="0"/>
              </a:rPr>
              <a:t>Eur</a:t>
            </a:r>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Grąžintina suma 2022 m. – 53,8 tūkst. </a:t>
            </a:r>
            <a:r>
              <a:rPr lang="lt-LT" dirty="0" err="1">
                <a:latin typeface="Times New Roman" panose="02020603050405020304" pitchFamily="18" charset="0"/>
                <a:cs typeface="Times New Roman" panose="02020603050405020304" pitchFamily="18" charset="0"/>
              </a:rPr>
              <a:t>Eur</a:t>
            </a:r>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4 dotacijos grąžinamos 100 proc. – 116,8 tūkst. </a:t>
            </a:r>
            <a:r>
              <a:rPr lang="lt-LT" dirty="0" err="1">
                <a:latin typeface="Times New Roman" panose="02020603050405020304" pitchFamily="18" charset="0"/>
                <a:cs typeface="Times New Roman" panose="02020603050405020304" pitchFamily="18" charset="0"/>
              </a:rPr>
              <a:t>Eur</a:t>
            </a:r>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4 dotacijos grąžinamos 50 proc. – 152,2 tūkst. </a:t>
            </a:r>
            <a:r>
              <a:rPr lang="lt-LT" dirty="0" err="1">
                <a:latin typeface="Times New Roman" panose="02020603050405020304" pitchFamily="18" charset="0"/>
                <a:cs typeface="Times New Roman" panose="02020603050405020304" pitchFamily="18" charset="0"/>
              </a:rPr>
              <a:t>Eur</a:t>
            </a:r>
            <a:endParaRPr lang="en-GB" dirty="0">
              <a:latin typeface="Times New Roman" panose="02020603050405020304" pitchFamily="18" charset="0"/>
              <a:cs typeface="Times New Roman" panose="02020603050405020304" pitchFamily="18" charset="0"/>
            </a:endParaRPr>
          </a:p>
        </p:txBody>
      </p:sp>
      <p:cxnSp>
        <p:nvCxnSpPr>
          <p:cNvPr id="7" name="Tiesioji jungtis 6">
            <a:extLst>
              <a:ext uri="{FF2B5EF4-FFF2-40B4-BE49-F238E27FC236}">
                <a16:creationId xmlns:a16="http://schemas.microsoft.com/office/drawing/2014/main" id="{FBA969E1-2D1E-440F-AAE7-FE43D19AF5B7}"/>
              </a:ext>
            </a:extLst>
          </p:cNvPr>
          <p:cNvCxnSpPr>
            <a:cxnSpLocks/>
          </p:cNvCxnSpPr>
          <p:nvPr/>
        </p:nvCxnSpPr>
        <p:spPr>
          <a:xfrm>
            <a:off x="158397" y="1196752"/>
            <a:ext cx="85284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urinio vietos rezervavimo ženklas 3">
            <a:extLst>
              <a:ext uri="{FF2B5EF4-FFF2-40B4-BE49-F238E27FC236}">
                <a16:creationId xmlns:a16="http://schemas.microsoft.com/office/drawing/2014/main" id="{C6F225D5-F017-4523-AE48-137778BF09A7}"/>
              </a:ext>
            </a:extLst>
          </p:cNvPr>
          <p:cNvSpPr txBox="1">
            <a:spLocks/>
          </p:cNvSpPr>
          <p:nvPr/>
        </p:nvSpPr>
        <p:spPr>
          <a:xfrm>
            <a:off x="1190178" y="3215570"/>
            <a:ext cx="1730152" cy="1143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endParaRPr lang="lt-LT" dirty="0">
              <a:latin typeface="Times New Roman" panose="02020603050405020304" pitchFamily="18" charset="0"/>
              <a:cs typeface="Times New Roman" panose="02020603050405020304" pitchFamily="18" charset="0"/>
            </a:endParaRPr>
          </a:p>
          <a:p>
            <a:pPr marL="0" indent="0">
              <a:buNone/>
            </a:pPr>
            <a:r>
              <a:rPr lang="lt-LT" sz="1600" dirty="0">
                <a:latin typeface="Times New Roman" panose="02020603050405020304" pitchFamily="18" charset="0"/>
                <a:cs typeface="Times New Roman" panose="02020603050405020304" pitchFamily="18" charset="0"/>
              </a:rPr>
              <a:t>Ilgalaikiai įsipareigojimai – 3544,5 tūkst. Eur</a:t>
            </a: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p:txBody>
      </p:sp>
      <p:sp>
        <p:nvSpPr>
          <p:cNvPr id="9" name="Turinio vietos rezervavimo ženklas 3">
            <a:extLst>
              <a:ext uri="{FF2B5EF4-FFF2-40B4-BE49-F238E27FC236}">
                <a16:creationId xmlns:a16="http://schemas.microsoft.com/office/drawing/2014/main" id="{604AEABD-B498-4E5A-8A8E-D11AC5224421}"/>
              </a:ext>
            </a:extLst>
          </p:cNvPr>
          <p:cNvSpPr txBox="1">
            <a:spLocks/>
          </p:cNvSpPr>
          <p:nvPr/>
        </p:nvSpPr>
        <p:spPr>
          <a:xfrm>
            <a:off x="183046" y="2072569"/>
            <a:ext cx="1872208" cy="1143001"/>
          </a:xfrm>
          <a:prstGeom prst="rect">
            <a:avLst/>
          </a:prstGeom>
          <a:solidFill>
            <a:schemeClr val="accent3">
              <a:lumMod val="60000"/>
              <a:lumOff val="40000"/>
            </a:schemeClr>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None/>
            </a:pPr>
            <a:r>
              <a:rPr lang="lt-LT" sz="1600" dirty="0">
                <a:latin typeface="Times New Roman" panose="02020603050405020304" pitchFamily="18" charset="0"/>
                <a:cs typeface="Times New Roman" panose="02020603050405020304" pitchFamily="18" charset="0"/>
              </a:rPr>
              <a:t>Trumpalaikiai įsipareigojimai – 580,8 tūkst. Eur</a:t>
            </a:r>
          </a:p>
          <a:p>
            <a:endParaRPr lang="lt-LT" dirty="0">
              <a:latin typeface="Times New Roman" panose="02020603050405020304" pitchFamily="18" charset="0"/>
              <a:cs typeface="Times New Roman" panose="02020603050405020304" pitchFamily="18" charset="0"/>
            </a:endParaRPr>
          </a:p>
          <a:p>
            <a:pPr marL="0" indent="0">
              <a:buNone/>
            </a:pPr>
            <a:endParaRPr lang="lt-LT" dirty="0">
              <a:latin typeface="Times New Roman" panose="02020603050405020304" pitchFamily="18" charset="0"/>
              <a:cs typeface="Times New Roman" panose="02020603050405020304" pitchFamily="18" charset="0"/>
            </a:endParaRPr>
          </a:p>
          <a:p>
            <a:pPr marL="0" indent="0">
              <a:buNone/>
            </a:pP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2285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ntraštė 1"/>
          <p:cNvSpPr txBox="1">
            <a:spLocks/>
          </p:cNvSpPr>
          <p:nvPr/>
        </p:nvSpPr>
        <p:spPr>
          <a:xfrm>
            <a:off x="457200" y="116632"/>
            <a:ext cx="8229600" cy="50405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sz="2000" b="1" dirty="0">
                <a:latin typeface="Times New Roman" panose="02020603050405020304" pitchFamily="18" charset="0"/>
                <a:cs typeface="Times New Roman" panose="02020603050405020304" pitchFamily="18" charset="0"/>
              </a:rPr>
              <a:t>2022 METŲ SAVIVALDYBĖS BIUDŽETAS </a:t>
            </a:r>
          </a:p>
        </p:txBody>
      </p:sp>
      <p:cxnSp>
        <p:nvCxnSpPr>
          <p:cNvPr id="7" name="Tiesioji jungtis 6"/>
          <p:cNvCxnSpPr>
            <a:cxnSpLocks/>
          </p:cNvCxnSpPr>
          <p:nvPr/>
        </p:nvCxnSpPr>
        <p:spPr>
          <a:xfrm>
            <a:off x="321432" y="476672"/>
            <a:ext cx="8427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tačiakampis 7"/>
          <p:cNvSpPr/>
          <p:nvPr/>
        </p:nvSpPr>
        <p:spPr>
          <a:xfrm>
            <a:off x="321432" y="548675"/>
            <a:ext cx="2234344" cy="5256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2022 m. pajamų planas (tūkst. Eur)</a:t>
            </a:r>
            <a:endParaRPr lang="en-US" b="1" dirty="0">
              <a:solidFill>
                <a:schemeClr val="tx1"/>
              </a:solidFill>
              <a:latin typeface="Times New Roman" panose="02020603050405020304" pitchFamily="18" charset="0"/>
              <a:cs typeface="Times New Roman" panose="02020603050405020304" pitchFamily="18" charset="0"/>
            </a:endParaRPr>
          </a:p>
          <a:p>
            <a:pPr algn="ctr"/>
            <a:r>
              <a:rPr lang="lt-LT" b="1" dirty="0">
                <a:solidFill>
                  <a:schemeClr val="tx1"/>
                </a:solidFill>
                <a:latin typeface="Times New Roman" panose="02020603050405020304" pitchFamily="18" charset="0"/>
                <a:cs typeface="Times New Roman" panose="02020603050405020304" pitchFamily="18" charset="0"/>
              </a:rPr>
              <a:t>46770,8</a:t>
            </a: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11" name="Diagrama 10">
            <a:extLst>
              <a:ext uri="{FF2B5EF4-FFF2-40B4-BE49-F238E27FC236}">
                <a16:creationId xmlns:a16="http://schemas.microsoft.com/office/drawing/2014/main" id="{D257D43E-C335-4264-B6ED-28A125A864AC}"/>
              </a:ext>
            </a:extLst>
          </p:cNvPr>
          <p:cNvGraphicFramePr/>
          <p:nvPr>
            <p:extLst>
              <p:ext uri="{D42A27DB-BD31-4B8C-83A1-F6EECF244321}">
                <p14:modId xmlns:p14="http://schemas.microsoft.com/office/powerpoint/2010/main" val="415018921"/>
              </p:ext>
            </p:extLst>
          </p:nvPr>
        </p:nvGraphicFramePr>
        <p:xfrm>
          <a:off x="2555776" y="548680"/>
          <a:ext cx="6131024" cy="5832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5823386"/>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E764A65-38A3-4700-B9C2-7B37BE47B25D}"/>
              </a:ext>
            </a:extLst>
          </p:cNvPr>
          <p:cNvSpPr>
            <a:spLocks noGrp="1"/>
          </p:cNvSpPr>
          <p:nvPr>
            <p:ph type="title"/>
          </p:nvPr>
        </p:nvSpPr>
        <p:spPr>
          <a:xfrm>
            <a:off x="457200" y="274638"/>
            <a:ext cx="8229600" cy="634082"/>
          </a:xfrm>
        </p:spPr>
        <p:txBody>
          <a:bodyPr>
            <a:normAutofit fontScale="90000"/>
          </a:bodyPr>
          <a:lstStyle/>
          <a:p>
            <a:r>
              <a:rPr lang="lt-LT" sz="2000" b="1" dirty="0">
                <a:latin typeface="Times New Roman" panose="02020603050405020304" pitchFamily="18" charset="0"/>
                <a:cs typeface="Times New Roman" panose="02020603050405020304" pitchFamily="18" charset="0"/>
              </a:rPr>
              <a:t>2022 METŲ SAVIVALDYBĖS BIUDŽETAS </a:t>
            </a:r>
            <a:br>
              <a:rPr lang="lt-LT" sz="4400" b="1" dirty="0">
                <a:latin typeface="Times New Roman" panose="02020603050405020304" pitchFamily="18" charset="0"/>
                <a:cs typeface="Times New Roman" panose="02020603050405020304" pitchFamily="18" charset="0"/>
              </a:rPr>
            </a:br>
            <a:endParaRPr lang="lt-LT" dirty="0"/>
          </a:p>
        </p:txBody>
      </p:sp>
      <p:graphicFrame>
        <p:nvGraphicFramePr>
          <p:cNvPr id="4" name="Turinio vietos rezervavimo ženklas 3">
            <a:extLst>
              <a:ext uri="{FF2B5EF4-FFF2-40B4-BE49-F238E27FC236}">
                <a16:creationId xmlns:a16="http://schemas.microsoft.com/office/drawing/2014/main" id="{DBCFFF01-B909-4BBD-B68D-A2313162D8C4}"/>
              </a:ext>
            </a:extLst>
          </p:cNvPr>
          <p:cNvGraphicFramePr>
            <a:graphicFrameLocks noGrp="1"/>
          </p:cNvGraphicFramePr>
          <p:nvPr>
            <p:ph idx="1"/>
            <p:extLst>
              <p:ext uri="{D42A27DB-BD31-4B8C-83A1-F6EECF244321}">
                <p14:modId xmlns:p14="http://schemas.microsoft.com/office/powerpoint/2010/main" val="2207060006"/>
              </p:ext>
            </p:extLst>
          </p:nvPr>
        </p:nvGraphicFramePr>
        <p:xfrm>
          <a:off x="457200" y="764704"/>
          <a:ext cx="8229600" cy="52565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5681788"/>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27856"/>
            <a:ext cx="8229600" cy="1143000"/>
          </a:xfrm>
        </p:spPr>
        <p:txBody>
          <a:bodyPr>
            <a:normAutofit/>
          </a:bodyPr>
          <a:lstStyle/>
          <a:p>
            <a:r>
              <a:rPr lang="lt-LT" sz="3200" b="1" dirty="0">
                <a:latin typeface="Times New Roman" panose="02020603050405020304" pitchFamily="18" charset="0"/>
                <a:cs typeface="Times New Roman" panose="02020603050405020304" pitchFamily="18" charset="0"/>
              </a:rPr>
              <a:t>SVARBIAUSIOS SRITYS</a:t>
            </a:r>
          </a:p>
        </p:txBody>
      </p:sp>
      <p:pic>
        <p:nvPicPr>
          <p:cNvPr id="13" name="Turinio vietos rezervavimo ženklas 12" descr="https://www.teismai.lt/data/public/uploads/2017/07/piktogramos-44.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169043" y="1787627"/>
            <a:ext cx="983466" cy="921293"/>
          </a:xfrm>
          <a:prstGeom prst="rect">
            <a:avLst/>
          </a:prstGeom>
          <a:noFill/>
          <a:ln>
            <a:noFill/>
          </a:ln>
        </p:spPr>
      </p:pic>
      <p:sp>
        <p:nvSpPr>
          <p:cNvPr id="15" name="Kvadratas vienoje pusėje nukirptais kampais 14"/>
          <p:cNvSpPr/>
          <p:nvPr/>
        </p:nvSpPr>
        <p:spPr>
          <a:xfrm>
            <a:off x="611560" y="1484287"/>
            <a:ext cx="2376264" cy="1702046"/>
          </a:xfrm>
          <a:prstGeom prst="snip2SameRect">
            <a:avLst>
              <a:gd name="adj1" fmla="val 39242"/>
              <a:gd name="adj2"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lt-LT" sz="1400" b="1" dirty="0">
                <a:solidFill>
                  <a:schemeClr val="tx1"/>
                </a:solidFill>
                <a:latin typeface="Times New Roman" panose="02020603050405020304" pitchFamily="18" charset="0"/>
                <a:cs typeface="Times New Roman" panose="02020603050405020304" pitchFamily="18" charset="0"/>
              </a:rPr>
              <a:t>ŠVIETIMAS IR  SPORTAS</a:t>
            </a:r>
          </a:p>
        </p:txBody>
      </p:sp>
      <p:pic>
        <p:nvPicPr>
          <p:cNvPr id="16" name="Paveikslėlis 15" descr="mokytojas,siluetas,juoda,izoliuotas,klasė,universitetas,profesorius,mokymas,asmuo,švietimas,mokykla,piktograma,simbolis,stalas,kolegija,mokyti,pamoka,žinios,klasė,vyras,nemokama vektorinė grafika,nemokamos nuotraukos, nemokama licenzija"/>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46488" y="1589592"/>
            <a:ext cx="1051560" cy="1084709"/>
          </a:xfrm>
          <a:prstGeom prst="rect">
            <a:avLst/>
          </a:prstGeom>
          <a:noFill/>
          <a:ln>
            <a:noFill/>
          </a:ln>
        </p:spPr>
      </p:pic>
      <p:sp>
        <p:nvSpPr>
          <p:cNvPr id="17" name="Kubas 16"/>
          <p:cNvSpPr/>
          <p:nvPr/>
        </p:nvSpPr>
        <p:spPr>
          <a:xfrm>
            <a:off x="467544" y="3186333"/>
            <a:ext cx="2592288" cy="648072"/>
          </a:xfrm>
          <a:prstGeom prst="cube">
            <a:avLst>
              <a:gd name="adj" fmla="val 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lt-LT" sz="2800" b="1" dirty="0">
                <a:solidFill>
                  <a:schemeClr val="tx1"/>
                </a:solidFill>
                <a:latin typeface="Times New Roman" panose="02020603050405020304" pitchFamily="18" charset="0"/>
                <a:cs typeface="Times New Roman" panose="02020603050405020304" pitchFamily="18" charset="0"/>
              </a:rPr>
              <a:t>19089,7</a:t>
            </a:r>
            <a:r>
              <a:rPr lang="lt-LT" dirty="0">
                <a:solidFill>
                  <a:schemeClr val="tx1"/>
                </a:solidFill>
                <a:latin typeface="Times New Roman" panose="02020603050405020304" pitchFamily="18" charset="0"/>
                <a:cs typeface="Times New Roman" panose="02020603050405020304" pitchFamily="18" charset="0"/>
              </a:rPr>
              <a:t> tūkst. Eur.</a:t>
            </a:r>
          </a:p>
        </p:txBody>
      </p:sp>
      <p:cxnSp>
        <p:nvCxnSpPr>
          <p:cNvPr id="19" name="Tiesioji jungtis 18"/>
          <p:cNvCxnSpPr/>
          <p:nvPr/>
        </p:nvCxnSpPr>
        <p:spPr>
          <a:xfrm>
            <a:off x="467544" y="908720"/>
            <a:ext cx="85689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Kvadratas vienoje pusėje nukirptais kampais 20"/>
          <p:cNvSpPr/>
          <p:nvPr/>
        </p:nvSpPr>
        <p:spPr>
          <a:xfrm>
            <a:off x="3563888" y="1458143"/>
            <a:ext cx="2304256" cy="1728192"/>
          </a:xfrm>
          <a:prstGeom prst="snip2SameRect">
            <a:avLst>
              <a:gd name="adj1" fmla="val 39242"/>
              <a:gd name="adj2"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just"/>
            <a:endParaRPr lang="lt-LT" sz="1400" b="1" dirty="0">
              <a:solidFill>
                <a:schemeClr val="tx1"/>
              </a:solidFill>
            </a:endParaRPr>
          </a:p>
        </p:txBody>
      </p:sp>
      <p:sp>
        <p:nvSpPr>
          <p:cNvPr id="22" name="Kvadratas vienoje pusėje nukirptais kampais 21"/>
          <p:cNvSpPr/>
          <p:nvPr/>
        </p:nvSpPr>
        <p:spPr>
          <a:xfrm>
            <a:off x="6516216" y="1458143"/>
            <a:ext cx="2304256" cy="1728192"/>
          </a:xfrm>
          <a:prstGeom prst="snip2SameRect">
            <a:avLst>
              <a:gd name="adj1" fmla="val 39242"/>
              <a:gd name="adj2"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lt-LT" sz="1400" b="1" dirty="0">
              <a:solidFill>
                <a:schemeClr val="tx1"/>
              </a:solidFill>
            </a:endParaRPr>
          </a:p>
        </p:txBody>
      </p:sp>
      <p:sp>
        <p:nvSpPr>
          <p:cNvPr id="23" name="Kvadratas vienoje pusėje nukirptais kampais 22"/>
          <p:cNvSpPr/>
          <p:nvPr/>
        </p:nvSpPr>
        <p:spPr>
          <a:xfrm>
            <a:off x="556320" y="4005064"/>
            <a:ext cx="2592288" cy="1872208"/>
          </a:xfrm>
          <a:prstGeom prst="snip2SameRect">
            <a:avLst>
              <a:gd name="adj1" fmla="val 39242"/>
              <a:gd name="adj2"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lt-LT" sz="1400" b="1" dirty="0">
              <a:solidFill>
                <a:schemeClr val="tx1"/>
              </a:solidFill>
            </a:endParaRPr>
          </a:p>
        </p:txBody>
      </p:sp>
      <p:sp>
        <p:nvSpPr>
          <p:cNvPr id="24" name="Kvadratas vienoje pusėje nukirptais kampais 23"/>
          <p:cNvSpPr/>
          <p:nvPr/>
        </p:nvSpPr>
        <p:spPr>
          <a:xfrm>
            <a:off x="3563888" y="4149080"/>
            <a:ext cx="2304256" cy="1728192"/>
          </a:xfrm>
          <a:prstGeom prst="snip2SameRect">
            <a:avLst>
              <a:gd name="adj1" fmla="val 39242"/>
              <a:gd name="adj2"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lt-LT" sz="1400" b="1" dirty="0">
              <a:solidFill>
                <a:schemeClr val="tx1"/>
              </a:solidFill>
            </a:endParaRPr>
          </a:p>
        </p:txBody>
      </p:sp>
      <p:sp>
        <p:nvSpPr>
          <p:cNvPr id="25" name="Kvadratas vienoje pusėje nukirptais kampais 24"/>
          <p:cNvSpPr/>
          <p:nvPr/>
        </p:nvSpPr>
        <p:spPr>
          <a:xfrm>
            <a:off x="6585012" y="4149080"/>
            <a:ext cx="2235460" cy="1728192"/>
          </a:xfrm>
          <a:prstGeom prst="snip2SameRect">
            <a:avLst>
              <a:gd name="adj1" fmla="val 35302"/>
              <a:gd name="adj2"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lt-LT" sz="1400" b="1" dirty="0">
              <a:solidFill>
                <a:schemeClr val="tx1"/>
              </a:solidFill>
            </a:endParaRPr>
          </a:p>
        </p:txBody>
      </p:sp>
      <p:sp>
        <p:nvSpPr>
          <p:cNvPr id="26" name="Stačiakampis 25"/>
          <p:cNvSpPr/>
          <p:nvPr/>
        </p:nvSpPr>
        <p:spPr>
          <a:xfrm>
            <a:off x="665566" y="5079774"/>
            <a:ext cx="2483042" cy="968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lt-LT" sz="1350" b="1" dirty="0">
                <a:solidFill>
                  <a:prstClr val="black"/>
                </a:solidFill>
                <a:latin typeface="Times New Roman" panose="02020603050405020304" pitchFamily="18" charset="0"/>
                <a:cs typeface="Times New Roman" panose="02020603050405020304" pitchFamily="18" charset="0"/>
              </a:rPr>
              <a:t>INFRASTRUKTŪROS PLĖTRA IR PRIEŽIŪRA, TERITORIJŲ PLANAVIMAS</a:t>
            </a:r>
            <a:endParaRPr lang="lt-LT" sz="1400" b="1" dirty="0">
              <a:solidFill>
                <a:prstClr val="black"/>
              </a:solidFill>
              <a:latin typeface="Times New Roman" panose="02020603050405020304" pitchFamily="18" charset="0"/>
              <a:cs typeface="Times New Roman" panose="02020603050405020304" pitchFamily="18" charset="0"/>
            </a:endParaRPr>
          </a:p>
        </p:txBody>
      </p:sp>
      <p:sp>
        <p:nvSpPr>
          <p:cNvPr id="28" name="Kubas 27"/>
          <p:cNvSpPr/>
          <p:nvPr/>
        </p:nvSpPr>
        <p:spPr>
          <a:xfrm>
            <a:off x="3455876" y="3186335"/>
            <a:ext cx="2592288" cy="648072"/>
          </a:xfrm>
          <a:prstGeom prst="cube">
            <a:avLst>
              <a:gd name="adj" fmla="val 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lt-LT" sz="2800" b="1" dirty="0">
                <a:solidFill>
                  <a:schemeClr val="tx1"/>
                </a:solidFill>
                <a:latin typeface="Times New Roman" panose="02020603050405020304" pitchFamily="18" charset="0"/>
                <a:cs typeface="Times New Roman" panose="02020603050405020304" pitchFamily="18" charset="0"/>
              </a:rPr>
              <a:t>8017,2 </a:t>
            </a:r>
            <a:r>
              <a:rPr lang="lt-LT" dirty="0">
                <a:solidFill>
                  <a:schemeClr val="tx1"/>
                </a:solidFill>
                <a:latin typeface="Times New Roman" panose="02020603050405020304" pitchFamily="18" charset="0"/>
                <a:cs typeface="Times New Roman" panose="02020603050405020304" pitchFamily="18" charset="0"/>
              </a:rPr>
              <a:t>tūkst. Eur.</a:t>
            </a:r>
          </a:p>
        </p:txBody>
      </p:sp>
      <p:sp>
        <p:nvSpPr>
          <p:cNvPr id="29" name="Kubas 28"/>
          <p:cNvSpPr/>
          <p:nvPr/>
        </p:nvSpPr>
        <p:spPr>
          <a:xfrm>
            <a:off x="6372200" y="3186335"/>
            <a:ext cx="2592288" cy="648072"/>
          </a:xfrm>
          <a:prstGeom prst="cube">
            <a:avLst>
              <a:gd name="adj" fmla="val 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lt-LT" sz="2800" b="1" dirty="0">
                <a:solidFill>
                  <a:schemeClr val="tx1"/>
                </a:solidFill>
                <a:latin typeface="Times New Roman" panose="02020603050405020304" pitchFamily="18" charset="0"/>
                <a:cs typeface="Times New Roman" panose="02020603050405020304" pitchFamily="18" charset="0"/>
              </a:rPr>
              <a:t>7141,9</a:t>
            </a:r>
            <a:r>
              <a:rPr lang="lt-LT" dirty="0">
                <a:solidFill>
                  <a:schemeClr val="tx1"/>
                </a:solidFill>
                <a:latin typeface="Times New Roman" panose="02020603050405020304" pitchFamily="18" charset="0"/>
                <a:cs typeface="Times New Roman" panose="02020603050405020304" pitchFamily="18" charset="0"/>
              </a:rPr>
              <a:t> tūkst. Eur.</a:t>
            </a:r>
          </a:p>
        </p:txBody>
      </p:sp>
      <p:sp>
        <p:nvSpPr>
          <p:cNvPr id="30" name="Kubas 29"/>
          <p:cNvSpPr/>
          <p:nvPr/>
        </p:nvSpPr>
        <p:spPr>
          <a:xfrm>
            <a:off x="467544" y="5849882"/>
            <a:ext cx="2808312" cy="654605"/>
          </a:xfrm>
          <a:prstGeom prst="cube">
            <a:avLst>
              <a:gd name="adj" fmla="val 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lt-LT" sz="2800" b="1" dirty="0">
                <a:solidFill>
                  <a:schemeClr val="tx1"/>
                </a:solidFill>
                <a:latin typeface="Times New Roman" panose="02020603050405020304" pitchFamily="18" charset="0"/>
                <a:cs typeface="Times New Roman" panose="02020603050405020304" pitchFamily="18" charset="0"/>
              </a:rPr>
              <a:t>5583,6</a:t>
            </a:r>
            <a:r>
              <a:rPr lang="lt-LT" dirty="0">
                <a:solidFill>
                  <a:schemeClr val="tx1"/>
                </a:solidFill>
                <a:latin typeface="Times New Roman" panose="02020603050405020304" pitchFamily="18" charset="0"/>
                <a:cs typeface="Times New Roman" panose="02020603050405020304" pitchFamily="18" charset="0"/>
              </a:rPr>
              <a:t> tūkst. Eur.</a:t>
            </a:r>
          </a:p>
        </p:txBody>
      </p:sp>
      <p:sp>
        <p:nvSpPr>
          <p:cNvPr id="31" name="Kubas 30"/>
          <p:cNvSpPr/>
          <p:nvPr/>
        </p:nvSpPr>
        <p:spPr>
          <a:xfrm>
            <a:off x="3364632" y="5877272"/>
            <a:ext cx="2592288" cy="648072"/>
          </a:xfrm>
          <a:prstGeom prst="cube">
            <a:avLst>
              <a:gd name="adj" fmla="val 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lt-LT" sz="2800" b="1" dirty="0">
                <a:solidFill>
                  <a:schemeClr val="tx1"/>
                </a:solidFill>
                <a:latin typeface="Times New Roman" panose="02020603050405020304" pitchFamily="18" charset="0"/>
                <a:cs typeface="Times New Roman" panose="02020603050405020304" pitchFamily="18" charset="0"/>
              </a:rPr>
              <a:t>2777,5</a:t>
            </a:r>
            <a:r>
              <a:rPr lang="lt-LT" dirty="0">
                <a:solidFill>
                  <a:schemeClr val="tx1"/>
                </a:solidFill>
                <a:latin typeface="Times New Roman" panose="02020603050405020304" pitchFamily="18" charset="0"/>
                <a:cs typeface="Times New Roman" panose="02020603050405020304" pitchFamily="18" charset="0"/>
              </a:rPr>
              <a:t> tūkst. Eur.</a:t>
            </a:r>
          </a:p>
        </p:txBody>
      </p:sp>
      <p:sp>
        <p:nvSpPr>
          <p:cNvPr id="32" name="Kubas 31"/>
          <p:cNvSpPr/>
          <p:nvPr/>
        </p:nvSpPr>
        <p:spPr>
          <a:xfrm>
            <a:off x="6444208" y="5849886"/>
            <a:ext cx="2592288" cy="675454"/>
          </a:xfrm>
          <a:prstGeom prst="cube">
            <a:avLst>
              <a:gd name="adj" fmla="val 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lt-LT" sz="2800" b="1" dirty="0">
                <a:solidFill>
                  <a:schemeClr val="tx1"/>
                </a:solidFill>
                <a:latin typeface="Times New Roman" panose="02020603050405020304" pitchFamily="18" charset="0"/>
                <a:cs typeface="Times New Roman" panose="02020603050405020304" pitchFamily="18" charset="0"/>
              </a:rPr>
              <a:t>2494,5</a:t>
            </a:r>
            <a:r>
              <a:rPr lang="lt-LT" sz="2400" dirty="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tūkst. Eur.</a:t>
            </a:r>
          </a:p>
        </p:txBody>
      </p:sp>
      <p:sp>
        <p:nvSpPr>
          <p:cNvPr id="33" name="Stačiakampis 32"/>
          <p:cNvSpPr/>
          <p:nvPr/>
        </p:nvSpPr>
        <p:spPr>
          <a:xfrm>
            <a:off x="6552220" y="2708920"/>
            <a:ext cx="2268252" cy="477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lt-LT" sz="1400" b="1" dirty="0">
                <a:solidFill>
                  <a:prstClr val="black"/>
                </a:solidFill>
                <a:latin typeface="Times New Roman" panose="02020603050405020304" pitchFamily="18" charset="0"/>
                <a:cs typeface="Times New Roman" panose="02020603050405020304" pitchFamily="18" charset="0"/>
              </a:rPr>
              <a:t>SVEIKATA IR SOCIALINĖ APSAUGA</a:t>
            </a:r>
          </a:p>
        </p:txBody>
      </p:sp>
      <p:sp>
        <p:nvSpPr>
          <p:cNvPr id="34" name="Stačiakampis 33"/>
          <p:cNvSpPr/>
          <p:nvPr/>
        </p:nvSpPr>
        <p:spPr>
          <a:xfrm>
            <a:off x="3581890" y="2708920"/>
            <a:ext cx="2268252" cy="4774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lt-LT" sz="1400" b="1" dirty="0">
                <a:solidFill>
                  <a:prstClr val="black"/>
                </a:solidFill>
                <a:latin typeface="Times New Roman" panose="02020603050405020304" pitchFamily="18" charset="0"/>
                <a:cs typeface="Times New Roman" panose="02020603050405020304" pitchFamily="18" charset="0"/>
              </a:rPr>
              <a:t>SAVIVALDYBĖS VEIKLA (su seniūnijom)</a:t>
            </a:r>
          </a:p>
        </p:txBody>
      </p:sp>
      <p:sp>
        <p:nvSpPr>
          <p:cNvPr id="35" name="Stačiakampis 34"/>
          <p:cNvSpPr/>
          <p:nvPr/>
        </p:nvSpPr>
        <p:spPr>
          <a:xfrm>
            <a:off x="6568616" y="5385106"/>
            <a:ext cx="2268252" cy="464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lt-LT" sz="1400" b="1" dirty="0">
                <a:solidFill>
                  <a:prstClr val="black"/>
                </a:solidFill>
                <a:latin typeface="Times New Roman" panose="02020603050405020304" pitchFamily="18" charset="0"/>
                <a:cs typeface="Times New Roman" panose="02020603050405020304" pitchFamily="18" charset="0"/>
              </a:rPr>
              <a:t>KULTŪRA</a:t>
            </a:r>
          </a:p>
        </p:txBody>
      </p:sp>
      <p:sp>
        <p:nvSpPr>
          <p:cNvPr id="36" name="Stačiakampis 35"/>
          <p:cNvSpPr/>
          <p:nvPr/>
        </p:nvSpPr>
        <p:spPr>
          <a:xfrm>
            <a:off x="3563888" y="5447945"/>
            <a:ext cx="2268252" cy="407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lt-LT" sz="1400" b="1" dirty="0">
                <a:solidFill>
                  <a:prstClr val="black"/>
                </a:solidFill>
                <a:latin typeface="Times New Roman" panose="02020603050405020304" pitchFamily="18" charset="0"/>
                <a:cs typeface="Times New Roman" panose="02020603050405020304" pitchFamily="18" charset="0"/>
              </a:rPr>
              <a:t>INVESTICIJOS IR VERSLAS</a:t>
            </a:r>
          </a:p>
        </p:txBody>
      </p:sp>
      <p:pic>
        <p:nvPicPr>
          <p:cNvPr id="37" name="Paveikslėlis 36" descr="kompiuterio piktograma,rankos judesys,verslas,partnerystė - komandinis darbas,susitarimas,ryšys,vektorius,bendravimas,žmonės,sutartis,simbolis,klijavimas,pasveikinimas,komandinis darbas,Draugystė,bendradarbiavimas,pagarba,susitikimas,profesinė veikla,sėkmė,fonas,idėjos,kompiuterinė grafika,sveikiname,Iškirpti,koncepcijos,siekiai,ženklas,juoda spalva,teigiama emocija,balta spalva,baltas fonas,abstraktus,verslo finansai ir pramonė,sąvokų temos,žmogaus kūno dalis,žmogaus rankos,kvadratas,nemokamos nuotraukos, nemokama licenzija"/>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40801" y="4216606"/>
            <a:ext cx="1114425" cy="1114425"/>
          </a:xfrm>
          <a:prstGeom prst="rect">
            <a:avLst/>
          </a:prstGeom>
          <a:noFill/>
          <a:ln>
            <a:noFill/>
          </a:ln>
        </p:spPr>
      </p:pic>
      <p:pic>
        <p:nvPicPr>
          <p:cNvPr id="38" name="Paveikslėlis 37" descr="https://osp.stat.gov.lt/documents/10180/6798113/Kult%C5%ABra.png/a67e7a12-de7b-4ef2-97c1-5b2c08f8db5a?t=1572520856448"/>
          <p:cNvPicPr/>
          <p:nvPr/>
        </p:nvPicPr>
        <p:blipFill>
          <a:blip r:embed="rId5" cstate="print">
            <a:clrChange>
              <a:clrFrom>
                <a:srgbClr val="000000">
                  <a:alpha val="0"/>
                </a:srgbClr>
              </a:clrFrom>
              <a:clrTo>
                <a:srgbClr val="000000">
                  <a:alpha val="0"/>
                </a:srgbClr>
              </a:clrTo>
            </a:clrChange>
            <a:duotone>
              <a:schemeClr val="accent1">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259638" y="4612312"/>
            <a:ext cx="886207" cy="762000"/>
          </a:xfrm>
          <a:prstGeom prst="rect">
            <a:avLst/>
          </a:prstGeom>
          <a:noFill/>
          <a:ln>
            <a:noFill/>
          </a:ln>
        </p:spPr>
      </p:pic>
      <p:pic>
        <p:nvPicPr>
          <p:cNvPr id="39" name="Paveikslėlis 38" descr="socialinė tarnyba,šeimos priežiūra,apsaugoti,piktograma,nemokama vektorinė grafika,nemokamos nuotraukos, nemokama licenzija"/>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69866" y="1663842"/>
            <a:ext cx="865752" cy="925195"/>
          </a:xfrm>
          <a:prstGeom prst="rect">
            <a:avLst/>
          </a:prstGeom>
          <a:noFill/>
          <a:ln>
            <a:noFill/>
          </a:ln>
        </p:spPr>
      </p:pic>
      <p:pic>
        <p:nvPicPr>
          <p:cNvPr id="27" name="Paveikslėlis 26" descr="https://nuotraukos.mediakatalogas.lt/rsynced_images/moon-3109558_1280.jpg"/>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03458" y="4261103"/>
            <a:ext cx="1501860" cy="818671"/>
          </a:xfrm>
          <a:prstGeom prst="rect">
            <a:avLst/>
          </a:prstGeom>
          <a:noFill/>
          <a:ln>
            <a:noFill/>
          </a:ln>
        </p:spPr>
      </p:pic>
    </p:spTree>
    <p:extLst>
      <p:ext uri="{BB962C8B-B14F-4D97-AF65-F5344CB8AC3E}">
        <p14:creationId xmlns:p14="http://schemas.microsoft.com/office/powerpoint/2010/main" val="63990824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a:extLst>
              <a:ext uri="{FF2B5EF4-FFF2-40B4-BE49-F238E27FC236}">
                <a16:creationId xmlns:a16="http://schemas.microsoft.com/office/drawing/2014/main" id="{1D2D4A5D-BD5C-42E6-8108-0CEEE08A3BDC}"/>
              </a:ext>
            </a:extLst>
          </p:cNvPr>
          <p:cNvSpPr>
            <a:spLocks noGrp="1"/>
          </p:cNvSpPr>
          <p:nvPr>
            <p:ph type="subTitle" idx="1"/>
          </p:nvPr>
        </p:nvSpPr>
        <p:spPr>
          <a:xfrm>
            <a:off x="395536" y="1772818"/>
            <a:ext cx="8352928" cy="4680516"/>
          </a:xfrm>
        </p:spPr>
        <p:style>
          <a:lnRef idx="1">
            <a:schemeClr val="accent3"/>
          </a:lnRef>
          <a:fillRef idx="2">
            <a:schemeClr val="accent3"/>
          </a:fillRef>
          <a:effectRef idx="1">
            <a:schemeClr val="accent3"/>
          </a:effectRef>
          <a:fontRef idx="minor">
            <a:schemeClr val="dk1"/>
          </a:fontRef>
        </p:style>
        <p:txBody>
          <a:bodyPr>
            <a:normAutofit/>
          </a:bodyPr>
          <a:lstStyle/>
          <a:p>
            <a:endParaRPr lang="lt-LT"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lt-LT" sz="1600" dirty="0">
                <a:solidFill>
                  <a:schemeClr val="tx1"/>
                </a:solidFill>
                <a:latin typeface="Times New Roman" panose="02020603050405020304" pitchFamily="18" charset="0"/>
                <a:cs typeface="Times New Roman" panose="02020603050405020304" pitchFamily="18" charset="0"/>
              </a:rPr>
              <a:t>Ugdymo reikmėms finansuoti – 10155,5 tūkst. Eur; 1542,9 tūkst. Eur daugiau (17,91 proc.)</a:t>
            </a:r>
          </a:p>
          <a:p>
            <a:pPr marL="285750" indent="-285750" algn="just">
              <a:buFont typeface="Wingdings" panose="05000000000000000000" pitchFamily="2" charset="2"/>
              <a:buChar char="v"/>
            </a:pPr>
            <a:endParaRPr lang="lt-LT" sz="16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lt-LT" sz="1600" dirty="0">
                <a:solidFill>
                  <a:schemeClr val="tx1"/>
                </a:solidFill>
                <a:latin typeface="Times New Roman" panose="02020603050405020304" pitchFamily="18" charset="0"/>
                <a:cs typeface="Times New Roman" panose="02020603050405020304" pitchFamily="18" charset="0"/>
              </a:rPr>
              <a:t>Savivaldybių mokykloms (klasėms arba grupėms), skirtoms šalies (regiono) mokiniams, turintiems specialiųjų ugdymosi poreikių, ir kitoms savivaldybėms perduotoms įstaigoms išlaikyti – 408,1 tūkst. Eur; 51,6 tūkst. Eur daugiau (14,47 proc.)</a:t>
            </a:r>
          </a:p>
          <a:p>
            <a:pPr marL="285750" indent="-285750" algn="just">
              <a:buFont typeface="Wingdings" panose="05000000000000000000" pitchFamily="2" charset="2"/>
              <a:buChar char="v"/>
            </a:pPr>
            <a:endParaRPr lang="lt-LT" sz="16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lt-LT" sz="1600" dirty="0">
                <a:solidFill>
                  <a:schemeClr val="tx1"/>
                </a:solidFill>
                <a:latin typeface="Times New Roman" panose="02020603050405020304" pitchFamily="18" charset="0"/>
                <a:cs typeface="Times New Roman" panose="02020603050405020304" pitchFamily="18" charset="0"/>
              </a:rPr>
              <a:t>N</a:t>
            </a:r>
            <a:r>
              <a:rPr lang="lt-LT" sz="1600" b="0" i="0" u="none" strike="noStrike" dirty="0">
                <a:solidFill>
                  <a:schemeClr val="tx1"/>
                </a:solidFill>
                <a:effectLst/>
                <a:latin typeface="Times New Roman" panose="02020603050405020304" pitchFamily="18" charset="0"/>
                <a:cs typeface="Times New Roman" panose="02020603050405020304" pitchFamily="18" charset="0"/>
              </a:rPr>
              <a:t>eformaliojo vaikų švietimo įvairovei, prieinamumui ir kokybei didinti</a:t>
            </a:r>
            <a:r>
              <a:rPr lang="lt-LT" sz="1600" dirty="0">
                <a:solidFill>
                  <a:schemeClr val="tx1"/>
                </a:solidFill>
                <a:latin typeface="Times New Roman" panose="02020603050405020304" pitchFamily="18" charset="0"/>
                <a:cs typeface="Times New Roman" panose="02020603050405020304" pitchFamily="18" charset="0"/>
              </a:rPr>
              <a:t> – 149,2 tūkst. Eur; 28,6 tūkst. Eur mažiau (16,09 proc.)</a:t>
            </a:r>
          </a:p>
          <a:p>
            <a:pPr marL="285750" indent="-285750" algn="just">
              <a:buFont typeface="Wingdings" panose="05000000000000000000" pitchFamily="2" charset="2"/>
              <a:buChar char="v"/>
            </a:pPr>
            <a:endParaRPr lang="lt-LT" sz="16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lt-LT" sz="1600" dirty="0">
                <a:solidFill>
                  <a:schemeClr val="tx1"/>
                </a:solidFill>
                <a:latin typeface="Times New Roman" panose="02020603050405020304" pitchFamily="18" charset="0"/>
                <a:cs typeface="Times New Roman" panose="02020603050405020304" pitchFamily="18" charset="0"/>
              </a:rPr>
              <a:t>pedagoginių darbuotojų, išlaikomų iš savivaldybių biudžetų lėšų (išskyrus valstybės biudžeto specialias tikslines dotacijas), darbo užmokesčiui didinti – 125,0 tūkst. Eur</a:t>
            </a:r>
            <a:endParaRPr lang="en-GB" sz="1600" dirty="0">
              <a:solidFill>
                <a:schemeClr val="tx1"/>
              </a:solidFill>
              <a:latin typeface="Times New Roman" panose="02020603050405020304" pitchFamily="18" charset="0"/>
              <a:cs typeface="Times New Roman" panose="02020603050405020304" pitchFamily="18" charset="0"/>
            </a:endParaRPr>
          </a:p>
        </p:txBody>
      </p:sp>
      <p:sp>
        <p:nvSpPr>
          <p:cNvPr id="5" name="Antraštė 1">
            <a:extLst>
              <a:ext uri="{FF2B5EF4-FFF2-40B4-BE49-F238E27FC236}">
                <a16:creationId xmlns:a16="http://schemas.microsoft.com/office/drawing/2014/main" id="{EF856055-2C12-4E8D-AB41-E2A12580022F}"/>
              </a:ext>
            </a:extLst>
          </p:cNvPr>
          <p:cNvSpPr>
            <a:spLocks noGrp="1"/>
          </p:cNvSpPr>
          <p:nvPr>
            <p:ph type="ctrTitle"/>
          </p:nvPr>
        </p:nvSpPr>
        <p:spPr>
          <a:xfrm>
            <a:off x="721804" y="116633"/>
            <a:ext cx="7772400" cy="720079"/>
          </a:xfrm>
        </p:spPr>
        <p:txBody>
          <a:bodyPr>
            <a:normAutofit fontScale="90000"/>
          </a:bodyPr>
          <a:lstStyle/>
          <a:p>
            <a:br>
              <a:rPr lang="lt-LT" sz="2000" dirty="0">
                <a:solidFill>
                  <a:schemeClr val="tx1"/>
                </a:solidFill>
                <a:latin typeface="Times New Roman" panose="02020603050405020304" pitchFamily="18" charset="0"/>
                <a:cs typeface="Times New Roman" panose="02020603050405020304" pitchFamily="18" charset="0"/>
              </a:rPr>
            </a:br>
            <a:r>
              <a:rPr lang="lt-LT" sz="3200" b="1" dirty="0">
                <a:latin typeface="Times New Roman" panose="02020603050405020304" pitchFamily="18" charset="0"/>
                <a:cs typeface="Times New Roman" panose="02020603050405020304" pitchFamily="18" charset="0"/>
              </a:rPr>
              <a:t>ŠVIETIMAS</a:t>
            </a:r>
          </a:p>
        </p:txBody>
      </p:sp>
      <p:pic>
        <p:nvPicPr>
          <p:cNvPr id="6" name="Paveikslėlis 5" descr="mokytojas,siluetas,juoda,izoliuotas,klasė,universitetas,profesorius,mokymas,asmuo,švietimas,mokykla,piktograma,simbolis,stalas,kolegija,mokyti,pamoka,žinios,klasė,vyras,nemokama vektorinė grafika,nemokamos nuotraukos, nemokama licenzija">
            <a:extLst>
              <a:ext uri="{FF2B5EF4-FFF2-40B4-BE49-F238E27FC236}">
                <a16:creationId xmlns:a16="http://schemas.microsoft.com/office/drawing/2014/main" id="{848C43FB-5E8A-44FB-A08B-DF6F2A224162}"/>
              </a:ext>
            </a:extLst>
          </p:cNvPr>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4188" y="51247"/>
            <a:ext cx="871428" cy="785465"/>
          </a:xfrm>
          <a:prstGeom prst="rect">
            <a:avLst/>
          </a:prstGeom>
          <a:noFill/>
          <a:ln>
            <a:noFill/>
          </a:ln>
        </p:spPr>
      </p:pic>
      <p:cxnSp>
        <p:nvCxnSpPr>
          <p:cNvPr id="7" name="Tiesioji jungtis 6">
            <a:extLst>
              <a:ext uri="{FF2B5EF4-FFF2-40B4-BE49-F238E27FC236}">
                <a16:creationId xmlns:a16="http://schemas.microsoft.com/office/drawing/2014/main" id="{E5579706-29C7-4B81-A624-C0323393A5E8}"/>
              </a:ext>
            </a:extLst>
          </p:cNvPr>
          <p:cNvCxnSpPr/>
          <p:nvPr/>
        </p:nvCxnSpPr>
        <p:spPr>
          <a:xfrm>
            <a:off x="287524" y="836712"/>
            <a:ext cx="85689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ntraštė 1">
            <a:extLst>
              <a:ext uri="{FF2B5EF4-FFF2-40B4-BE49-F238E27FC236}">
                <a16:creationId xmlns:a16="http://schemas.microsoft.com/office/drawing/2014/main" id="{A2EAB4CE-10DB-493F-A762-368EBE9F47D6}"/>
              </a:ext>
            </a:extLst>
          </p:cNvPr>
          <p:cNvSpPr txBox="1">
            <a:spLocks/>
          </p:cNvSpPr>
          <p:nvPr/>
        </p:nvSpPr>
        <p:spPr>
          <a:xfrm>
            <a:off x="950413" y="980728"/>
            <a:ext cx="7772400" cy="7200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lt-LT" sz="3200" b="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8ED50D0-2EEB-4674-BB85-0CF04A2A2517}"/>
              </a:ext>
            </a:extLst>
          </p:cNvPr>
          <p:cNvSpPr txBox="1"/>
          <p:nvPr/>
        </p:nvSpPr>
        <p:spPr>
          <a:xfrm>
            <a:off x="333881" y="1191932"/>
            <a:ext cx="8388932" cy="400110"/>
          </a:xfrm>
          <a:prstGeom prst="rect">
            <a:avLst/>
          </a:prstGeo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lt-LT" sz="2000" b="1" dirty="0">
                <a:solidFill>
                  <a:schemeClr val="tx1"/>
                </a:solidFill>
                <a:latin typeface="Times New Roman" panose="02020603050405020304" pitchFamily="18" charset="0"/>
                <a:cs typeface="Times New Roman" panose="02020603050405020304" pitchFamily="18" charset="0"/>
              </a:rPr>
              <a:t>Valstybės biudžeto lėšos</a:t>
            </a:r>
            <a:endParaRPr lang="lt-LT" sz="2000" b="1" dirty="0"/>
          </a:p>
        </p:txBody>
      </p:sp>
    </p:spTree>
    <p:extLst>
      <p:ext uri="{BB962C8B-B14F-4D97-AF65-F5344CB8AC3E}">
        <p14:creationId xmlns:p14="http://schemas.microsoft.com/office/powerpoint/2010/main" val="2285424700"/>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29208" y="84039"/>
            <a:ext cx="8229600" cy="608657"/>
          </a:xfrm>
        </p:spPr>
        <p:txBody>
          <a:bodyPr>
            <a:normAutofit/>
          </a:bodyPr>
          <a:lstStyle/>
          <a:p>
            <a:r>
              <a:rPr lang="lt-LT" sz="3200" b="1" dirty="0">
                <a:latin typeface="Times New Roman" panose="02020603050405020304" pitchFamily="18" charset="0"/>
                <a:cs typeface="Times New Roman" panose="02020603050405020304" pitchFamily="18" charset="0"/>
              </a:rPr>
              <a:t>ŠVIETIMAS</a:t>
            </a:r>
          </a:p>
        </p:txBody>
      </p:sp>
      <p:sp>
        <p:nvSpPr>
          <p:cNvPr id="6" name="Turinio vietos rezervavimo ženklas 5"/>
          <p:cNvSpPr>
            <a:spLocks noGrp="1"/>
          </p:cNvSpPr>
          <p:nvPr>
            <p:ph sz="quarter" idx="4"/>
          </p:nvPr>
        </p:nvSpPr>
        <p:spPr>
          <a:xfrm>
            <a:off x="4832419" y="805755"/>
            <a:ext cx="4074195" cy="3565985"/>
          </a:xfrm>
          <a:solidFill>
            <a:srgbClr val="319F6B"/>
          </a:solidFill>
        </p:spPr>
        <p:style>
          <a:lnRef idx="1">
            <a:schemeClr val="accent3"/>
          </a:lnRef>
          <a:fillRef idx="3">
            <a:schemeClr val="accent3"/>
          </a:fillRef>
          <a:effectRef idx="2">
            <a:schemeClr val="accent3"/>
          </a:effectRef>
          <a:fontRef idx="minor">
            <a:schemeClr val="lt1"/>
          </a:fontRef>
        </p:style>
        <p:txBody>
          <a:bodyPr>
            <a:normAutofit fontScale="70000" lnSpcReduction="20000"/>
          </a:bodyPr>
          <a:lstStyle/>
          <a:p>
            <a:pPr marL="0" indent="0" algn="ctr">
              <a:buNone/>
            </a:pPr>
            <a:r>
              <a:rPr lang="lt-LT" sz="3800" b="1" dirty="0">
                <a:solidFill>
                  <a:schemeClr val="bg1"/>
                </a:solidFill>
                <a:latin typeface="Times New Roman" panose="02020603050405020304" pitchFamily="18" charset="0"/>
                <a:cs typeface="Times New Roman" panose="02020603050405020304" pitchFamily="18" charset="0"/>
              </a:rPr>
              <a:t>UGDYMO APLINKOS </a:t>
            </a:r>
            <a:endParaRPr lang="lt-LT" sz="4000" dirty="0">
              <a:solidFill>
                <a:schemeClr val="bg1"/>
              </a:solidFill>
              <a:latin typeface="Times New Roman" panose="02020603050405020304" pitchFamily="18" charset="0"/>
              <a:cs typeface="Times New Roman" panose="02020603050405020304" pitchFamily="18" charset="0"/>
            </a:endParaRPr>
          </a:p>
          <a:p>
            <a:pPr marL="0" lvl="0" indent="0" algn="ctr">
              <a:buNone/>
            </a:pPr>
            <a:r>
              <a:rPr lang="lt-LT" sz="3800" b="1" dirty="0">
                <a:solidFill>
                  <a:schemeClr val="bg1"/>
                </a:solidFill>
                <a:latin typeface="Times New Roman" panose="02020603050405020304" pitchFamily="18" charset="0"/>
                <a:cs typeface="Times New Roman" panose="02020603050405020304" pitchFamily="18" charset="0"/>
              </a:rPr>
              <a:t>GERINIMAS</a:t>
            </a:r>
          </a:p>
          <a:p>
            <a:pPr>
              <a:buFont typeface="Wingdings" pitchFamily="2" charset="2"/>
              <a:buChar char="v"/>
            </a:pPr>
            <a:r>
              <a:rPr lang="lt-LT" sz="2000" dirty="0">
                <a:solidFill>
                  <a:schemeClr val="bg1"/>
                </a:solidFill>
                <a:latin typeface="Times New Roman" panose="02020603050405020304" pitchFamily="18" charset="0"/>
                <a:cs typeface="Times New Roman" panose="02020603050405020304" pitchFamily="18" charset="0"/>
              </a:rPr>
              <a:t>Lopšelis-darželis „Žvaigždutė“ šaligatvio remontas – 30,0 tūkst. Eur;</a:t>
            </a:r>
          </a:p>
          <a:p>
            <a:pPr>
              <a:buFont typeface="Wingdings" pitchFamily="2" charset="2"/>
              <a:buChar char="v"/>
            </a:pPr>
            <a:r>
              <a:rPr lang="lt-LT" sz="2000" dirty="0">
                <a:solidFill>
                  <a:schemeClr val="bg1"/>
                </a:solidFill>
                <a:latin typeface="Times New Roman" panose="02020603050405020304" pitchFamily="18" charset="0"/>
                <a:cs typeface="Times New Roman" panose="02020603050405020304" pitchFamily="18" charset="0"/>
              </a:rPr>
              <a:t>Rumšiškių A. Baranausko gimnazijos priestato statybos projektas – 30,0 tūkst. Eur;</a:t>
            </a:r>
          </a:p>
          <a:p>
            <a:pPr>
              <a:buFont typeface="Wingdings" pitchFamily="2" charset="2"/>
              <a:buChar char="v"/>
            </a:pPr>
            <a:r>
              <a:rPr lang="lt-LT" sz="2000" dirty="0">
                <a:solidFill>
                  <a:schemeClr val="bg1"/>
                </a:solidFill>
                <a:latin typeface="Times New Roman" panose="02020603050405020304" pitchFamily="18" charset="0"/>
                <a:cs typeface="Times New Roman" panose="02020603050405020304" pitchFamily="18" charset="0"/>
              </a:rPr>
              <a:t>Rumšiškių A. Baranausko gimnazija – 20,5 tūkst. Eur kokybės krepšelio įgyvendinimo </a:t>
            </a:r>
            <a:r>
              <a:rPr lang="lt-LT" sz="2000" dirty="0" err="1">
                <a:solidFill>
                  <a:schemeClr val="bg1"/>
                </a:solidFill>
                <a:latin typeface="Times New Roman" panose="02020603050405020304" pitchFamily="18" charset="0"/>
                <a:cs typeface="Times New Roman" panose="02020603050405020304" pitchFamily="18" charset="0"/>
              </a:rPr>
              <a:t>projetas</a:t>
            </a:r>
            <a:r>
              <a:rPr lang="lt-LT" sz="2000" dirty="0">
                <a:solidFill>
                  <a:schemeClr val="bg1"/>
                </a:solidFill>
                <a:latin typeface="Times New Roman" panose="02020603050405020304" pitchFamily="18" charset="0"/>
                <a:cs typeface="Times New Roman" panose="02020603050405020304" pitchFamily="18" charset="0"/>
              </a:rPr>
              <a:t>;</a:t>
            </a:r>
          </a:p>
          <a:p>
            <a:pPr>
              <a:buFont typeface="Wingdings" pitchFamily="2" charset="2"/>
              <a:buChar char="v"/>
            </a:pPr>
            <a:r>
              <a:rPr lang="lt-LT"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Kaišiadorių A. Brazausko gimnazijoje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amfiteatro</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tipo</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auditorija</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su</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baldais</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ir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organizacine</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įranga</a:t>
            </a:r>
            <a:r>
              <a:rPr lang="lt-LT"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užbaigimas – 12,0  tūkst. Eur</a:t>
            </a:r>
            <a:r>
              <a:rPr lang="lt-LT" sz="2000" dirty="0">
                <a:solidFill>
                  <a:schemeClr val="bg1"/>
                </a:solidFill>
                <a:latin typeface="Times New Roman" panose="02020603050405020304" pitchFamily="18" charset="0"/>
                <a:cs typeface="Times New Roman" panose="02020603050405020304" pitchFamily="18" charset="0"/>
              </a:rPr>
              <a:t>;</a:t>
            </a:r>
          </a:p>
          <a:p>
            <a:pPr>
              <a:buFont typeface="Wingdings" pitchFamily="2" charset="2"/>
              <a:buChar char="v"/>
            </a:pPr>
            <a:r>
              <a:rPr lang="lt-LT" sz="2000" dirty="0">
                <a:solidFill>
                  <a:schemeClr val="bg1"/>
                </a:solidFill>
                <a:latin typeface="Times New Roman" panose="02020603050405020304" pitchFamily="18" charset="0"/>
                <a:cs typeface="Times New Roman" panose="02020603050405020304" pitchFamily="18" charset="0"/>
              </a:rPr>
              <a:t>V. Giržado sporto aikštyno atnaujinimas – 290,0 tūkst. Eur;</a:t>
            </a:r>
          </a:p>
        </p:txBody>
      </p:sp>
      <p:graphicFrame>
        <p:nvGraphicFramePr>
          <p:cNvPr id="8" name="Turinio vietos rezervavimo ženklas 7"/>
          <p:cNvGraphicFramePr>
            <a:graphicFrameLocks noGrp="1"/>
          </p:cNvGraphicFramePr>
          <p:nvPr>
            <p:ph sz="half" idx="2"/>
            <p:extLst>
              <p:ext uri="{D42A27DB-BD31-4B8C-83A1-F6EECF244321}">
                <p14:modId xmlns:p14="http://schemas.microsoft.com/office/powerpoint/2010/main" val="3930757448"/>
              </p:ext>
            </p:extLst>
          </p:nvPr>
        </p:nvGraphicFramePr>
        <p:xfrm>
          <a:off x="359532" y="908720"/>
          <a:ext cx="4284476" cy="2736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tačiakampis 8"/>
          <p:cNvSpPr/>
          <p:nvPr/>
        </p:nvSpPr>
        <p:spPr>
          <a:xfrm>
            <a:off x="0" y="1021780"/>
            <a:ext cx="1355860" cy="751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2022 m.</a:t>
            </a:r>
          </a:p>
        </p:txBody>
      </p:sp>
      <p:sp>
        <p:nvSpPr>
          <p:cNvPr id="10" name="Stačiakampis 9"/>
          <p:cNvSpPr/>
          <p:nvPr/>
        </p:nvSpPr>
        <p:spPr>
          <a:xfrm>
            <a:off x="191296" y="2132856"/>
            <a:ext cx="1056552"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2021 m.</a:t>
            </a:r>
            <a:r>
              <a:rPr lang="lt-LT" dirty="0">
                <a:latin typeface="Times New Roman" panose="02020603050405020304" pitchFamily="18" charset="0"/>
                <a:cs typeface="Times New Roman" panose="02020603050405020304" pitchFamily="18" charset="0"/>
              </a:rPr>
              <a:t>.</a:t>
            </a:r>
          </a:p>
        </p:txBody>
      </p:sp>
      <p:sp>
        <p:nvSpPr>
          <p:cNvPr id="11" name="Stačiakampis 10"/>
          <p:cNvSpPr/>
          <p:nvPr/>
        </p:nvSpPr>
        <p:spPr>
          <a:xfrm>
            <a:off x="244188" y="2994360"/>
            <a:ext cx="972108"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chemeClr val="tx1"/>
                </a:solidFill>
                <a:latin typeface="Times New Roman" panose="02020603050405020304" pitchFamily="18" charset="0"/>
                <a:cs typeface="Times New Roman" panose="02020603050405020304" pitchFamily="18" charset="0"/>
              </a:rPr>
              <a:t>2020 m.</a:t>
            </a:r>
          </a:p>
        </p:txBody>
      </p:sp>
      <p:cxnSp>
        <p:nvCxnSpPr>
          <p:cNvPr id="12" name="Tiesioji jungtis 11"/>
          <p:cNvCxnSpPr/>
          <p:nvPr/>
        </p:nvCxnSpPr>
        <p:spPr>
          <a:xfrm>
            <a:off x="359532" y="805756"/>
            <a:ext cx="85689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aveikslėlis 12" descr="mokytojas,siluetas,juoda,izoliuotas,klasė,universitetas,profesorius,mokymas,asmuo,švietimas,mokykla,piktograma,simbolis,stalas,kolegija,mokyti,pamoka,žinios,klasė,vyras,nemokama vektorinė grafika,nemokamos nuotraukos, nemokama licenzija"/>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4188" y="51247"/>
            <a:ext cx="871428" cy="785465"/>
          </a:xfrm>
          <a:prstGeom prst="rect">
            <a:avLst/>
          </a:prstGeom>
          <a:noFill/>
          <a:ln>
            <a:noFill/>
          </a:ln>
        </p:spPr>
      </p:pic>
      <p:sp>
        <p:nvSpPr>
          <p:cNvPr id="14" name="Turinio vietos rezervavimo ženklas 5"/>
          <p:cNvSpPr txBox="1">
            <a:spLocks/>
          </p:cNvSpPr>
          <p:nvPr/>
        </p:nvSpPr>
        <p:spPr>
          <a:xfrm>
            <a:off x="4812244" y="4464116"/>
            <a:ext cx="4116240" cy="1026103"/>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9pPr>
          </a:lstStyle>
          <a:p>
            <a:pPr marL="0" indent="0" algn="ctr">
              <a:buNone/>
            </a:pPr>
            <a:r>
              <a:rPr lang="lt-LT" b="1" dirty="0">
                <a:solidFill>
                  <a:schemeClr val="bg1"/>
                </a:solidFill>
                <a:latin typeface="Times New Roman" panose="02020603050405020304" pitchFamily="18" charset="0"/>
                <a:cs typeface="Times New Roman" panose="02020603050405020304" pitchFamily="18" charset="0"/>
              </a:rPr>
              <a:t>UGDYMO PROCESUI</a:t>
            </a:r>
          </a:p>
          <a:p>
            <a:pPr marL="0" indent="0" algn="ctr">
              <a:buNone/>
            </a:pPr>
            <a:r>
              <a:rPr lang="lt-LT" sz="4000" b="1" dirty="0">
                <a:solidFill>
                  <a:schemeClr val="bg1"/>
                </a:solidFill>
                <a:latin typeface="Times New Roman" panose="02020603050405020304" pitchFamily="18" charset="0"/>
                <a:cs typeface="Times New Roman" panose="02020603050405020304" pitchFamily="18" charset="0"/>
              </a:rPr>
              <a:t>15296,5 </a:t>
            </a:r>
            <a:r>
              <a:rPr lang="lt-LT" sz="1600" dirty="0">
                <a:solidFill>
                  <a:schemeClr val="bg1"/>
                </a:solidFill>
                <a:latin typeface="Times New Roman" panose="02020603050405020304" pitchFamily="18" charset="0"/>
                <a:cs typeface="Times New Roman" panose="02020603050405020304" pitchFamily="18" charset="0"/>
              </a:rPr>
              <a:t>tūkst. </a:t>
            </a:r>
            <a:r>
              <a:rPr lang="lt-LT" sz="1600" dirty="0" err="1">
                <a:solidFill>
                  <a:schemeClr val="bg1"/>
                </a:solidFill>
                <a:latin typeface="Times New Roman" panose="02020603050405020304" pitchFamily="18" charset="0"/>
                <a:cs typeface="Times New Roman" panose="02020603050405020304" pitchFamily="18" charset="0"/>
              </a:rPr>
              <a:t>Eur</a:t>
            </a:r>
            <a:endParaRPr lang="lt-LT" sz="1600" dirty="0">
              <a:solidFill>
                <a:schemeClr val="bg1"/>
              </a:solidFill>
              <a:latin typeface="Times New Roman" panose="02020603050405020304" pitchFamily="18" charset="0"/>
              <a:cs typeface="Times New Roman" panose="02020603050405020304" pitchFamily="18" charset="0"/>
            </a:endParaRPr>
          </a:p>
        </p:txBody>
      </p:sp>
      <p:sp>
        <p:nvSpPr>
          <p:cNvPr id="15" name="Turinio vietos rezervavimo ženklas 5"/>
          <p:cNvSpPr txBox="1">
            <a:spLocks/>
          </p:cNvSpPr>
          <p:nvPr/>
        </p:nvSpPr>
        <p:spPr>
          <a:xfrm>
            <a:off x="4832419" y="5661248"/>
            <a:ext cx="4096065" cy="1016496"/>
          </a:xfrm>
          <a:prstGeom prst="rect">
            <a:avLst/>
          </a:prstGeom>
          <a:solidFill>
            <a:srgbClr val="319F6B"/>
          </a:solidFill>
        </p:spPr>
        <p:style>
          <a:lnRef idx="1">
            <a:schemeClr val="accent3"/>
          </a:lnRef>
          <a:fillRef idx="3">
            <a:schemeClr val="accent3"/>
          </a:fillRef>
          <a:effectRef idx="2">
            <a:schemeClr val="accent3"/>
          </a:effectRef>
          <a:fontRef idx="minor">
            <a:schemeClr val="lt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lt1"/>
                </a:solidFill>
                <a:latin typeface="+mn-lt"/>
                <a:ea typeface="+mn-ea"/>
                <a:cs typeface="+mn-cs"/>
              </a:defRPr>
            </a:lvl9pPr>
          </a:lstStyle>
          <a:p>
            <a:pPr marL="0" indent="0" algn="ctr">
              <a:buNone/>
            </a:pPr>
            <a:r>
              <a:rPr lang="lt-LT" b="1" dirty="0">
                <a:solidFill>
                  <a:schemeClr val="bg1"/>
                </a:solidFill>
                <a:latin typeface="Times New Roman" panose="02020603050405020304" pitchFamily="18" charset="0"/>
                <a:cs typeface="Times New Roman" panose="02020603050405020304" pitchFamily="18" charset="0"/>
              </a:rPr>
              <a:t>APLINKOS IŠLAIKYMO UŽTIKRINIMUI</a:t>
            </a:r>
          </a:p>
          <a:p>
            <a:pPr marL="0" indent="0" algn="ctr">
              <a:buNone/>
            </a:pPr>
            <a:r>
              <a:rPr lang="lt-LT" sz="4000" b="1" dirty="0">
                <a:solidFill>
                  <a:schemeClr val="bg1"/>
                </a:solidFill>
                <a:latin typeface="Times New Roman" panose="02020603050405020304" pitchFamily="18" charset="0"/>
                <a:cs typeface="Times New Roman" panose="02020603050405020304" pitchFamily="18" charset="0"/>
              </a:rPr>
              <a:t>3054,2</a:t>
            </a:r>
            <a:r>
              <a:rPr lang="lt-LT" dirty="0">
                <a:solidFill>
                  <a:schemeClr val="bg1"/>
                </a:solidFill>
                <a:latin typeface="Times New Roman" panose="02020603050405020304" pitchFamily="18" charset="0"/>
                <a:cs typeface="Times New Roman" panose="02020603050405020304" pitchFamily="18" charset="0"/>
              </a:rPr>
              <a:t> </a:t>
            </a:r>
            <a:r>
              <a:rPr lang="lt-LT" sz="1600" dirty="0">
                <a:solidFill>
                  <a:schemeClr val="bg1"/>
                </a:solidFill>
                <a:latin typeface="Times New Roman" panose="02020603050405020304" pitchFamily="18" charset="0"/>
                <a:cs typeface="Times New Roman" panose="02020603050405020304" pitchFamily="18" charset="0"/>
              </a:rPr>
              <a:t>tūkst. </a:t>
            </a:r>
            <a:r>
              <a:rPr lang="lt-LT" sz="1600" dirty="0" err="1">
                <a:solidFill>
                  <a:schemeClr val="bg1"/>
                </a:solidFill>
                <a:latin typeface="Times New Roman" panose="02020603050405020304" pitchFamily="18" charset="0"/>
                <a:cs typeface="Times New Roman" panose="02020603050405020304" pitchFamily="18" charset="0"/>
              </a:rPr>
              <a:t>Eur</a:t>
            </a:r>
            <a:r>
              <a:rPr lang="lt-LT" sz="1600" dirty="0">
                <a:solidFill>
                  <a:schemeClr val="bg1"/>
                </a:solidFill>
                <a:latin typeface="Times New Roman" panose="02020603050405020304" pitchFamily="18" charset="0"/>
                <a:cs typeface="Times New Roman" panose="02020603050405020304" pitchFamily="18" charset="0"/>
              </a:rPr>
              <a:t>.</a:t>
            </a:r>
          </a:p>
        </p:txBody>
      </p:sp>
      <p:graphicFrame>
        <p:nvGraphicFramePr>
          <p:cNvPr id="16" name="Diagrama 15"/>
          <p:cNvGraphicFramePr>
            <a:graphicFrameLocks/>
          </p:cNvGraphicFramePr>
          <p:nvPr>
            <p:extLst>
              <p:ext uri="{D42A27DB-BD31-4B8C-83A1-F6EECF244321}">
                <p14:modId xmlns:p14="http://schemas.microsoft.com/office/powerpoint/2010/main" val="1861323846"/>
              </p:ext>
            </p:extLst>
          </p:nvPr>
        </p:nvGraphicFramePr>
        <p:xfrm>
          <a:off x="359532" y="3311990"/>
          <a:ext cx="4452712" cy="340237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8" name="Diagrama 17">
            <a:extLst>
              <a:ext uri="{FF2B5EF4-FFF2-40B4-BE49-F238E27FC236}">
                <a16:creationId xmlns:a16="http://schemas.microsoft.com/office/drawing/2014/main" id="{5DB7C88D-951E-41FC-AC46-A3B9A5E84F0D}"/>
              </a:ext>
            </a:extLst>
          </p:cNvPr>
          <p:cNvGraphicFramePr>
            <a:graphicFrameLocks/>
          </p:cNvGraphicFramePr>
          <p:nvPr>
            <p:extLst>
              <p:ext uri="{D42A27DB-BD31-4B8C-83A1-F6EECF244321}">
                <p14:modId xmlns:p14="http://schemas.microsoft.com/office/powerpoint/2010/main" val="1427850255"/>
              </p:ext>
            </p:extLst>
          </p:nvPr>
        </p:nvGraphicFramePr>
        <p:xfrm>
          <a:off x="107504" y="3786447"/>
          <a:ext cx="4536504" cy="302028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9" name="Diagrama 18">
            <a:extLst>
              <a:ext uri="{FF2B5EF4-FFF2-40B4-BE49-F238E27FC236}">
                <a16:creationId xmlns:a16="http://schemas.microsoft.com/office/drawing/2014/main" id="{13897206-3820-4C30-8F34-F543235E4349}"/>
              </a:ext>
            </a:extLst>
          </p:cNvPr>
          <p:cNvGraphicFramePr>
            <a:graphicFrameLocks/>
          </p:cNvGraphicFramePr>
          <p:nvPr>
            <p:extLst>
              <p:ext uri="{D42A27DB-BD31-4B8C-83A1-F6EECF244321}">
                <p14:modId xmlns:p14="http://schemas.microsoft.com/office/powerpoint/2010/main" val="2734767728"/>
              </p:ext>
            </p:extLst>
          </p:nvPr>
        </p:nvGraphicFramePr>
        <p:xfrm>
          <a:off x="275740" y="3861046"/>
          <a:ext cx="4368268" cy="2912914"/>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341074844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2637</TotalTime>
  <Words>1572</Words>
  <Application>Microsoft Office PowerPoint</Application>
  <PresentationFormat>Demonstracija ekrane (4:3)</PresentationFormat>
  <Paragraphs>250</Paragraphs>
  <Slides>17</Slides>
  <Notes>3</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17</vt:i4>
      </vt:variant>
    </vt:vector>
  </HeadingPairs>
  <TitlesOfParts>
    <vt:vector size="23" baseType="lpstr">
      <vt:lpstr>Arial</vt:lpstr>
      <vt:lpstr>Calibri</vt:lpstr>
      <vt:lpstr>Georgia</vt:lpstr>
      <vt:lpstr>Times New Roman</vt:lpstr>
      <vt:lpstr>Wingdings</vt:lpstr>
      <vt:lpstr>Office tema</vt:lpstr>
      <vt:lpstr>KAIŠIADORIŲ RAJONO SAVIVALDYBĖ</vt:lpstr>
      <vt:lpstr>2022-2024 METŲ STRATEGINIS VEIKLOS PLANAS</vt:lpstr>
      <vt:lpstr>Bendroji informacija</vt:lpstr>
      <vt:lpstr>Savivaldybės skoliniai įsipareigojimai</vt:lpstr>
      <vt:lpstr>„PowerPoint“ pateiktis</vt:lpstr>
      <vt:lpstr>2022 METŲ SAVIVALDYBĖS BIUDŽETAS  </vt:lpstr>
      <vt:lpstr>SVARBIAUSIOS SRITYS</vt:lpstr>
      <vt:lpstr> ŠVIETIMAS</vt:lpstr>
      <vt:lpstr>ŠVIETIMAS</vt:lpstr>
      <vt:lpstr>SVEIKATA IR SOCIALINĖ APSAUGA</vt:lpstr>
      <vt:lpstr>KULTŪRA</vt:lpstr>
      <vt:lpstr>KULTŪRA</vt:lpstr>
      <vt:lpstr>INRASTRUKTŪROS PLĖTRA, URBANISTINIS PLANAVIMAS</vt:lpstr>
      <vt:lpstr>INVESTICIJOS IR VERSLO APLINKA</vt:lpstr>
      <vt:lpstr>SAVIVALDYBĖS VEIKLA </vt:lpstr>
      <vt:lpstr>PRIEMONĖS BE FINANSAVIMO</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Kaišiadorių</dc:title>
  <dc:creator>Mano</dc:creator>
  <cp:lastModifiedBy>Audronė Litvinskaitė</cp:lastModifiedBy>
  <cp:revision>221</cp:revision>
  <cp:lastPrinted>2020-02-26T08:12:41Z</cp:lastPrinted>
  <dcterms:created xsi:type="dcterms:W3CDTF">2019-02-20T13:11:06Z</dcterms:created>
  <dcterms:modified xsi:type="dcterms:W3CDTF">2022-02-23T08:45:32Z</dcterms:modified>
</cp:coreProperties>
</file>