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 id="2147483660" r:id="rId5"/>
  </p:sldMasterIdLst>
  <p:notesMasterIdLst>
    <p:notesMasterId r:id="rId55"/>
  </p:notesMasterIdLst>
  <p:sldIdLst>
    <p:sldId id="257" r:id="rId6"/>
    <p:sldId id="258" r:id="rId7"/>
    <p:sldId id="268" r:id="rId8"/>
    <p:sldId id="269" r:id="rId9"/>
    <p:sldId id="273" r:id="rId10"/>
    <p:sldId id="265" r:id="rId11"/>
    <p:sldId id="256" r:id="rId12"/>
    <p:sldId id="284" r:id="rId13"/>
    <p:sldId id="285" r:id="rId14"/>
    <p:sldId id="260" r:id="rId15"/>
    <p:sldId id="286" r:id="rId16"/>
    <p:sldId id="287" r:id="rId17"/>
    <p:sldId id="288" r:id="rId18"/>
    <p:sldId id="289" r:id="rId19"/>
    <p:sldId id="296" r:id="rId20"/>
    <p:sldId id="261" r:id="rId21"/>
    <p:sldId id="263" r:id="rId22"/>
    <p:sldId id="297" r:id="rId23"/>
    <p:sldId id="298" r:id="rId24"/>
    <p:sldId id="300" r:id="rId25"/>
    <p:sldId id="301" r:id="rId26"/>
    <p:sldId id="302" r:id="rId27"/>
    <p:sldId id="303" r:id="rId28"/>
    <p:sldId id="304" r:id="rId29"/>
    <p:sldId id="306" r:id="rId30"/>
    <p:sldId id="307" r:id="rId31"/>
    <p:sldId id="308" r:id="rId32"/>
    <p:sldId id="299" r:id="rId33"/>
    <p:sldId id="290" r:id="rId34"/>
    <p:sldId id="264" r:id="rId35"/>
    <p:sldId id="292" r:id="rId36"/>
    <p:sldId id="293" r:id="rId37"/>
    <p:sldId id="294" r:id="rId38"/>
    <p:sldId id="295" r:id="rId39"/>
    <p:sldId id="283" r:id="rId40"/>
    <p:sldId id="274" r:id="rId41"/>
    <p:sldId id="275" r:id="rId42"/>
    <p:sldId id="276" r:id="rId43"/>
    <p:sldId id="277" r:id="rId44"/>
    <p:sldId id="278" r:id="rId45"/>
    <p:sldId id="279" r:id="rId46"/>
    <p:sldId id="280" r:id="rId47"/>
    <p:sldId id="281" r:id="rId48"/>
    <p:sldId id="267" r:id="rId49"/>
    <p:sldId id="270" r:id="rId50"/>
    <p:sldId id="271" r:id="rId51"/>
    <p:sldId id="272" r:id="rId52"/>
    <p:sldId id="259" r:id="rId53"/>
    <p:sldId id="266" r:id="rId54"/>
  </p:sldIdLst>
  <p:sldSz cx="18288000" cy="10287000"/>
  <p:notesSz cx="6858000" cy="9144000"/>
  <p:embeddedFontLst>
    <p:embeddedFont>
      <p:font typeface="Arial" panose="020B0604020202020204" pitchFamily="34" charset="0"/>
      <p:regular r:id="rId56"/>
    </p:embeddedFont>
    <p:embeddedFont>
      <p:font typeface="Arial Bold" panose="020B0704020202020204" pitchFamily="34" charset="0"/>
      <p:regular r:id="rId57"/>
      <p:bold r:id="rId58"/>
    </p:embeddedFont>
    <p:embeddedFont>
      <p:font typeface="Calibri" panose="020F0502020204030204" pitchFamily="34" charset="0"/>
      <p:regular r:id="rId59"/>
      <p:bold r:id="rId60"/>
      <p:italic r:id="rId61"/>
      <p:boldItalic r:id="rId62"/>
    </p:embeddedFont>
    <p:embeddedFont>
      <p:font typeface="Calibri Light" panose="020F0302020204030204" pitchFamily="34" charset="0"/>
      <p:regular r:id="rId63"/>
      <p:italic r:id="rId6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1" d="100"/>
          <a:sy n="71" d="100"/>
        </p:scale>
        <p:origin x="54" y="837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notesMaster" Target="notesMasters/notesMaster1.xml"/><Relationship Id="rId63" Type="http://schemas.openxmlformats.org/officeDocument/2006/relationships/font" Target="fonts/font8.fntdata"/><Relationship Id="rId68"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3.fntdata"/><Relationship Id="rId66"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font" Target="fonts/font6.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1.fntdata"/><Relationship Id="rId64" Type="http://schemas.openxmlformats.org/officeDocument/2006/relationships/font" Target="fonts/font9.fntdata"/><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4.fntdata"/><Relationship Id="rId67"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2.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5.fntdata"/><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1862" b="0" i="0" u="none" strike="noStrike" kern="1200" spc="0" baseline="0">
                <a:solidFill>
                  <a:schemeClr val="tx1">
                    <a:lumMod val="65000"/>
                    <a:lumOff val="35000"/>
                  </a:schemeClr>
                </a:solidFill>
                <a:latin typeface="+mn-lt"/>
                <a:ea typeface="+mn-ea"/>
                <a:cs typeface="+mn-cs"/>
              </a:defRPr>
            </a:pPr>
            <a:r>
              <a:rPr lang="lt-LT" sz="4000" b="1" dirty="0"/>
              <a:t>TŪM</a:t>
            </a:r>
            <a:r>
              <a:rPr lang="lt-LT" sz="4000" b="1" baseline="0" dirty="0"/>
              <a:t> PAŽANGOS PLANO PRIEMONIŲ FINANSAVIMAS PAGAL VEIKLOS SRITIS</a:t>
            </a:r>
            <a:endParaRPr lang="en-US" sz="4000" b="1" dirty="0"/>
          </a:p>
        </c:rich>
      </c:tx>
      <c:layout>
        <c:manualLayout>
          <c:xMode val="edge"/>
          <c:yMode val="edge"/>
          <c:x val="0.13148299719114059"/>
          <c:y val="0"/>
        </c:manualLayout>
      </c:layout>
      <c:overlay val="0"/>
      <c:spPr>
        <a:noFill/>
        <a:ln>
          <a:noFill/>
        </a:ln>
        <a:effectLst/>
      </c:spPr>
      <c:txPr>
        <a:bodyPr rot="0" spcFirstLastPara="1" vertOverflow="ellipsis" vert="horz" wrap="square" anchor="ctr" anchorCtr="1"/>
        <a:lstStyle/>
        <a:p>
          <a:pPr algn="ctr">
            <a:defRPr sz="1862" b="0" i="0" u="none" strike="noStrike" kern="1200" spc="0" baseline="0">
              <a:solidFill>
                <a:schemeClr val="tx1">
                  <a:lumMod val="65000"/>
                  <a:lumOff val="35000"/>
                </a:schemeClr>
              </a:solidFill>
              <a:latin typeface="+mn-lt"/>
              <a:ea typeface="+mn-ea"/>
              <a:cs typeface="+mn-cs"/>
            </a:defRPr>
          </a:pPr>
          <a:endParaRPr lang="lt-LT"/>
        </a:p>
      </c:txPr>
    </c:title>
    <c:autoTitleDeleted val="0"/>
    <c:plotArea>
      <c:layout/>
      <c:pieChart>
        <c:varyColors val="1"/>
        <c:ser>
          <c:idx val="0"/>
          <c:order val="0"/>
          <c:tx>
            <c:strRef>
              <c:f>Lapas1!$B$1</c:f>
              <c:strCache>
                <c:ptCount val="1"/>
                <c:pt idx="0">
                  <c:v>Pardavimas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31A5-4CC7-A6FA-1EDCE192C6B0}"/>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2-31A5-4CC7-A6FA-1EDCE192C6B0}"/>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3-31A5-4CC7-A6FA-1EDCE192C6B0}"/>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4-31A5-4CC7-A6FA-1EDCE192C6B0}"/>
              </c:ext>
            </c:extLst>
          </c:dPt>
          <c:dLbls>
            <c:dLbl>
              <c:idx val="2"/>
              <c:layout>
                <c:manualLayout>
                  <c:x val="-0.11172846449749343"/>
                  <c:y val="-0.10106852854330708"/>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1A5-4CC7-A6FA-1EDCE192C6B0}"/>
                </c:ext>
              </c:extLst>
            </c:dLbl>
            <c:dLbl>
              <c:idx val="3"/>
              <c:layout>
                <c:manualLayout>
                  <c:x val="0.15935106512848685"/>
                  <c:y val="-1.90210383858267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1A5-4CC7-A6FA-1EDCE192C6B0}"/>
                </c:ext>
              </c:extLst>
            </c:dLbl>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tx1">
                        <a:lumMod val="75000"/>
                        <a:lumOff val="25000"/>
                      </a:schemeClr>
                    </a:solidFill>
                    <a:latin typeface="+mn-lt"/>
                    <a:ea typeface="+mn-ea"/>
                    <a:cs typeface="+mn-cs"/>
                  </a:defRPr>
                </a:pPr>
                <a:endParaRPr lang="lt-LT"/>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Lapas1!$A$2:$A$5</c:f>
              <c:strCache>
                <c:ptCount val="4"/>
                <c:pt idx="0">
                  <c:v>Lyderystė ugdymui</c:v>
                </c:pt>
                <c:pt idx="1">
                  <c:v>Įtraukusis ugdymas</c:v>
                </c:pt>
                <c:pt idx="2">
                  <c:v>Kultūrinis ugdymas</c:v>
                </c:pt>
                <c:pt idx="3">
                  <c:v>STEAM ugdymas</c:v>
                </c:pt>
              </c:strCache>
            </c:strRef>
          </c:cat>
          <c:val>
            <c:numRef>
              <c:f>Lapas1!$B$2:$B$5</c:f>
              <c:numCache>
                <c:formatCode>0.00</c:formatCode>
                <c:ptCount val="4"/>
                <c:pt idx="0" formatCode="General">
                  <c:v>277107.61</c:v>
                </c:pt>
                <c:pt idx="1">
                  <c:v>345586.69</c:v>
                </c:pt>
                <c:pt idx="2">
                  <c:v>670159.96999999986</c:v>
                </c:pt>
                <c:pt idx="3">
                  <c:v>1576672.0300000005</c:v>
                </c:pt>
              </c:numCache>
            </c:numRef>
          </c:val>
          <c:extLst>
            <c:ext xmlns:c16="http://schemas.microsoft.com/office/drawing/2014/chart" uri="{C3380CC4-5D6E-409C-BE32-E72D297353CC}">
              <c16:uniqueId val="{00000000-31A5-4CC7-A6FA-1EDCE192C6B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05"/>
          <c:y val="0.90337795275590549"/>
          <c:w val="0.9"/>
          <c:h val="9.6622047244094483E-2"/>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lt-LT"/>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g"/><Relationship Id="rId4" Type="http://schemas.openxmlformats.org/officeDocument/2006/relationships/image" Target="../media/image20.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g"/><Relationship Id="rId4" Type="http://schemas.openxmlformats.org/officeDocument/2006/relationships/image" Target="../media/image2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B732C5-25BE-4059-A609-82F0E3F04DA6}" type="doc">
      <dgm:prSet loTypeId="urn:microsoft.com/office/officeart/2008/layout/PictureAccentList" loCatId="list" qsTypeId="urn:microsoft.com/office/officeart/2005/8/quickstyle/simple1" qsCatId="simple" csTypeId="urn:microsoft.com/office/officeart/2005/8/colors/accent1_2" csCatId="accent1" phldr="0"/>
      <dgm:spPr/>
      <dgm:t>
        <a:bodyPr/>
        <a:lstStyle/>
        <a:p>
          <a:endParaRPr lang="lt-LT"/>
        </a:p>
      </dgm:t>
    </dgm:pt>
    <dgm:pt modelId="{2BF5FFF4-1738-4940-97FE-BA1D5F03D01A}" type="pres">
      <dgm:prSet presAssocID="{DFB732C5-25BE-4059-A609-82F0E3F04DA6}" presName="layout" presStyleCnt="0">
        <dgm:presLayoutVars>
          <dgm:chMax/>
          <dgm:chPref/>
          <dgm:dir/>
          <dgm:animOne val="branch"/>
          <dgm:animLvl val="lvl"/>
          <dgm:resizeHandles/>
        </dgm:presLayoutVars>
      </dgm:prSet>
      <dgm:spPr/>
    </dgm:pt>
  </dgm:ptLst>
  <dgm:cxnLst>
    <dgm:cxn modelId="{57C4B18C-44E8-4A71-8912-E1830A3A69A1}" type="presOf" srcId="{DFB732C5-25BE-4059-A609-82F0E3F04DA6}" destId="{2BF5FFF4-1738-4940-97FE-BA1D5F03D01A}" srcOrd="0" destOrd="0" presId="urn:microsoft.com/office/officeart/2008/layout/Picture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74A0F0-C152-4950-8943-6D544FBFA9A0}"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lt-LT"/>
        </a:p>
      </dgm:t>
    </dgm:pt>
    <dgm:pt modelId="{B9DFF91F-819F-4DFF-BFB4-AD4408B00823}">
      <dgm:prSet phldrT="[Tekstas]"/>
      <dgm:spPr/>
      <dgm:t>
        <a:bodyPr/>
        <a:lstStyle/>
        <a:p>
          <a:r>
            <a:rPr lang="lt-LT" dirty="0"/>
            <a:t>TŪM veiklos sritys</a:t>
          </a:r>
        </a:p>
      </dgm:t>
    </dgm:pt>
    <dgm:pt modelId="{990AC9D0-75CA-4D88-B275-850893D295F7}" type="parTrans" cxnId="{0C946BB8-8F15-4D1B-B5C9-057DFD552941}">
      <dgm:prSet/>
      <dgm:spPr/>
      <dgm:t>
        <a:bodyPr/>
        <a:lstStyle/>
        <a:p>
          <a:endParaRPr lang="lt-LT"/>
        </a:p>
      </dgm:t>
    </dgm:pt>
    <dgm:pt modelId="{BEFC796B-CD9E-4838-B5C7-2BE3BDC05FDB}" type="sibTrans" cxnId="{0C946BB8-8F15-4D1B-B5C9-057DFD552941}">
      <dgm:prSet/>
      <dgm:spPr/>
      <dgm:t>
        <a:bodyPr/>
        <a:lstStyle/>
        <a:p>
          <a:endParaRPr lang="lt-LT"/>
        </a:p>
      </dgm:t>
    </dgm:pt>
    <dgm:pt modelId="{A78FDDAE-0B3B-43AA-A9A7-3D3C36F563B3}">
      <dgm:prSet phldrT="[Tekstas]"/>
      <dgm:spPr/>
      <dgm:t>
        <a:bodyPr/>
        <a:lstStyle/>
        <a:p>
          <a:r>
            <a:rPr lang="lt-LT" dirty="0"/>
            <a:t>Infrastruktūra</a:t>
          </a:r>
        </a:p>
      </dgm:t>
    </dgm:pt>
    <dgm:pt modelId="{D809DA38-9240-46A5-A081-574A207DBCC8}" type="parTrans" cxnId="{E0FFCBA1-5BDF-4D77-9E71-31AD20300B1E}">
      <dgm:prSet/>
      <dgm:spPr/>
      <dgm:t>
        <a:bodyPr/>
        <a:lstStyle/>
        <a:p>
          <a:endParaRPr lang="lt-LT"/>
        </a:p>
      </dgm:t>
    </dgm:pt>
    <dgm:pt modelId="{1B354C4C-4458-4D62-A093-54D25666C4B3}" type="sibTrans" cxnId="{E0FFCBA1-5BDF-4D77-9E71-31AD20300B1E}">
      <dgm:prSet/>
      <dgm:spPr/>
      <dgm:t>
        <a:bodyPr/>
        <a:lstStyle/>
        <a:p>
          <a:endParaRPr lang="lt-LT"/>
        </a:p>
      </dgm:t>
    </dgm:pt>
    <dgm:pt modelId="{60511637-3A05-42B3-9F7A-75F8B7429B95}">
      <dgm:prSet phldrT="[Tekstas]"/>
      <dgm:spPr/>
      <dgm:t>
        <a:bodyPr/>
        <a:lstStyle/>
        <a:p>
          <a:r>
            <a:rPr lang="lt-LT" dirty="0"/>
            <a:t>Įranga ir mokymo priemonės</a:t>
          </a:r>
        </a:p>
      </dgm:t>
    </dgm:pt>
    <dgm:pt modelId="{0E79B97A-98A8-41A5-A1B4-B7217431D5E0}" type="parTrans" cxnId="{0AA2BE90-C27F-40D5-914E-3A090A318269}">
      <dgm:prSet/>
      <dgm:spPr/>
      <dgm:t>
        <a:bodyPr/>
        <a:lstStyle/>
        <a:p>
          <a:endParaRPr lang="lt-LT"/>
        </a:p>
      </dgm:t>
    </dgm:pt>
    <dgm:pt modelId="{033DAF72-D7CF-4CA8-BF9D-3882A4CCA272}" type="sibTrans" cxnId="{0AA2BE90-C27F-40D5-914E-3A090A318269}">
      <dgm:prSet/>
      <dgm:spPr/>
      <dgm:t>
        <a:bodyPr/>
        <a:lstStyle/>
        <a:p>
          <a:endParaRPr lang="lt-LT"/>
        </a:p>
      </dgm:t>
    </dgm:pt>
    <dgm:pt modelId="{B9034F4E-7F24-42BA-A4EA-2FAA2D184837}">
      <dgm:prSet phldrT="[Tekstas]"/>
      <dgm:spPr/>
      <dgm:t>
        <a:bodyPr/>
        <a:lstStyle/>
        <a:p>
          <a:r>
            <a:rPr lang="lt-LT" dirty="0">
              <a:solidFill>
                <a:schemeClr val="bg1"/>
              </a:solidFill>
              <a:effectLst/>
              <a:latin typeface="Times New Roman" panose="02020603050405020304" pitchFamily="18" charset="0"/>
              <a:ea typeface="Times New Roman" panose="02020603050405020304" pitchFamily="18" charset="0"/>
            </a:rPr>
            <a:t>Mokyklų vadovų ir pedagoginių darbuotojų kompetencijų stiprinimas</a:t>
          </a:r>
          <a:endParaRPr lang="lt-LT" dirty="0">
            <a:solidFill>
              <a:schemeClr val="bg1"/>
            </a:solidFill>
          </a:endParaRPr>
        </a:p>
      </dgm:t>
    </dgm:pt>
    <dgm:pt modelId="{98732478-6CEE-4230-B048-ACD45CD0403E}" type="parTrans" cxnId="{0C7245D5-66EC-43F3-849E-19B76CD8D679}">
      <dgm:prSet/>
      <dgm:spPr/>
      <dgm:t>
        <a:bodyPr/>
        <a:lstStyle/>
        <a:p>
          <a:endParaRPr lang="lt-LT"/>
        </a:p>
      </dgm:t>
    </dgm:pt>
    <dgm:pt modelId="{C908D249-C024-4ABC-817E-173D7A10A03B}" type="sibTrans" cxnId="{0C7245D5-66EC-43F3-849E-19B76CD8D679}">
      <dgm:prSet/>
      <dgm:spPr/>
      <dgm:t>
        <a:bodyPr/>
        <a:lstStyle/>
        <a:p>
          <a:endParaRPr lang="lt-LT"/>
        </a:p>
      </dgm:t>
    </dgm:pt>
    <dgm:pt modelId="{705072D6-7472-45D9-916E-37C72548E67F}">
      <dgm:prSet/>
      <dgm:spPr/>
      <dgm:t>
        <a:bodyPr/>
        <a:lstStyle/>
        <a:p>
          <a:r>
            <a:rPr lang="lt-LT" dirty="0">
              <a:solidFill>
                <a:schemeClr val="bg1"/>
              </a:solidFill>
              <a:effectLst/>
              <a:latin typeface="Times New Roman" panose="02020603050405020304" pitchFamily="18" charset="0"/>
              <a:ea typeface="Times New Roman" panose="02020603050405020304" pitchFamily="18" charset="0"/>
            </a:rPr>
            <a:t>Ugdymo veiklų ir užsiėmimų organizavimas</a:t>
          </a:r>
          <a:endParaRPr lang="lt-LT" dirty="0">
            <a:solidFill>
              <a:schemeClr val="bg1"/>
            </a:solidFill>
          </a:endParaRPr>
        </a:p>
      </dgm:t>
    </dgm:pt>
    <dgm:pt modelId="{26D99E88-CD77-48C7-8E4C-42280C92BFBA}" type="parTrans" cxnId="{26ADFB92-8BEA-48E4-8E6F-B98A363E0586}">
      <dgm:prSet/>
      <dgm:spPr/>
      <dgm:t>
        <a:bodyPr/>
        <a:lstStyle/>
        <a:p>
          <a:endParaRPr lang="lt-LT"/>
        </a:p>
      </dgm:t>
    </dgm:pt>
    <dgm:pt modelId="{6681AB45-A185-4480-8FAB-35CD3CA25B09}" type="sibTrans" cxnId="{26ADFB92-8BEA-48E4-8E6F-B98A363E0586}">
      <dgm:prSet/>
      <dgm:spPr/>
      <dgm:t>
        <a:bodyPr/>
        <a:lstStyle/>
        <a:p>
          <a:endParaRPr lang="lt-LT"/>
        </a:p>
      </dgm:t>
    </dgm:pt>
    <dgm:pt modelId="{A42EC128-56C5-4932-8C8D-F93EE58BC6FD}" type="pres">
      <dgm:prSet presAssocID="{A574A0F0-C152-4950-8943-6D544FBFA9A0}" presName="Name0" presStyleCnt="0">
        <dgm:presLayoutVars>
          <dgm:chMax val="1"/>
          <dgm:dir/>
          <dgm:animLvl val="ctr"/>
          <dgm:resizeHandles val="exact"/>
        </dgm:presLayoutVars>
      </dgm:prSet>
      <dgm:spPr/>
    </dgm:pt>
    <dgm:pt modelId="{30A88F91-D0C9-4D29-96C7-B61DDECBD878}" type="pres">
      <dgm:prSet presAssocID="{B9DFF91F-819F-4DFF-BFB4-AD4408B00823}" presName="centerShape" presStyleLbl="node0" presStyleIdx="0" presStyleCnt="1"/>
      <dgm:spPr/>
    </dgm:pt>
    <dgm:pt modelId="{F61751B9-02AE-49F6-AAA3-C550907BFB77}" type="pres">
      <dgm:prSet presAssocID="{A78FDDAE-0B3B-43AA-A9A7-3D3C36F563B3}" presName="node" presStyleLbl="node1" presStyleIdx="0" presStyleCnt="4">
        <dgm:presLayoutVars>
          <dgm:bulletEnabled val="1"/>
        </dgm:presLayoutVars>
      </dgm:prSet>
      <dgm:spPr/>
    </dgm:pt>
    <dgm:pt modelId="{0462EBB5-1429-4532-8D5B-F3896756FB9A}" type="pres">
      <dgm:prSet presAssocID="{A78FDDAE-0B3B-43AA-A9A7-3D3C36F563B3}" presName="dummy" presStyleCnt="0"/>
      <dgm:spPr/>
    </dgm:pt>
    <dgm:pt modelId="{D8657B81-7C9C-47CB-9394-73C6348EA16E}" type="pres">
      <dgm:prSet presAssocID="{1B354C4C-4458-4D62-A093-54D25666C4B3}" presName="sibTrans" presStyleLbl="sibTrans2D1" presStyleIdx="0" presStyleCnt="4"/>
      <dgm:spPr/>
    </dgm:pt>
    <dgm:pt modelId="{1C293B3E-609C-41E6-8DB2-30E80EC8D35A}" type="pres">
      <dgm:prSet presAssocID="{60511637-3A05-42B3-9F7A-75F8B7429B95}" presName="node" presStyleLbl="node1" presStyleIdx="1" presStyleCnt="4">
        <dgm:presLayoutVars>
          <dgm:bulletEnabled val="1"/>
        </dgm:presLayoutVars>
      </dgm:prSet>
      <dgm:spPr/>
    </dgm:pt>
    <dgm:pt modelId="{3F94A9E0-69FB-447F-96F6-9517B70FE0FC}" type="pres">
      <dgm:prSet presAssocID="{60511637-3A05-42B3-9F7A-75F8B7429B95}" presName="dummy" presStyleCnt="0"/>
      <dgm:spPr/>
    </dgm:pt>
    <dgm:pt modelId="{8370FBF5-62AC-4C3C-AEFB-F73CFF8BFFCC}" type="pres">
      <dgm:prSet presAssocID="{033DAF72-D7CF-4CA8-BF9D-3882A4CCA272}" presName="sibTrans" presStyleLbl="sibTrans2D1" presStyleIdx="1" presStyleCnt="4"/>
      <dgm:spPr/>
    </dgm:pt>
    <dgm:pt modelId="{ACD4FC46-EC04-4174-8175-0212145B3425}" type="pres">
      <dgm:prSet presAssocID="{B9034F4E-7F24-42BA-A4EA-2FAA2D184837}" presName="node" presStyleLbl="node1" presStyleIdx="2" presStyleCnt="4" custRadScaleRad="101131">
        <dgm:presLayoutVars>
          <dgm:bulletEnabled val="1"/>
        </dgm:presLayoutVars>
      </dgm:prSet>
      <dgm:spPr/>
    </dgm:pt>
    <dgm:pt modelId="{078CE803-6920-4082-BB24-B33A5CB006B5}" type="pres">
      <dgm:prSet presAssocID="{B9034F4E-7F24-42BA-A4EA-2FAA2D184837}" presName="dummy" presStyleCnt="0"/>
      <dgm:spPr/>
    </dgm:pt>
    <dgm:pt modelId="{C8ECDD8C-6DDF-43EC-A2D6-6C7749F1E8FF}" type="pres">
      <dgm:prSet presAssocID="{C908D249-C024-4ABC-817E-173D7A10A03B}" presName="sibTrans" presStyleLbl="sibTrans2D1" presStyleIdx="2" presStyleCnt="4"/>
      <dgm:spPr/>
    </dgm:pt>
    <dgm:pt modelId="{6552991E-7279-4514-9340-5B9CEEFC317C}" type="pres">
      <dgm:prSet presAssocID="{705072D6-7472-45D9-916E-37C72548E67F}" presName="node" presStyleLbl="node1" presStyleIdx="3" presStyleCnt="4">
        <dgm:presLayoutVars>
          <dgm:bulletEnabled val="1"/>
        </dgm:presLayoutVars>
      </dgm:prSet>
      <dgm:spPr/>
    </dgm:pt>
    <dgm:pt modelId="{62662477-0870-40B1-A24A-CB1B54777103}" type="pres">
      <dgm:prSet presAssocID="{705072D6-7472-45D9-916E-37C72548E67F}" presName="dummy" presStyleCnt="0"/>
      <dgm:spPr/>
    </dgm:pt>
    <dgm:pt modelId="{54AF4D4B-104C-4B5A-B07D-F62AFC38C97F}" type="pres">
      <dgm:prSet presAssocID="{6681AB45-A185-4480-8FAB-35CD3CA25B09}" presName="sibTrans" presStyleLbl="sibTrans2D1" presStyleIdx="3" presStyleCnt="4"/>
      <dgm:spPr/>
    </dgm:pt>
  </dgm:ptLst>
  <dgm:cxnLst>
    <dgm:cxn modelId="{9F20DD07-DB85-4664-90BB-0793F2FAD000}" type="presOf" srcId="{A78FDDAE-0B3B-43AA-A9A7-3D3C36F563B3}" destId="{F61751B9-02AE-49F6-AAA3-C550907BFB77}" srcOrd="0" destOrd="0" presId="urn:microsoft.com/office/officeart/2005/8/layout/radial6"/>
    <dgm:cxn modelId="{D7C6A165-773F-4E4E-8C5C-6064E8D4944C}" type="presOf" srcId="{B9DFF91F-819F-4DFF-BFB4-AD4408B00823}" destId="{30A88F91-D0C9-4D29-96C7-B61DDECBD878}" srcOrd="0" destOrd="0" presId="urn:microsoft.com/office/officeart/2005/8/layout/radial6"/>
    <dgm:cxn modelId="{278F5B4D-EBA5-4FB5-ADE1-5FCD20094298}" type="presOf" srcId="{705072D6-7472-45D9-916E-37C72548E67F}" destId="{6552991E-7279-4514-9340-5B9CEEFC317C}" srcOrd="0" destOrd="0" presId="urn:microsoft.com/office/officeart/2005/8/layout/radial6"/>
    <dgm:cxn modelId="{868B5771-A758-4A51-9D03-3FD3C0EC9757}" type="presOf" srcId="{1B354C4C-4458-4D62-A093-54D25666C4B3}" destId="{D8657B81-7C9C-47CB-9394-73C6348EA16E}" srcOrd="0" destOrd="0" presId="urn:microsoft.com/office/officeart/2005/8/layout/radial6"/>
    <dgm:cxn modelId="{25208679-29F6-404D-82F7-94920C030B61}" type="presOf" srcId="{6681AB45-A185-4480-8FAB-35CD3CA25B09}" destId="{54AF4D4B-104C-4B5A-B07D-F62AFC38C97F}" srcOrd="0" destOrd="0" presId="urn:microsoft.com/office/officeart/2005/8/layout/radial6"/>
    <dgm:cxn modelId="{0AA2BE90-C27F-40D5-914E-3A090A318269}" srcId="{B9DFF91F-819F-4DFF-BFB4-AD4408B00823}" destId="{60511637-3A05-42B3-9F7A-75F8B7429B95}" srcOrd="1" destOrd="0" parTransId="{0E79B97A-98A8-41A5-A1B4-B7217431D5E0}" sibTransId="{033DAF72-D7CF-4CA8-BF9D-3882A4CCA272}"/>
    <dgm:cxn modelId="{26ADFB92-8BEA-48E4-8E6F-B98A363E0586}" srcId="{B9DFF91F-819F-4DFF-BFB4-AD4408B00823}" destId="{705072D6-7472-45D9-916E-37C72548E67F}" srcOrd="3" destOrd="0" parTransId="{26D99E88-CD77-48C7-8E4C-42280C92BFBA}" sibTransId="{6681AB45-A185-4480-8FAB-35CD3CA25B09}"/>
    <dgm:cxn modelId="{EC70D89E-C6CB-49D8-9BED-DF37BE622401}" type="presOf" srcId="{033DAF72-D7CF-4CA8-BF9D-3882A4CCA272}" destId="{8370FBF5-62AC-4C3C-AEFB-F73CFF8BFFCC}" srcOrd="0" destOrd="0" presId="urn:microsoft.com/office/officeart/2005/8/layout/radial6"/>
    <dgm:cxn modelId="{E0FFCBA1-5BDF-4D77-9E71-31AD20300B1E}" srcId="{B9DFF91F-819F-4DFF-BFB4-AD4408B00823}" destId="{A78FDDAE-0B3B-43AA-A9A7-3D3C36F563B3}" srcOrd="0" destOrd="0" parTransId="{D809DA38-9240-46A5-A081-574A207DBCC8}" sibTransId="{1B354C4C-4458-4D62-A093-54D25666C4B3}"/>
    <dgm:cxn modelId="{FADCE1B6-523D-4143-A0E2-F65EFA0A4570}" type="presOf" srcId="{A574A0F0-C152-4950-8943-6D544FBFA9A0}" destId="{A42EC128-56C5-4932-8C8D-F93EE58BC6FD}" srcOrd="0" destOrd="0" presId="urn:microsoft.com/office/officeart/2005/8/layout/radial6"/>
    <dgm:cxn modelId="{0C946BB8-8F15-4D1B-B5C9-057DFD552941}" srcId="{A574A0F0-C152-4950-8943-6D544FBFA9A0}" destId="{B9DFF91F-819F-4DFF-BFB4-AD4408B00823}" srcOrd="0" destOrd="0" parTransId="{990AC9D0-75CA-4D88-B275-850893D295F7}" sibTransId="{BEFC796B-CD9E-4838-B5C7-2BE3BDC05FDB}"/>
    <dgm:cxn modelId="{9EABCFCC-A512-4DE8-879C-F59A6BE89D44}" type="presOf" srcId="{B9034F4E-7F24-42BA-A4EA-2FAA2D184837}" destId="{ACD4FC46-EC04-4174-8175-0212145B3425}" srcOrd="0" destOrd="0" presId="urn:microsoft.com/office/officeart/2005/8/layout/radial6"/>
    <dgm:cxn modelId="{0C7245D5-66EC-43F3-849E-19B76CD8D679}" srcId="{B9DFF91F-819F-4DFF-BFB4-AD4408B00823}" destId="{B9034F4E-7F24-42BA-A4EA-2FAA2D184837}" srcOrd="2" destOrd="0" parTransId="{98732478-6CEE-4230-B048-ACD45CD0403E}" sibTransId="{C908D249-C024-4ABC-817E-173D7A10A03B}"/>
    <dgm:cxn modelId="{C73877D7-246B-4EC2-96E0-D1F80D9C48CD}" type="presOf" srcId="{C908D249-C024-4ABC-817E-173D7A10A03B}" destId="{C8ECDD8C-6DDF-43EC-A2D6-6C7749F1E8FF}" srcOrd="0" destOrd="0" presId="urn:microsoft.com/office/officeart/2005/8/layout/radial6"/>
    <dgm:cxn modelId="{BE06E6F3-A1C4-45A2-9CE9-028069BCE8A7}" type="presOf" srcId="{60511637-3A05-42B3-9F7A-75F8B7429B95}" destId="{1C293B3E-609C-41E6-8DB2-30E80EC8D35A}" srcOrd="0" destOrd="0" presId="urn:microsoft.com/office/officeart/2005/8/layout/radial6"/>
    <dgm:cxn modelId="{F4FC2F7F-D835-43A5-98E2-7AC63886452A}" type="presParOf" srcId="{A42EC128-56C5-4932-8C8D-F93EE58BC6FD}" destId="{30A88F91-D0C9-4D29-96C7-B61DDECBD878}" srcOrd="0" destOrd="0" presId="urn:microsoft.com/office/officeart/2005/8/layout/radial6"/>
    <dgm:cxn modelId="{DDAF9282-EA91-4E00-B78F-E84797C5A89B}" type="presParOf" srcId="{A42EC128-56C5-4932-8C8D-F93EE58BC6FD}" destId="{F61751B9-02AE-49F6-AAA3-C550907BFB77}" srcOrd="1" destOrd="0" presId="urn:microsoft.com/office/officeart/2005/8/layout/radial6"/>
    <dgm:cxn modelId="{215648CE-2D2B-4200-8247-56ED0DE3CEFF}" type="presParOf" srcId="{A42EC128-56C5-4932-8C8D-F93EE58BC6FD}" destId="{0462EBB5-1429-4532-8D5B-F3896756FB9A}" srcOrd="2" destOrd="0" presId="urn:microsoft.com/office/officeart/2005/8/layout/radial6"/>
    <dgm:cxn modelId="{F8133D19-977F-4D4E-8A77-A1ADA1CC0A42}" type="presParOf" srcId="{A42EC128-56C5-4932-8C8D-F93EE58BC6FD}" destId="{D8657B81-7C9C-47CB-9394-73C6348EA16E}" srcOrd="3" destOrd="0" presId="urn:microsoft.com/office/officeart/2005/8/layout/radial6"/>
    <dgm:cxn modelId="{6BD70776-D9E6-4C1C-9336-E24CD6C305A6}" type="presParOf" srcId="{A42EC128-56C5-4932-8C8D-F93EE58BC6FD}" destId="{1C293B3E-609C-41E6-8DB2-30E80EC8D35A}" srcOrd="4" destOrd="0" presId="urn:microsoft.com/office/officeart/2005/8/layout/radial6"/>
    <dgm:cxn modelId="{260B82CC-F258-48C3-AB15-8D6801253AA3}" type="presParOf" srcId="{A42EC128-56C5-4932-8C8D-F93EE58BC6FD}" destId="{3F94A9E0-69FB-447F-96F6-9517B70FE0FC}" srcOrd="5" destOrd="0" presId="urn:microsoft.com/office/officeart/2005/8/layout/radial6"/>
    <dgm:cxn modelId="{773933D4-907C-41FE-8C40-3332F8C915AE}" type="presParOf" srcId="{A42EC128-56C5-4932-8C8D-F93EE58BC6FD}" destId="{8370FBF5-62AC-4C3C-AEFB-F73CFF8BFFCC}" srcOrd="6" destOrd="0" presId="urn:microsoft.com/office/officeart/2005/8/layout/radial6"/>
    <dgm:cxn modelId="{4890F431-6A56-4443-9D20-EB1F7836C554}" type="presParOf" srcId="{A42EC128-56C5-4932-8C8D-F93EE58BC6FD}" destId="{ACD4FC46-EC04-4174-8175-0212145B3425}" srcOrd="7" destOrd="0" presId="urn:microsoft.com/office/officeart/2005/8/layout/radial6"/>
    <dgm:cxn modelId="{D5D2B8CA-07F0-46A9-A827-38414D73CFB4}" type="presParOf" srcId="{A42EC128-56C5-4932-8C8D-F93EE58BC6FD}" destId="{078CE803-6920-4082-BB24-B33A5CB006B5}" srcOrd="8" destOrd="0" presId="urn:microsoft.com/office/officeart/2005/8/layout/radial6"/>
    <dgm:cxn modelId="{1532B826-0D10-4BEC-98CA-380D79B5AE5F}" type="presParOf" srcId="{A42EC128-56C5-4932-8C8D-F93EE58BC6FD}" destId="{C8ECDD8C-6DDF-43EC-A2D6-6C7749F1E8FF}" srcOrd="9" destOrd="0" presId="urn:microsoft.com/office/officeart/2005/8/layout/radial6"/>
    <dgm:cxn modelId="{92A8E7A2-E28B-4C04-8DF5-D1C5CD791DC1}" type="presParOf" srcId="{A42EC128-56C5-4932-8C8D-F93EE58BC6FD}" destId="{6552991E-7279-4514-9340-5B9CEEFC317C}" srcOrd="10" destOrd="0" presId="urn:microsoft.com/office/officeart/2005/8/layout/radial6"/>
    <dgm:cxn modelId="{7C743302-546D-4A83-82D1-52DE2EC47197}" type="presParOf" srcId="{A42EC128-56C5-4932-8C8D-F93EE58BC6FD}" destId="{62662477-0870-40B1-A24A-CB1B54777103}" srcOrd="11" destOrd="0" presId="urn:microsoft.com/office/officeart/2005/8/layout/radial6"/>
    <dgm:cxn modelId="{F42849CE-F6D7-4FCD-BE6B-F7BB6FDF3F50}" type="presParOf" srcId="{A42EC128-56C5-4932-8C8D-F93EE58BC6FD}" destId="{54AF4D4B-104C-4B5A-B07D-F62AFC38C97F}" srcOrd="12" destOrd="0" presId="urn:microsoft.com/office/officeart/2005/8/layout/radial6"/>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BC33D4C-3DF5-4F5F-BD86-8BC60226AB5E}" type="doc">
      <dgm:prSet loTypeId="urn:microsoft.com/office/officeart/2005/8/layout/target3" loCatId="relationship" qsTypeId="urn:microsoft.com/office/officeart/2005/8/quickstyle/simple1" qsCatId="simple" csTypeId="urn:microsoft.com/office/officeart/2005/8/colors/colorful5" csCatId="colorful" phldr="1"/>
      <dgm:spPr/>
      <dgm:t>
        <a:bodyPr/>
        <a:lstStyle/>
        <a:p>
          <a:endParaRPr lang="lt-LT"/>
        </a:p>
      </dgm:t>
    </dgm:pt>
    <dgm:pt modelId="{5C822AD3-5FAA-4B2F-96F3-C09AE01759F1}">
      <dgm:prSet phldrT="[Tekstas]" custT="1"/>
      <dgm:spPr/>
      <dgm:t>
        <a:bodyPr/>
        <a:lstStyle/>
        <a:p>
          <a:r>
            <a:rPr lang="lt-LT" sz="3600" b="1" dirty="0">
              <a:solidFill>
                <a:srgbClr val="00B050"/>
              </a:solidFill>
              <a:latin typeface="+mj-lt"/>
              <a:cs typeface="Times New Roman" panose="02020603050405020304" pitchFamily="18" charset="0"/>
            </a:rPr>
            <a:t>KITOS RAJONO MOKYKLOS</a:t>
          </a:r>
        </a:p>
      </dgm:t>
    </dgm:pt>
    <dgm:pt modelId="{F8919321-3A55-457D-9A2A-55EBD1D9FB07}" type="parTrans" cxnId="{20E694F2-8185-4AED-AB0D-31B714DDB86B}">
      <dgm:prSet/>
      <dgm:spPr/>
      <dgm:t>
        <a:bodyPr/>
        <a:lstStyle/>
        <a:p>
          <a:endParaRPr lang="lt-LT"/>
        </a:p>
      </dgm:t>
    </dgm:pt>
    <dgm:pt modelId="{F2C70018-2C2E-46A6-A5C7-1D7E18A19623}" type="sibTrans" cxnId="{20E694F2-8185-4AED-AB0D-31B714DDB86B}">
      <dgm:prSet/>
      <dgm:spPr/>
      <dgm:t>
        <a:bodyPr/>
        <a:lstStyle/>
        <a:p>
          <a:endParaRPr lang="lt-LT"/>
        </a:p>
      </dgm:t>
    </dgm:pt>
    <dgm:pt modelId="{256F944C-A3A8-42C3-84E4-D26644ECA9CE}">
      <dgm:prSet phldrT="[Tekstas]" custT="1"/>
      <dgm:spPr/>
      <dgm:t>
        <a:bodyPr/>
        <a:lstStyle/>
        <a:p>
          <a:r>
            <a:rPr lang="lt-LT" sz="2400" dirty="0"/>
            <a:t>LYDERYSTĖ. KVALIFIKACIJOS KĖLIMAS (KONSULTACIJOS, INFORMAVIMAS, ORGANIZAVIMAS, ĮVEIKLINIMAS)</a:t>
          </a:r>
        </a:p>
      </dgm:t>
    </dgm:pt>
    <dgm:pt modelId="{6B43A4CD-9761-4A01-8BBC-A4476293EA78}" type="parTrans" cxnId="{8B573930-F64B-46F8-B27B-965A5C539F8A}">
      <dgm:prSet/>
      <dgm:spPr/>
      <dgm:t>
        <a:bodyPr/>
        <a:lstStyle/>
        <a:p>
          <a:endParaRPr lang="lt-LT"/>
        </a:p>
      </dgm:t>
    </dgm:pt>
    <dgm:pt modelId="{6A62871B-9B2D-4B94-BEB4-E4EAAEA49496}" type="sibTrans" cxnId="{8B573930-F64B-46F8-B27B-965A5C539F8A}">
      <dgm:prSet/>
      <dgm:spPr/>
      <dgm:t>
        <a:bodyPr/>
        <a:lstStyle/>
        <a:p>
          <a:endParaRPr lang="lt-LT"/>
        </a:p>
      </dgm:t>
    </dgm:pt>
    <dgm:pt modelId="{E968AF53-4295-4EC2-A174-AB7BB137FA43}">
      <dgm:prSet phldrT="[Tekstas]" custT="1"/>
      <dgm:spPr/>
      <dgm:t>
        <a:bodyPr/>
        <a:lstStyle/>
        <a:p>
          <a:r>
            <a:rPr lang="lt-LT" sz="2400" dirty="0"/>
            <a:t>BENDRADARBIAVIMAS VEIKLOSE</a:t>
          </a:r>
        </a:p>
      </dgm:t>
    </dgm:pt>
    <dgm:pt modelId="{D108DC6A-8EBA-4FC9-8740-A115CC716F17}" type="parTrans" cxnId="{8F44F9AE-F819-4AB3-B76C-6FED1B963BAB}">
      <dgm:prSet/>
      <dgm:spPr/>
      <dgm:t>
        <a:bodyPr/>
        <a:lstStyle/>
        <a:p>
          <a:endParaRPr lang="lt-LT"/>
        </a:p>
      </dgm:t>
    </dgm:pt>
    <dgm:pt modelId="{ADE418F8-FF3B-4410-A9F3-1DA0BDCADAC7}" type="sibTrans" cxnId="{8F44F9AE-F819-4AB3-B76C-6FED1B963BAB}">
      <dgm:prSet/>
      <dgm:spPr/>
      <dgm:t>
        <a:bodyPr/>
        <a:lstStyle/>
        <a:p>
          <a:endParaRPr lang="lt-LT"/>
        </a:p>
      </dgm:t>
    </dgm:pt>
    <dgm:pt modelId="{39D1FD46-773D-46AB-9C73-F27C4994817F}">
      <dgm:prSet phldrT="[Tekstas]" custT="1"/>
      <dgm:spPr/>
      <dgm:t>
        <a:bodyPr/>
        <a:lstStyle/>
        <a:p>
          <a:r>
            <a:rPr lang="lt-LT" sz="3600" b="1" dirty="0">
              <a:solidFill>
                <a:srgbClr val="00B050"/>
              </a:solidFill>
              <a:latin typeface="+mj-lt"/>
              <a:cs typeface="Times New Roman" panose="02020603050405020304" pitchFamily="18" charset="0"/>
            </a:rPr>
            <a:t>TŪM PARTNERIAI RAJONE</a:t>
          </a:r>
        </a:p>
      </dgm:t>
    </dgm:pt>
    <dgm:pt modelId="{B6EC92FF-2EF8-44B6-B7BA-C3BDFE920D71}" type="parTrans" cxnId="{29D1365F-E1DE-422B-BB6B-74DA266800F6}">
      <dgm:prSet/>
      <dgm:spPr/>
      <dgm:t>
        <a:bodyPr/>
        <a:lstStyle/>
        <a:p>
          <a:endParaRPr lang="lt-LT"/>
        </a:p>
      </dgm:t>
    </dgm:pt>
    <dgm:pt modelId="{D1C73308-2B33-4E6F-BABE-73CDDF0C5552}" type="sibTrans" cxnId="{29D1365F-E1DE-422B-BB6B-74DA266800F6}">
      <dgm:prSet/>
      <dgm:spPr/>
      <dgm:t>
        <a:bodyPr/>
        <a:lstStyle/>
        <a:p>
          <a:endParaRPr lang="lt-LT"/>
        </a:p>
      </dgm:t>
    </dgm:pt>
    <dgm:pt modelId="{EED9DC66-FC0C-4736-BC98-E555393EAC4B}">
      <dgm:prSet phldrT="[Tekstas]" custT="1"/>
      <dgm:spPr/>
      <dgm:t>
        <a:bodyPr/>
        <a:lstStyle/>
        <a:p>
          <a:r>
            <a:rPr lang="lt-LT" sz="2400" dirty="0"/>
            <a:t>LYDERYSTĖ. KVALIFIKACIJOS KĖLIMAS (KONSULTACIJOS, INFORMAVIMAS, ORGANIZAVIMAS, ĮVEIKLINIMAS)</a:t>
          </a:r>
        </a:p>
      </dgm:t>
    </dgm:pt>
    <dgm:pt modelId="{3D0BBC50-D6CF-476F-9433-BA97F86DB728}" type="parTrans" cxnId="{1C939DE3-FC93-4B61-90AB-AFF236019C0D}">
      <dgm:prSet/>
      <dgm:spPr/>
      <dgm:t>
        <a:bodyPr/>
        <a:lstStyle/>
        <a:p>
          <a:endParaRPr lang="lt-LT"/>
        </a:p>
      </dgm:t>
    </dgm:pt>
    <dgm:pt modelId="{FCDD73A0-689C-4709-860A-21F6046FBCEF}" type="sibTrans" cxnId="{1C939DE3-FC93-4B61-90AB-AFF236019C0D}">
      <dgm:prSet/>
      <dgm:spPr/>
      <dgm:t>
        <a:bodyPr/>
        <a:lstStyle/>
        <a:p>
          <a:endParaRPr lang="lt-LT"/>
        </a:p>
      </dgm:t>
    </dgm:pt>
    <dgm:pt modelId="{21B5898F-2EC4-4612-B565-B831AE56DAE9}">
      <dgm:prSet phldrT="[Tekstas]" custT="1"/>
      <dgm:spPr/>
      <dgm:t>
        <a:bodyPr/>
        <a:lstStyle/>
        <a:p>
          <a:r>
            <a:rPr lang="lt-LT" sz="2400" dirty="0"/>
            <a:t>PARTENRIŲ VYKDOMOS VEIKLOS. DALYVAVIMAS.</a:t>
          </a:r>
        </a:p>
      </dgm:t>
    </dgm:pt>
    <dgm:pt modelId="{229E3341-C0C6-4B5C-8050-2741A4624ABB}" type="parTrans" cxnId="{1B28F6E5-9647-4B2D-9D05-D1115516FDBD}">
      <dgm:prSet/>
      <dgm:spPr/>
      <dgm:t>
        <a:bodyPr/>
        <a:lstStyle/>
        <a:p>
          <a:endParaRPr lang="lt-LT"/>
        </a:p>
      </dgm:t>
    </dgm:pt>
    <dgm:pt modelId="{AAB1027A-CF84-4423-BD81-5EB32DB601EB}" type="sibTrans" cxnId="{1B28F6E5-9647-4B2D-9D05-D1115516FDBD}">
      <dgm:prSet/>
      <dgm:spPr/>
      <dgm:t>
        <a:bodyPr/>
        <a:lstStyle/>
        <a:p>
          <a:endParaRPr lang="lt-LT"/>
        </a:p>
      </dgm:t>
    </dgm:pt>
    <dgm:pt modelId="{C4EF79D4-CF45-42C6-BAFB-C4F4C0D1F4BE}">
      <dgm:prSet phldrT="[Tekstas]" custT="1"/>
      <dgm:spPr/>
      <dgm:t>
        <a:bodyPr/>
        <a:lstStyle/>
        <a:p>
          <a:r>
            <a:rPr lang="lt-LT" sz="3600" b="1" dirty="0">
              <a:solidFill>
                <a:srgbClr val="FF9900"/>
              </a:solidFill>
              <a:latin typeface="+mj-lt"/>
              <a:cs typeface="Times New Roman" panose="02020603050405020304" pitchFamily="18" charset="0"/>
            </a:rPr>
            <a:t>ŽIEŽMARIŲ GIMNAZIJA</a:t>
          </a:r>
        </a:p>
      </dgm:t>
    </dgm:pt>
    <dgm:pt modelId="{CE88CFBC-9FD3-4ADA-834E-CBA0F1310062}" type="parTrans" cxnId="{5472BABF-13B9-4F32-89F8-72381F6514AD}">
      <dgm:prSet/>
      <dgm:spPr/>
      <dgm:t>
        <a:bodyPr/>
        <a:lstStyle/>
        <a:p>
          <a:endParaRPr lang="lt-LT"/>
        </a:p>
      </dgm:t>
    </dgm:pt>
    <dgm:pt modelId="{EB56D63A-4206-45EB-B4E6-0B7DD7079E07}" type="sibTrans" cxnId="{5472BABF-13B9-4F32-89F8-72381F6514AD}">
      <dgm:prSet/>
      <dgm:spPr/>
      <dgm:t>
        <a:bodyPr/>
        <a:lstStyle/>
        <a:p>
          <a:endParaRPr lang="lt-LT"/>
        </a:p>
      </dgm:t>
    </dgm:pt>
    <dgm:pt modelId="{61F6F42F-FFE4-42E4-9ECB-0C3902707503}">
      <dgm:prSet phldrT="[Tekstas]" custT="1"/>
      <dgm:spPr/>
      <dgm:t>
        <a:bodyPr/>
        <a:lstStyle/>
        <a:p>
          <a:r>
            <a:rPr lang="lt-LT" sz="2400" dirty="0"/>
            <a:t>INFRASTRUKTŪROS KŪRIMAS</a:t>
          </a:r>
        </a:p>
      </dgm:t>
    </dgm:pt>
    <dgm:pt modelId="{9FD9DDD3-EC8D-4EFC-AA3A-FC4770C96041}" type="parTrans" cxnId="{B2E01783-FEA4-4270-9547-9B9CD0F4D857}">
      <dgm:prSet/>
      <dgm:spPr/>
      <dgm:t>
        <a:bodyPr/>
        <a:lstStyle/>
        <a:p>
          <a:endParaRPr lang="lt-LT"/>
        </a:p>
      </dgm:t>
    </dgm:pt>
    <dgm:pt modelId="{971E95CA-2D0C-4C95-A3F5-CE80B997C470}" type="sibTrans" cxnId="{B2E01783-FEA4-4270-9547-9B9CD0F4D857}">
      <dgm:prSet/>
      <dgm:spPr/>
      <dgm:t>
        <a:bodyPr/>
        <a:lstStyle/>
        <a:p>
          <a:endParaRPr lang="lt-LT"/>
        </a:p>
      </dgm:t>
    </dgm:pt>
    <dgm:pt modelId="{A1A02FD6-2150-425B-BB26-6EF956A24819}">
      <dgm:prSet phldrT="[Tekstas]" custT="1"/>
      <dgm:spPr/>
      <dgm:t>
        <a:bodyPr/>
        <a:lstStyle/>
        <a:p>
          <a:r>
            <a:rPr lang="lt-LT" sz="2400" dirty="0"/>
            <a:t>KVALIFIKACIJOS KĖLIMAS</a:t>
          </a:r>
        </a:p>
      </dgm:t>
    </dgm:pt>
    <dgm:pt modelId="{8FF0EBE8-46AF-44F4-9E01-F8ABEBABB5D2}" type="parTrans" cxnId="{3BD1DEAD-D0F8-433B-8F9E-65755F23DAE6}">
      <dgm:prSet/>
      <dgm:spPr/>
      <dgm:t>
        <a:bodyPr/>
        <a:lstStyle/>
        <a:p>
          <a:endParaRPr lang="lt-LT"/>
        </a:p>
      </dgm:t>
    </dgm:pt>
    <dgm:pt modelId="{9716A107-A3A7-4278-8B1B-C7BED7E433A5}" type="sibTrans" cxnId="{3BD1DEAD-D0F8-433B-8F9E-65755F23DAE6}">
      <dgm:prSet/>
      <dgm:spPr/>
      <dgm:t>
        <a:bodyPr/>
        <a:lstStyle/>
        <a:p>
          <a:endParaRPr lang="lt-LT"/>
        </a:p>
      </dgm:t>
    </dgm:pt>
    <dgm:pt modelId="{27E80CA9-8209-4837-B67E-852957BB7771}">
      <dgm:prSet phldrT="[Tekstas]" custT="1"/>
      <dgm:spPr/>
      <dgm:t>
        <a:bodyPr/>
        <a:lstStyle/>
        <a:p>
          <a:r>
            <a:rPr lang="lt-LT" sz="2400" dirty="0"/>
            <a:t>PRIEMONIŲ ĮSIGYJIMAS </a:t>
          </a:r>
        </a:p>
      </dgm:t>
    </dgm:pt>
    <dgm:pt modelId="{F80A5785-A238-47AD-A1F9-6A387FEBD8F0}" type="parTrans" cxnId="{33DA3BE8-4133-4795-A97F-3B180EC5ABF7}">
      <dgm:prSet/>
      <dgm:spPr/>
      <dgm:t>
        <a:bodyPr/>
        <a:lstStyle/>
        <a:p>
          <a:endParaRPr lang="lt-LT"/>
        </a:p>
      </dgm:t>
    </dgm:pt>
    <dgm:pt modelId="{4A0D17C5-F890-4EE2-A0C6-2B39155D2930}" type="sibTrans" cxnId="{33DA3BE8-4133-4795-A97F-3B180EC5ABF7}">
      <dgm:prSet/>
      <dgm:spPr/>
      <dgm:t>
        <a:bodyPr/>
        <a:lstStyle/>
        <a:p>
          <a:endParaRPr lang="lt-LT"/>
        </a:p>
      </dgm:t>
    </dgm:pt>
    <dgm:pt modelId="{B4BF2DC1-7B14-486B-8AF7-3EF0ED86B34B}">
      <dgm:prSet phldrT="[Tekstas]" custT="1"/>
      <dgm:spPr/>
      <dgm:t>
        <a:bodyPr/>
        <a:lstStyle/>
        <a:p>
          <a:r>
            <a:rPr lang="lt-LT" sz="3600" b="1" dirty="0">
              <a:latin typeface="+mj-lt"/>
              <a:cs typeface="Times New Roman" panose="02020603050405020304" pitchFamily="18" charset="0"/>
            </a:rPr>
            <a:t>KITI LIETUVOS RAJONAI</a:t>
          </a:r>
        </a:p>
      </dgm:t>
    </dgm:pt>
    <dgm:pt modelId="{C34FB59D-6FC3-4603-8E88-4308E9704F87}" type="parTrans" cxnId="{2D51685D-24E9-41B0-9F26-9A4889A54414}">
      <dgm:prSet/>
      <dgm:spPr/>
      <dgm:t>
        <a:bodyPr/>
        <a:lstStyle/>
        <a:p>
          <a:endParaRPr lang="lt-LT"/>
        </a:p>
      </dgm:t>
    </dgm:pt>
    <dgm:pt modelId="{01597186-5F71-4240-8754-75D069ED8742}" type="sibTrans" cxnId="{2D51685D-24E9-41B0-9F26-9A4889A54414}">
      <dgm:prSet/>
      <dgm:spPr/>
      <dgm:t>
        <a:bodyPr/>
        <a:lstStyle/>
        <a:p>
          <a:endParaRPr lang="lt-LT"/>
        </a:p>
      </dgm:t>
    </dgm:pt>
    <dgm:pt modelId="{8550A8E6-CDF7-4CD7-8C35-2F2A1840C98B}" type="pres">
      <dgm:prSet presAssocID="{EBC33D4C-3DF5-4F5F-BD86-8BC60226AB5E}" presName="Name0" presStyleCnt="0">
        <dgm:presLayoutVars>
          <dgm:chMax val="7"/>
          <dgm:dir/>
          <dgm:animLvl val="lvl"/>
          <dgm:resizeHandles val="exact"/>
        </dgm:presLayoutVars>
      </dgm:prSet>
      <dgm:spPr/>
    </dgm:pt>
    <dgm:pt modelId="{07C23F10-C9DA-422B-A481-F2B51AF602CE}" type="pres">
      <dgm:prSet presAssocID="{B4BF2DC1-7B14-486B-8AF7-3EF0ED86B34B}" presName="circle1" presStyleLbl="node1" presStyleIdx="0" presStyleCnt="4"/>
      <dgm:spPr/>
    </dgm:pt>
    <dgm:pt modelId="{E1947B1C-9A82-4EAA-AB6D-C2FBC51ADC09}" type="pres">
      <dgm:prSet presAssocID="{B4BF2DC1-7B14-486B-8AF7-3EF0ED86B34B}" presName="space" presStyleCnt="0"/>
      <dgm:spPr/>
    </dgm:pt>
    <dgm:pt modelId="{FBAD0AC8-44F1-40AC-B350-03F8749626BE}" type="pres">
      <dgm:prSet presAssocID="{B4BF2DC1-7B14-486B-8AF7-3EF0ED86B34B}" presName="rect1" presStyleLbl="alignAcc1" presStyleIdx="0" presStyleCnt="4"/>
      <dgm:spPr/>
    </dgm:pt>
    <dgm:pt modelId="{0BDF96C2-7628-4168-ABA2-406813AFF1CE}" type="pres">
      <dgm:prSet presAssocID="{5C822AD3-5FAA-4B2F-96F3-C09AE01759F1}" presName="vertSpace2" presStyleLbl="node1" presStyleIdx="0" presStyleCnt="4"/>
      <dgm:spPr/>
    </dgm:pt>
    <dgm:pt modelId="{32D274F5-CBAC-40A8-B8FF-DE1587225162}" type="pres">
      <dgm:prSet presAssocID="{5C822AD3-5FAA-4B2F-96F3-C09AE01759F1}" presName="circle2" presStyleLbl="node1" presStyleIdx="1" presStyleCnt="4"/>
      <dgm:spPr/>
    </dgm:pt>
    <dgm:pt modelId="{FD3F934F-7940-460E-8F0B-A8971704B3EA}" type="pres">
      <dgm:prSet presAssocID="{5C822AD3-5FAA-4B2F-96F3-C09AE01759F1}" presName="rect2" presStyleLbl="alignAcc1" presStyleIdx="1" presStyleCnt="4"/>
      <dgm:spPr/>
    </dgm:pt>
    <dgm:pt modelId="{0A6CE371-98C0-4C97-B6A5-5FFAC02F0387}" type="pres">
      <dgm:prSet presAssocID="{39D1FD46-773D-46AB-9C73-F27C4994817F}" presName="vertSpace3" presStyleLbl="node1" presStyleIdx="1" presStyleCnt="4"/>
      <dgm:spPr/>
    </dgm:pt>
    <dgm:pt modelId="{3AE859DE-3890-4210-8AAE-A64D234763AD}" type="pres">
      <dgm:prSet presAssocID="{39D1FD46-773D-46AB-9C73-F27C4994817F}" presName="circle3" presStyleLbl="node1" presStyleIdx="2" presStyleCnt="4"/>
      <dgm:spPr/>
    </dgm:pt>
    <dgm:pt modelId="{2242267D-6C2A-422F-A7A4-7627611AB2AC}" type="pres">
      <dgm:prSet presAssocID="{39D1FD46-773D-46AB-9C73-F27C4994817F}" presName="rect3" presStyleLbl="alignAcc1" presStyleIdx="2" presStyleCnt="4"/>
      <dgm:spPr/>
    </dgm:pt>
    <dgm:pt modelId="{6FC242B0-4DEA-439E-88C3-432AD76A5F84}" type="pres">
      <dgm:prSet presAssocID="{C4EF79D4-CF45-42C6-BAFB-C4F4C0D1F4BE}" presName="vertSpace4" presStyleLbl="node1" presStyleIdx="2" presStyleCnt="4"/>
      <dgm:spPr/>
    </dgm:pt>
    <dgm:pt modelId="{D19BD792-2071-4488-ACB0-E44647A983A1}" type="pres">
      <dgm:prSet presAssocID="{C4EF79D4-CF45-42C6-BAFB-C4F4C0D1F4BE}" presName="circle4" presStyleLbl="node1" presStyleIdx="3" presStyleCnt="4"/>
      <dgm:spPr/>
    </dgm:pt>
    <dgm:pt modelId="{E4659674-555A-49A7-823D-A16894B32B96}" type="pres">
      <dgm:prSet presAssocID="{C4EF79D4-CF45-42C6-BAFB-C4F4C0D1F4BE}" presName="rect4" presStyleLbl="alignAcc1" presStyleIdx="3" presStyleCnt="4"/>
      <dgm:spPr/>
    </dgm:pt>
    <dgm:pt modelId="{DAED816E-2B31-4B65-A7EE-8C3CA89471E1}" type="pres">
      <dgm:prSet presAssocID="{B4BF2DC1-7B14-486B-8AF7-3EF0ED86B34B}" presName="rect1ParTx" presStyleLbl="alignAcc1" presStyleIdx="3" presStyleCnt="4">
        <dgm:presLayoutVars>
          <dgm:chMax val="1"/>
          <dgm:bulletEnabled val="1"/>
        </dgm:presLayoutVars>
      </dgm:prSet>
      <dgm:spPr/>
    </dgm:pt>
    <dgm:pt modelId="{CF6D71A1-2A5A-45D0-B433-BB077B3CB64E}" type="pres">
      <dgm:prSet presAssocID="{B4BF2DC1-7B14-486B-8AF7-3EF0ED86B34B}" presName="rect1ChTx" presStyleLbl="alignAcc1" presStyleIdx="3" presStyleCnt="4">
        <dgm:presLayoutVars>
          <dgm:bulletEnabled val="1"/>
        </dgm:presLayoutVars>
      </dgm:prSet>
      <dgm:spPr/>
    </dgm:pt>
    <dgm:pt modelId="{38424D26-8550-4AFC-A763-8A6964662CCE}" type="pres">
      <dgm:prSet presAssocID="{5C822AD3-5FAA-4B2F-96F3-C09AE01759F1}" presName="rect2ParTx" presStyleLbl="alignAcc1" presStyleIdx="3" presStyleCnt="4">
        <dgm:presLayoutVars>
          <dgm:chMax val="1"/>
          <dgm:bulletEnabled val="1"/>
        </dgm:presLayoutVars>
      </dgm:prSet>
      <dgm:spPr/>
    </dgm:pt>
    <dgm:pt modelId="{00A048D8-1370-4592-A05F-B2BC5FF79B64}" type="pres">
      <dgm:prSet presAssocID="{5C822AD3-5FAA-4B2F-96F3-C09AE01759F1}" presName="rect2ChTx" presStyleLbl="alignAcc1" presStyleIdx="3" presStyleCnt="4">
        <dgm:presLayoutVars>
          <dgm:bulletEnabled val="1"/>
        </dgm:presLayoutVars>
      </dgm:prSet>
      <dgm:spPr/>
    </dgm:pt>
    <dgm:pt modelId="{FD150BCA-14C6-49D6-A97E-E23A6789E2CE}" type="pres">
      <dgm:prSet presAssocID="{39D1FD46-773D-46AB-9C73-F27C4994817F}" presName="rect3ParTx" presStyleLbl="alignAcc1" presStyleIdx="3" presStyleCnt="4">
        <dgm:presLayoutVars>
          <dgm:chMax val="1"/>
          <dgm:bulletEnabled val="1"/>
        </dgm:presLayoutVars>
      </dgm:prSet>
      <dgm:spPr/>
    </dgm:pt>
    <dgm:pt modelId="{5321FBAE-340D-47D3-AC43-4D97B828B6CD}" type="pres">
      <dgm:prSet presAssocID="{39D1FD46-773D-46AB-9C73-F27C4994817F}" presName="rect3ChTx" presStyleLbl="alignAcc1" presStyleIdx="3" presStyleCnt="4">
        <dgm:presLayoutVars>
          <dgm:bulletEnabled val="1"/>
        </dgm:presLayoutVars>
      </dgm:prSet>
      <dgm:spPr/>
    </dgm:pt>
    <dgm:pt modelId="{B6BD3BCA-6C58-4AEF-A58F-9EC3BDEA6D80}" type="pres">
      <dgm:prSet presAssocID="{C4EF79D4-CF45-42C6-BAFB-C4F4C0D1F4BE}" presName="rect4ParTx" presStyleLbl="alignAcc1" presStyleIdx="3" presStyleCnt="4">
        <dgm:presLayoutVars>
          <dgm:chMax val="1"/>
          <dgm:bulletEnabled val="1"/>
        </dgm:presLayoutVars>
      </dgm:prSet>
      <dgm:spPr/>
    </dgm:pt>
    <dgm:pt modelId="{4C8BEB48-787C-4F03-8742-5AB4BB68498F}" type="pres">
      <dgm:prSet presAssocID="{C4EF79D4-CF45-42C6-BAFB-C4F4C0D1F4BE}" presName="rect4ChTx" presStyleLbl="alignAcc1" presStyleIdx="3" presStyleCnt="4">
        <dgm:presLayoutVars>
          <dgm:bulletEnabled val="1"/>
        </dgm:presLayoutVars>
      </dgm:prSet>
      <dgm:spPr/>
    </dgm:pt>
  </dgm:ptLst>
  <dgm:cxnLst>
    <dgm:cxn modelId="{E4ECF516-CF45-46C8-A8E5-D0E0E40268C6}" type="presOf" srcId="{EED9DC66-FC0C-4736-BC98-E555393EAC4B}" destId="{5321FBAE-340D-47D3-AC43-4D97B828B6CD}" srcOrd="0" destOrd="0" presId="urn:microsoft.com/office/officeart/2005/8/layout/target3"/>
    <dgm:cxn modelId="{1EDFBB28-1F23-45D8-BACA-F73E1A7B0596}" type="presOf" srcId="{C4EF79D4-CF45-42C6-BAFB-C4F4C0D1F4BE}" destId="{B6BD3BCA-6C58-4AEF-A58F-9EC3BDEA6D80}" srcOrd="1" destOrd="0" presId="urn:microsoft.com/office/officeart/2005/8/layout/target3"/>
    <dgm:cxn modelId="{8B573930-F64B-46F8-B27B-965A5C539F8A}" srcId="{5C822AD3-5FAA-4B2F-96F3-C09AE01759F1}" destId="{256F944C-A3A8-42C3-84E4-D26644ECA9CE}" srcOrd="0" destOrd="0" parTransId="{6B43A4CD-9761-4A01-8BBC-A4476293EA78}" sibTransId="{6A62871B-9B2D-4B94-BEB4-E4EAAEA49496}"/>
    <dgm:cxn modelId="{D89D9439-615A-443D-AC13-C421541D5475}" type="presOf" srcId="{A1A02FD6-2150-425B-BB26-6EF956A24819}" destId="{4C8BEB48-787C-4F03-8742-5AB4BB68498F}" srcOrd="0" destOrd="1" presId="urn:microsoft.com/office/officeart/2005/8/layout/target3"/>
    <dgm:cxn modelId="{C9C17D40-40E9-4E23-98B5-B2736B8E4CF3}" type="presOf" srcId="{61F6F42F-FFE4-42E4-9ECB-0C3902707503}" destId="{4C8BEB48-787C-4F03-8742-5AB4BB68498F}" srcOrd="0" destOrd="0" presId="urn:microsoft.com/office/officeart/2005/8/layout/target3"/>
    <dgm:cxn modelId="{2D51685D-24E9-41B0-9F26-9A4889A54414}" srcId="{EBC33D4C-3DF5-4F5F-BD86-8BC60226AB5E}" destId="{B4BF2DC1-7B14-486B-8AF7-3EF0ED86B34B}" srcOrd="0" destOrd="0" parTransId="{C34FB59D-6FC3-4603-8E88-4308E9704F87}" sibTransId="{01597186-5F71-4240-8754-75D069ED8742}"/>
    <dgm:cxn modelId="{29D1365F-E1DE-422B-BB6B-74DA266800F6}" srcId="{EBC33D4C-3DF5-4F5F-BD86-8BC60226AB5E}" destId="{39D1FD46-773D-46AB-9C73-F27C4994817F}" srcOrd="2" destOrd="0" parTransId="{B6EC92FF-2EF8-44B6-B7BA-C3BDFE920D71}" sibTransId="{D1C73308-2B33-4E6F-BABE-73CDDF0C5552}"/>
    <dgm:cxn modelId="{82902164-054B-420D-8984-81893EC6D83E}" type="presOf" srcId="{21B5898F-2EC4-4612-B565-B831AE56DAE9}" destId="{5321FBAE-340D-47D3-AC43-4D97B828B6CD}" srcOrd="0" destOrd="1" presId="urn:microsoft.com/office/officeart/2005/8/layout/target3"/>
    <dgm:cxn modelId="{030B1A77-5986-497C-B44F-152A1AB82828}" type="presOf" srcId="{E968AF53-4295-4EC2-A174-AB7BB137FA43}" destId="{00A048D8-1370-4592-A05F-B2BC5FF79B64}" srcOrd="0" destOrd="1" presId="urn:microsoft.com/office/officeart/2005/8/layout/target3"/>
    <dgm:cxn modelId="{B2E01783-FEA4-4270-9547-9B9CD0F4D857}" srcId="{C4EF79D4-CF45-42C6-BAFB-C4F4C0D1F4BE}" destId="{61F6F42F-FFE4-42E4-9ECB-0C3902707503}" srcOrd="0" destOrd="0" parTransId="{9FD9DDD3-EC8D-4EFC-AA3A-FC4770C96041}" sibTransId="{971E95CA-2D0C-4C95-A3F5-CE80B997C470}"/>
    <dgm:cxn modelId="{3BD1DEAD-D0F8-433B-8F9E-65755F23DAE6}" srcId="{C4EF79D4-CF45-42C6-BAFB-C4F4C0D1F4BE}" destId="{A1A02FD6-2150-425B-BB26-6EF956A24819}" srcOrd="1" destOrd="0" parTransId="{8FF0EBE8-46AF-44F4-9E01-F8ABEBABB5D2}" sibTransId="{9716A107-A3A7-4278-8B1B-C7BED7E433A5}"/>
    <dgm:cxn modelId="{8F44F9AE-F819-4AB3-B76C-6FED1B963BAB}" srcId="{5C822AD3-5FAA-4B2F-96F3-C09AE01759F1}" destId="{E968AF53-4295-4EC2-A174-AB7BB137FA43}" srcOrd="1" destOrd="0" parTransId="{D108DC6A-8EBA-4FC9-8740-A115CC716F17}" sibTransId="{ADE418F8-FF3B-4410-A9F3-1DA0BDCADAC7}"/>
    <dgm:cxn modelId="{03F0BAB2-DC65-4110-A149-3E397FCB25B1}" type="presOf" srcId="{256F944C-A3A8-42C3-84E4-D26644ECA9CE}" destId="{00A048D8-1370-4592-A05F-B2BC5FF79B64}" srcOrd="0" destOrd="0" presId="urn:microsoft.com/office/officeart/2005/8/layout/target3"/>
    <dgm:cxn modelId="{5472BABF-13B9-4F32-89F8-72381F6514AD}" srcId="{EBC33D4C-3DF5-4F5F-BD86-8BC60226AB5E}" destId="{C4EF79D4-CF45-42C6-BAFB-C4F4C0D1F4BE}" srcOrd="3" destOrd="0" parTransId="{CE88CFBC-9FD3-4ADA-834E-CBA0F1310062}" sibTransId="{EB56D63A-4206-45EB-B4E6-0B7DD7079E07}"/>
    <dgm:cxn modelId="{B33137C3-742F-4001-AA76-298A4352898E}" type="presOf" srcId="{5C822AD3-5FAA-4B2F-96F3-C09AE01759F1}" destId="{38424D26-8550-4AFC-A763-8A6964662CCE}" srcOrd="1" destOrd="0" presId="urn:microsoft.com/office/officeart/2005/8/layout/target3"/>
    <dgm:cxn modelId="{44303AC7-D650-4763-9689-5FF7A71BCC52}" type="presOf" srcId="{B4BF2DC1-7B14-486B-8AF7-3EF0ED86B34B}" destId="{FBAD0AC8-44F1-40AC-B350-03F8749626BE}" srcOrd="0" destOrd="0" presId="urn:microsoft.com/office/officeart/2005/8/layout/target3"/>
    <dgm:cxn modelId="{DA01CBCB-6F71-4FD1-A041-E592A8727055}" type="presOf" srcId="{39D1FD46-773D-46AB-9C73-F27C4994817F}" destId="{2242267D-6C2A-422F-A7A4-7627611AB2AC}" srcOrd="0" destOrd="0" presId="urn:microsoft.com/office/officeart/2005/8/layout/target3"/>
    <dgm:cxn modelId="{FDA132CE-CEA1-42BA-AB1A-8435E6737DE6}" type="presOf" srcId="{C4EF79D4-CF45-42C6-BAFB-C4F4C0D1F4BE}" destId="{E4659674-555A-49A7-823D-A16894B32B96}" srcOrd="0" destOrd="0" presId="urn:microsoft.com/office/officeart/2005/8/layout/target3"/>
    <dgm:cxn modelId="{85E53FE0-229C-41EC-A7FC-C7F47C770343}" type="presOf" srcId="{27E80CA9-8209-4837-B67E-852957BB7771}" destId="{4C8BEB48-787C-4F03-8742-5AB4BB68498F}" srcOrd="0" destOrd="2" presId="urn:microsoft.com/office/officeart/2005/8/layout/target3"/>
    <dgm:cxn modelId="{E17B75E0-196F-4FD7-966E-C6F52D6F0195}" type="presOf" srcId="{5C822AD3-5FAA-4B2F-96F3-C09AE01759F1}" destId="{FD3F934F-7940-460E-8F0B-A8971704B3EA}" srcOrd="0" destOrd="0" presId="urn:microsoft.com/office/officeart/2005/8/layout/target3"/>
    <dgm:cxn modelId="{1C939DE3-FC93-4B61-90AB-AFF236019C0D}" srcId="{39D1FD46-773D-46AB-9C73-F27C4994817F}" destId="{EED9DC66-FC0C-4736-BC98-E555393EAC4B}" srcOrd="0" destOrd="0" parTransId="{3D0BBC50-D6CF-476F-9433-BA97F86DB728}" sibTransId="{FCDD73A0-689C-4709-860A-21F6046FBCEF}"/>
    <dgm:cxn modelId="{1B28F6E5-9647-4B2D-9D05-D1115516FDBD}" srcId="{39D1FD46-773D-46AB-9C73-F27C4994817F}" destId="{21B5898F-2EC4-4612-B565-B831AE56DAE9}" srcOrd="1" destOrd="0" parTransId="{229E3341-C0C6-4B5C-8050-2741A4624ABB}" sibTransId="{AAB1027A-CF84-4423-BD81-5EB32DB601EB}"/>
    <dgm:cxn modelId="{33DA3BE8-4133-4795-A97F-3B180EC5ABF7}" srcId="{C4EF79D4-CF45-42C6-BAFB-C4F4C0D1F4BE}" destId="{27E80CA9-8209-4837-B67E-852957BB7771}" srcOrd="2" destOrd="0" parTransId="{F80A5785-A238-47AD-A1F9-6A387FEBD8F0}" sibTransId="{4A0D17C5-F890-4EE2-A0C6-2B39155D2930}"/>
    <dgm:cxn modelId="{D80043F0-C46D-474E-9DE0-5B4EB72C8C37}" type="presOf" srcId="{B4BF2DC1-7B14-486B-8AF7-3EF0ED86B34B}" destId="{DAED816E-2B31-4B65-A7EE-8C3CA89471E1}" srcOrd="1" destOrd="0" presId="urn:microsoft.com/office/officeart/2005/8/layout/target3"/>
    <dgm:cxn modelId="{20E694F2-8185-4AED-AB0D-31B714DDB86B}" srcId="{EBC33D4C-3DF5-4F5F-BD86-8BC60226AB5E}" destId="{5C822AD3-5FAA-4B2F-96F3-C09AE01759F1}" srcOrd="1" destOrd="0" parTransId="{F8919321-3A55-457D-9A2A-55EBD1D9FB07}" sibTransId="{F2C70018-2C2E-46A6-A5C7-1D7E18A19623}"/>
    <dgm:cxn modelId="{BE7EECFC-6784-47FC-8D1D-65CA24DE8615}" type="presOf" srcId="{EBC33D4C-3DF5-4F5F-BD86-8BC60226AB5E}" destId="{8550A8E6-CDF7-4CD7-8C35-2F2A1840C98B}" srcOrd="0" destOrd="0" presId="urn:microsoft.com/office/officeart/2005/8/layout/target3"/>
    <dgm:cxn modelId="{B74220FE-C482-4CF0-B54E-2B403811A95B}" type="presOf" srcId="{39D1FD46-773D-46AB-9C73-F27C4994817F}" destId="{FD150BCA-14C6-49D6-A97E-E23A6789E2CE}" srcOrd="1" destOrd="0" presId="urn:microsoft.com/office/officeart/2005/8/layout/target3"/>
    <dgm:cxn modelId="{3A54B6E1-6834-417A-A01C-A1107A65E155}" type="presParOf" srcId="{8550A8E6-CDF7-4CD7-8C35-2F2A1840C98B}" destId="{07C23F10-C9DA-422B-A481-F2B51AF602CE}" srcOrd="0" destOrd="0" presId="urn:microsoft.com/office/officeart/2005/8/layout/target3"/>
    <dgm:cxn modelId="{EBA59E70-4C38-48DB-AE92-4F58A9352BE4}" type="presParOf" srcId="{8550A8E6-CDF7-4CD7-8C35-2F2A1840C98B}" destId="{E1947B1C-9A82-4EAA-AB6D-C2FBC51ADC09}" srcOrd="1" destOrd="0" presId="urn:microsoft.com/office/officeart/2005/8/layout/target3"/>
    <dgm:cxn modelId="{FB03EDB2-5098-4621-ADD2-C3D3D3241456}" type="presParOf" srcId="{8550A8E6-CDF7-4CD7-8C35-2F2A1840C98B}" destId="{FBAD0AC8-44F1-40AC-B350-03F8749626BE}" srcOrd="2" destOrd="0" presId="urn:microsoft.com/office/officeart/2005/8/layout/target3"/>
    <dgm:cxn modelId="{B92C1548-080A-4A0D-9A30-0BD878D378F8}" type="presParOf" srcId="{8550A8E6-CDF7-4CD7-8C35-2F2A1840C98B}" destId="{0BDF96C2-7628-4168-ABA2-406813AFF1CE}" srcOrd="3" destOrd="0" presId="urn:microsoft.com/office/officeart/2005/8/layout/target3"/>
    <dgm:cxn modelId="{9E4938B7-6411-4E1C-BE31-B676AC4EDF44}" type="presParOf" srcId="{8550A8E6-CDF7-4CD7-8C35-2F2A1840C98B}" destId="{32D274F5-CBAC-40A8-B8FF-DE1587225162}" srcOrd="4" destOrd="0" presId="urn:microsoft.com/office/officeart/2005/8/layout/target3"/>
    <dgm:cxn modelId="{1CC7219F-53B9-4EE8-B9BB-578867B3D09B}" type="presParOf" srcId="{8550A8E6-CDF7-4CD7-8C35-2F2A1840C98B}" destId="{FD3F934F-7940-460E-8F0B-A8971704B3EA}" srcOrd="5" destOrd="0" presId="urn:microsoft.com/office/officeart/2005/8/layout/target3"/>
    <dgm:cxn modelId="{19C97C80-7737-4704-8DBE-D28CE5FC4094}" type="presParOf" srcId="{8550A8E6-CDF7-4CD7-8C35-2F2A1840C98B}" destId="{0A6CE371-98C0-4C97-B6A5-5FFAC02F0387}" srcOrd="6" destOrd="0" presId="urn:microsoft.com/office/officeart/2005/8/layout/target3"/>
    <dgm:cxn modelId="{B73292DF-0D61-468F-A800-8CA705EC6BFB}" type="presParOf" srcId="{8550A8E6-CDF7-4CD7-8C35-2F2A1840C98B}" destId="{3AE859DE-3890-4210-8AAE-A64D234763AD}" srcOrd="7" destOrd="0" presId="urn:microsoft.com/office/officeart/2005/8/layout/target3"/>
    <dgm:cxn modelId="{66C5F67E-A52A-47E0-B8B4-EFA48E2164B2}" type="presParOf" srcId="{8550A8E6-CDF7-4CD7-8C35-2F2A1840C98B}" destId="{2242267D-6C2A-422F-A7A4-7627611AB2AC}" srcOrd="8" destOrd="0" presId="urn:microsoft.com/office/officeart/2005/8/layout/target3"/>
    <dgm:cxn modelId="{A7847FEA-C69A-4FC3-9866-F13C96C53C86}" type="presParOf" srcId="{8550A8E6-CDF7-4CD7-8C35-2F2A1840C98B}" destId="{6FC242B0-4DEA-439E-88C3-432AD76A5F84}" srcOrd="9" destOrd="0" presId="urn:microsoft.com/office/officeart/2005/8/layout/target3"/>
    <dgm:cxn modelId="{CAF52FB1-914A-433B-890D-752F99752D58}" type="presParOf" srcId="{8550A8E6-CDF7-4CD7-8C35-2F2A1840C98B}" destId="{D19BD792-2071-4488-ACB0-E44647A983A1}" srcOrd="10" destOrd="0" presId="urn:microsoft.com/office/officeart/2005/8/layout/target3"/>
    <dgm:cxn modelId="{D6B8BC13-BD86-429F-BBDF-6E61595F5F2A}" type="presParOf" srcId="{8550A8E6-CDF7-4CD7-8C35-2F2A1840C98B}" destId="{E4659674-555A-49A7-823D-A16894B32B96}" srcOrd="11" destOrd="0" presId="urn:microsoft.com/office/officeart/2005/8/layout/target3"/>
    <dgm:cxn modelId="{538BA143-BF5B-4A7B-B06D-BD62DB7C882A}" type="presParOf" srcId="{8550A8E6-CDF7-4CD7-8C35-2F2A1840C98B}" destId="{DAED816E-2B31-4B65-A7EE-8C3CA89471E1}" srcOrd="12" destOrd="0" presId="urn:microsoft.com/office/officeart/2005/8/layout/target3"/>
    <dgm:cxn modelId="{057F5CC2-D6D6-4B3F-9405-3A885A0C7D32}" type="presParOf" srcId="{8550A8E6-CDF7-4CD7-8C35-2F2A1840C98B}" destId="{CF6D71A1-2A5A-45D0-B433-BB077B3CB64E}" srcOrd="13" destOrd="0" presId="urn:microsoft.com/office/officeart/2005/8/layout/target3"/>
    <dgm:cxn modelId="{0F48FB47-2684-4E3C-B3F7-0C27605480A2}" type="presParOf" srcId="{8550A8E6-CDF7-4CD7-8C35-2F2A1840C98B}" destId="{38424D26-8550-4AFC-A763-8A6964662CCE}" srcOrd="14" destOrd="0" presId="urn:microsoft.com/office/officeart/2005/8/layout/target3"/>
    <dgm:cxn modelId="{5BD24590-2029-4A98-B788-F374618181A3}" type="presParOf" srcId="{8550A8E6-CDF7-4CD7-8C35-2F2A1840C98B}" destId="{00A048D8-1370-4592-A05F-B2BC5FF79B64}" srcOrd="15" destOrd="0" presId="urn:microsoft.com/office/officeart/2005/8/layout/target3"/>
    <dgm:cxn modelId="{35C5A0C1-0F66-4012-AECF-30B8E83B6622}" type="presParOf" srcId="{8550A8E6-CDF7-4CD7-8C35-2F2A1840C98B}" destId="{FD150BCA-14C6-49D6-A97E-E23A6789E2CE}" srcOrd="16" destOrd="0" presId="urn:microsoft.com/office/officeart/2005/8/layout/target3"/>
    <dgm:cxn modelId="{5F3B6271-8B99-4508-ABBE-03246E98B6C3}" type="presParOf" srcId="{8550A8E6-CDF7-4CD7-8C35-2F2A1840C98B}" destId="{5321FBAE-340D-47D3-AC43-4D97B828B6CD}" srcOrd="17" destOrd="0" presId="urn:microsoft.com/office/officeart/2005/8/layout/target3"/>
    <dgm:cxn modelId="{201AFDB0-BA41-409D-9DEB-DCFAFEBEFA7B}" type="presParOf" srcId="{8550A8E6-CDF7-4CD7-8C35-2F2A1840C98B}" destId="{B6BD3BCA-6C58-4AEF-A58F-9EC3BDEA6D80}" srcOrd="18" destOrd="0" presId="urn:microsoft.com/office/officeart/2005/8/layout/target3"/>
    <dgm:cxn modelId="{B1552AF0-61B4-4E79-AFCF-5B44DAB88D77}" type="presParOf" srcId="{8550A8E6-CDF7-4CD7-8C35-2F2A1840C98B}" destId="{4C8BEB48-787C-4F03-8742-5AB4BB68498F}"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D86344-9CB0-480F-8870-20F991339878}"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191CC8F0-CAEC-4508-AA36-1AD3663963EC}">
      <dgm:prSet phldrT="[Tekstas]" custT="1"/>
      <dgm:spPr/>
      <dgm:t>
        <a:bodyPr/>
        <a:lstStyle/>
        <a:p>
          <a:r>
            <a:rPr lang="lt-LT" sz="2800" b="1" dirty="0">
              <a:solidFill>
                <a:srgbClr val="002060"/>
              </a:solidFill>
              <a:latin typeface="Calibri "/>
            </a:rPr>
            <a:t>ĮTRAUKUSIS UGDYMAS</a:t>
          </a:r>
          <a:endParaRPr lang="en-US" sz="2800" b="1" dirty="0">
            <a:solidFill>
              <a:srgbClr val="002060"/>
            </a:solidFill>
            <a:latin typeface="Calibri "/>
          </a:endParaRPr>
        </a:p>
      </dgm:t>
    </dgm:pt>
    <dgm:pt modelId="{1BC3D6B8-FE55-4459-839B-6F89C375AC37}" type="parTrans" cxnId="{CD76EBFF-2F16-4233-A5E8-E62665840383}">
      <dgm:prSet/>
      <dgm:spPr/>
      <dgm:t>
        <a:bodyPr/>
        <a:lstStyle/>
        <a:p>
          <a:endParaRPr lang="en-US"/>
        </a:p>
      </dgm:t>
    </dgm:pt>
    <dgm:pt modelId="{0E3F9E12-BAFD-4913-B418-02E06EDC7C39}" type="sibTrans" cxnId="{CD76EBFF-2F16-4233-A5E8-E62665840383}">
      <dgm:prSet/>
      <dgm:spPr/>
      <dgm:t>
        <a:bodyPr/>
        <a:lstStyle/>
        <a:p>
          <a:endParaRPr lang="en-US"/>
        </a:p>
      </dgm:t>
    </dgm:pt>
    <dgm:pt modelId="{8198F57C-C629-47FC-99FC-916D3291D85A}">
      <dgm:prSet phldrT="[Tekstas]" custT="1"/>
      <dgm:spPr/>
      <dgm:t>
        <a:bodyPr/>
        <a:lstStyle/>
        <a:p>
          <a:r>
            <a:rPr lang="lt-LT" sz="2800" b="1" dirty="0">
              <a:solidFill>
                <a:srgbClr val="002060"/>
              </a:solidFill>
              <a:latin typeface="+mn-lt"/>
            </a:rPr>
            <a:t>STEAM</a:t>
          </a:r>
          <a:endParaRPr lang="en-US" sz="2800" b="1" dirty="0">
            <a:solidFill>
              <a:srgbClr val="002060"/>
            </a:solidFill>
            <a:latin typeface="+mn-lt"/>
          </a:endParaRPr>
        </a:p>
      </dgm:t>
    </dgm:pt>
    <dgm:pt modelId="{4ACDE966-4D83-49A8-8B6D-B3C298C279DF}" type="parTrans" cxnId="{F552C8FC-54FC-4B07-8837-B954FBFAB1CE}">
      <dgm:prSet/>
      <dgm:spPr/>
      <dgm:t>
        <a:bodyPr/>
        <a:lstStyle/>
        <a:p>
          <a:endParaRPr lang="en-US"/>
        </a:p>
      </dgm:t>
    </dgm:pt>
    <dgm:pt modelId="{E882A152-73CA-494D-94DA-50A88A998EFC}" type="sibTrans" cxnId="{F552C8FC-54FC-4B07-8837-B954FBFAB1CE}">
      <dgm:prSet/>
      <dgm:spPr/>
      <dgm:t>
        <a:bodyPr/>
        <a:lstStyle/>
        <a:p>
          <a:endParaRPr lang="en-US"/>
        </a:p>
      </dgm:t>
    </dgm:pt>
    <dgm:pt modelId="{8B980259-816F-487C-BA9D-88C4F33CEEC3}">
      <dgm:prSet phldrT="[Tekstas]" custT="1"/>
      <dgm:spPr/>
      <dgm:t>
        <a:bodyPr/>
        <a:lstStyle/>
        <a:p>
          <a:r>
            <a:rPr lang="lt-LT" sz="2800" b="1" dirty="0">
              <a:solidFill>
                <a:srgbClr val="002060"/>
              </a:solidFill>
              <a:latin typeface="+mn-lt"/>
            </a:rPr>
            <a:t>KULTŪRA</a:t>
          </a:r>
          <a:endParaRPr lang="en-US" sz="2800" b="1" dirty="0">
            <a:solidFill>
              <a:srgbClr val="002060"/>
            </a:solidFill>
            <a:latin typeface="+mn-lt"/>
          </a:endParaRPr>
        </a:p>
      </dgm:t>
    </dgm:pt>
    <dgm:pt modelId="{7136D175-4F01-40AE-82B9-FB0BA9EC816E}" type="parTrans" cxnId="{50B588B9-50C3-41A1-80DF-8DD5528C7FB9}">
      <dgm:prSet/>
      <dgm:spPr/>
      <dgm:t>
        <a:bodyPr/>
        <a:lstStyle/>
        <a:p>
          <a:endParaRPr lang="en-US"/>
        </a:p>
      </dgm:t>
    </dgm:pt>
    <dgm:pt modelId="{FE407941-A984-4160-A649-7A6B52CDA3BA}" type="sibTrans" cxnId="{50B588B9-50C3-41A1-80DF-8DD5528C7FB9}">
      <dgm:prSet/>
      <dgm:spPr/>
      <dgm:t>
        <a:bodyPr/>
        <a:lstStyle/>
        <a:p>
          <a:endParaRPr lang="en-US"/>
        </a:p>
      </dgm:t>
    </dgm:pt>
    <dgm:pt modelId="{6825661D-9B8D-49F4-B881-B4AFAD976D31}">
      <dgm:prSet phldrT="[Tekstas]" custT="1"/>
      <dgm:spPr/>
      <dgm:t>
        <a:bodyPr/>
        <a:lstStyle/>
        <a:p>
          <a:r>
            <a:rPr lang="lt-LT" sz="2800" b="1" dirty="0">
              <a:solidFill>
                <a:srgbClr val="002060"/>
              </a:solidFill>
              <a:latin typeface="+mn-lt"/>
            </a:rPr>
            <a:t>LYDERYSTĖ</a:t>
          </a:r>
          <a:endParaRPr lang="en-US" sz="2400" b="1" dirty="0">
            <a:solidFill>
              <a:srgbClr val="002060"/>
            </a:solidFill>
            <a:latin typeface="+mn-lt"/>
          </a:endParaRPr>
        </a:p>
      </dgm:t>
    </dgm:pt>
    <dgm:pt modelId="{65D4EA87-1F5B-4DAF-83D3-0E58130FD22C}" type="parTrans" cxnId="{F0E71536-0B0E-405E-A8D5-E839ACF8967B}">
      <dgm:prSet/>
      <dgm:spPr/>
      <dgm:t>
        <a:bodyPr/>
        <a:lstStyle/>
        <a:p>
          <a:endParaRPr lang="en-US"/>
        </a:p>
      </dgm:t>
    </dgm:pt>
    <dgm:pt modelId="{4F4BBCA8-A02C-4E6F-B4C9-87EED608B7BE}" type="sibTrans" cxnId="{F0E71536-0B0E-405E-A8D5-E839ACF8967B}">
      <dgm:prSet/>
      <dgm:spPr/>
      <dgm:t>
        <a:bodyPr/>
        <a:lstStyle/>
        <a:p>
          <a:endParaRPr lang="en-US"/>
        </a:p>
      </dgm:t>
    </dgm:pt>
    <dgm:pt modelId="{A3054BCB-5CB6-4747-8F22-1840D9DD9A5F}" type="pres">
      <dgm:prSet presAssocID="{E2D86344-9CB0-480F-8870-20F991339878}" presName="Name0" presStyleCnt="0">
        <dgm:presLayoutVars>
          <dgm:dir/>
          <dgm:resizeHandles val="exact"/>
        </dgm:presLayoutVars>
      </dgm:prSet>
      <dgm:spPr/>
    </dgm:pt>
    <dgm:pt modelId="{CB024882-8E2B-4AF9-B6EC-5A8F5909786D}" type="pres">
      <dgm:prSet presAssocID="{191CC8F0-CAEC-4508-AA36-1AD3663963EC}" presName="compNode" presStyleCnt="0"/>
      <dgm:spPr/>
    </dgm:pt>
    <dgm:pt modelId="{C99D200C-59C4-479B-8BE9-8EBAC35C98F2}" type="pres">
      <dgm:prSet presAssocID="{191CC8F0-CAEC-4508-AA36-1AD3663963EC}" presName="pictRect" presStyleLbl="node1" presStyleIdx="0" presStyleCnt="4" custScaleX="100084" custScaleY="161255" custLinFactX="42550" custLinFactNeighborX="100000" custLinFactNeighborY="-52071"/>
      <dgm:spPr>
        <a:blipFill>
          <a:blip xmlns:r="http://schemas.openxmlformats.org/officeDocument/2006/relationships" r:embed="rId1">
            <a:extLst>
              <a:ext uri="{28A0092B-C50C-407E-A947-70E740481C1C}">
                <a14:useLocalDpi xmlns:a14="http://schemas.microsoft.com/office/drawing/2010/main" val="0"/>
              </a:ext>
            </a:extLst>
          </a:blip>
          <a:srcRect/>
          <a:stretch>
            <a:fillRect l="-22000" r="-22000"/>
          </a:stretch>
        </a:blipFill>
      </dgm:spPr>
    </dgm:pt>
    <dgm:pt modelId="{2A023512-0E4E-4FA7-B2B7-50965B5849CF}" type="pres">
      <dgm:prSet presAssocID="{191CC8F0-CAEC-4508-AA36-1AD3663963EC}" presName="textRect" presStyleLbl="revTx" presStyleIdx="0" presStyleCnt="4" custScaleX="100133" custLinFactNeighborX="15154" custLinFactNeighborY="6059">
        <dgm:presLayoutVars>
          <dgm:bulletEnabled val="1"/>
        </dgm:presLayoutVars>
      </dgm:prSet>
      <dgm:spPr/>
    </dgm:pt>
    <dgm:pt modelId="{5633DFB8-F3BD-4D57-8DCB-3C6542DDB31D}" type="pres">
      <dgm:prSet presAssocID="{0E3F9E12-BAFD-4913-B418-02E06EDC7C39}" presName="sibTrans" presStyleLbl="sibTrans2D1" presStyleIdx="0" presStyleCnt="0"/>
      <dgm:spPr/>
    </dgm:pt>
    <dgm:pt modelId="{D9718E67-F22F-48BA-9F3D-297F06C46F02}" type="pres">
      <dgm:prSet presAssocID="{8198F57C-C629-47FC-99FC-916D3291D85A}" presName="compNode" presStyleCnt="0"/>
      <dgm:spPr/>
    </dgm:pt>
    <dgm:pt modelId="{33D7F39E-17B8-4531-A172-50164F76D566}" type="pres">
      <dgm:prSet presAssocID="{8198F57C-C629-47FC-99FC-916D3291D85A}" presName="pictRect" presStyleLbl="node1" presStyleIdx="1" presStyleCnt="4" custScaleX="132310" custScaleY="178498" custLinFactX="-10155" custLinFactNeighborX="-100000" custLinFactNeighborY="-52462"/>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14000" r="-14000"/>
          </a:stretch>
        </a:blipFill>
      </dgm:spPr>
    </dgm:pt>
    <dgm:pt modelId="{631BE83C-3578-4E8B-BB75-0F7B60D4B2B0}" type="pres">
      <dgm:prSet presAssocID="{8198F57C-C629-47FC-99FC-916D3291D85A}" presName="textRect" presStyleLbl="revTx" presStyleIdx="1" presStyleCnt="4" custLinFactNeighborX="13502" custLinFactNeighborY="-3639">
        <dgm:presLayoutVars>
          <dgm:bulletEnabled val="1"/>
        </dgm:presLayoutVars>
      </dgm:prSet>
      <dgm:spPr/>
    </dgm:pt>
    <dgm:pt modelId="{1E1A7F2C-E9E1-46CF-8C27-CA6F1168595F}" type="pres">
      <dgm:prSet presAssocID="{E882A152-73CA-494D-94DA-50A88A998EFC}" presName="sibTrans" presStyleLbl="sibTrans2D1" presStyleIdx="0" presStyleCnt="0"/>
      <dgm:spPr/>
    </dgm:pt>
    <dgm:pt modelId="{5CF06491-B5A4-4BA1-8DBF-3885443E7D9D}" type="pres">
      <dgm:prSet presAssocID="{8B980259-816F-487C-BA9D-88C4F33CEEC3}" presName="compNode" presStyleCnt="0"/>
      <dgm:spPr/>
    </dgm:pt>
    <dgm:pt modelId="{75C25E88-C019-4255-838A-83269DB4F972}" type="pres">
      <dgm:prSet presAssocID="{8B980259-816F-487C-BA9D-88C4F33CEEC3}" presName="pictRect" presStyleLbl="node1" presStyleIdx="2" presStyleCnt="4" custScaleX="110777" custScaleY="125803" custLinFactNeighborX="-450" custLinFactNeighborY="-3069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1000" r="-11000"/>
          </a:stretch>
        </a:blipFill>
      </dgm:spPr>
    </dgm:pt>
    <dgm:pt modelId="{6E35B908-93B9-42AD-B611-589FB686960A}" type="pres">
      <dgm:prSet presAssocID="{8B980259-816F-487C-BA9D-88C4F33CEEC3}" presName="textRect" presStyleLbl="revTx" presStyleIdx="2" presStyleCnt="4" custScaleY="87976">
        <dgm:presLayoutVars>
          <dgm:bulletEnabled val="1"/>
        </dgm:presLayoutVars>
      </dgm:prSet>
      <dgm:spPr/>
    </dgm:pt>
    <dgm:pt modelId="{3C00F16E-5A06-40E9-89D7-C33803F9D871}" type="pres">
      <dgm:prSet presAssocID="{FE407941-A984-4160-A649-7A6B52CDA3BA}" presName="sibTrans" presStyleLbl="sibTrans2D1" presStyleIdx="0" presStyleCnt="0"/>
      <dgm:spPr/>
    </dgm:pt>
    <dgm:pt modelId="{C2568CA8-4D3B-4EF6-B85E-AA5BE1CFFE86}" type="pres">
      <dgm:prSet presAssocID="{6825661D-9B8D-49F4-B881-B4AFAD976D31}" presName="compNode" presStyleCnt="0"/>
      <dgm:spPr/>
    </dgm:pt>
    <dgm:pt modelId="{7AF2B040-B1C1-4B0D-80B4-4B31F24A8E37}" type="pres">
      <dgm:prSet presAssocID="{6825661D-9B8D-49F4-B881-B4AFAD976D31}" presName="pictRect" presStyleLbl="node1" presStyleIdx="3" presStyleCnt="4" custScaleX="118639" custScaleY="121825" custLinFactNeighborX="-3100" custLinFactNeighborY="-28080"/>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t="-4000" b="-4000"/>
          </a:stretch>
        </a:blipFill>
      </dgm:spPr>
    </dgm:pt>
    <dgm:pt modelId="{89AA1B8B-63ED-4003-9147-A568972E1E0B}" type="pres">
      <dgm:prSet presAssocID="{6825661D-9B8D-49F4-B881-B4AFAD976D31}" presName="textRect" presStyleLbl="revTx" presStyleIdx="3" presStyleCnt="4" custScaleX="113312">
        <dgm:presLayoutVars>
          <dgm:bulletEnabled val="1"/>
        </dgm:presLayoutVars>
      </dgm:prSet>
      <dgm:spPr/>
    </dgm:pt>
  </dgm:ptLst>
  <dgm:cxnLst>
    <dgm:cxn modelId="{C69CE02B-1B07-44F0-9633-7837040DA1B0}" type="presOf" srcId="{FE407941-A984-4160-A649-7A6B52CDA3BA}" destId="{3C00F16E-5A06-40E9-89D7-C33803F9D871}" srcOrd="0" destOrd="0" presId="urn:microsoft.com/office/officeart/2005/8/layout/pList1"/>
    <dgm:cxn modelId="{F0E71536-0B0E-405E-A8D5-E839ACF8967B}" srcId="{E2D86344-9CB0-480F-8870-20F991339878}" destId="{6825661D-9B8D-49F4-B881-B4AFAD976D31}" srcOrd="3" destOrd="0" parTransId="{65D4EA87-1F5B-4DAF-83D3-0E58130FD22C}" sibTransId="{4F4BBCA8-A02C-4E6F-B4C9-87EED608B7BE}"/>
    <dgm:cxn modelId="{8ED7F948-E5A6-4145-B85C-DF4B072CBB10}" type="presOf" srcId="{8B980259-816F-487C-BA9D-88C4F33CEEC3}" destId="{6E35B908-93B9-42AD-B611-589FB686960A}" srcOrd="0" destOrd="0" presId="urn:microsoft.com/office/officeart/2005/8/layout/pList1"/>
    <dgm:cxn modelId="{F00A2E4B-14EF-4D31-A9F7-DF41F8F1B029}" type="presOf" srcId="{6825661D-9B8D-49F4-B881-B4AFAD976D31}" destId="{89AA1B8B-63ED-4003-9147-A568972E1E0B}" srcOrd="0" destOrd="0" presId="urn:microsoft.com/office/officeart/2005/8/layout/pList1"/>
    <dgm:cxn modelId="{DD252170-F8A8-4D0D-B45F-A35F6D32BD7C}" type="presOf" srcId="{191CC8F0-CAEC-4508-AA36-1AD3663963EC}" destId="{2A023512-0E4E-4FA7-B2B7-50965B5849CF}" srcOrd="0" destOrd="0" presId="urn:microsoft.com/office/officeart/2005/8/layout/pList1"/>
    <dgm:cxn modelId="{EED2BC74-F361-4955-9459-4442CE7038AE}" type="presOf" srcId="{8198F57C-C629-47FC-99FC-916D3291D85A}" destId="{631BE83C-3578-4E8B-BB75-0F7B60D4B2B0}" srcOrd="0" destOrd="0" presId="urn:microsoft.com/office/officeart/2005/8/layout/pList1"/>
    <dgm:cxn modelId="{8160CF59-E4A5-46E6-9528-F39762BBEE28}" type="presOf" srcId="{E882A152-73CA-494D-94DA-50A88A998EFC}" destId="{1E1A7F2C-E9E1-46CF-8C27-CA6F1168595F}" srcOrd="0" destOrd="0" presId="urn:microsoft.com/office/officeart/2005/8/layout/pList1"/>
    <dgm:cxn modelId="{A9811682-B9FA-4CC6-8034-3A0EBE4639D9}" type="presOf" srcId="{E2D86344-9CB0-480F-8870-20F991339878}" destId="{A3054BCB-5CB6-4747-8F22-1840D9DD9A5F}" srcOrd="0" destOrd="0" presId="urn:microsoft.com/office/officeart/2005/8/layout/pList1"/>
    <dgm:cxn modelId="{9DF5A7A0-A951-490F-AB59-388C209A27A5}" type="presOf" srcId="{0E3F9E12-BAFD-4913-B418-02E06EDC7C39}" destId="{5633DFB8-F3BD-4D57-8DCB-3C6542DDB31D}" srcOrd="0" destOrd="0" presId="urn:microsoft.com/office/officeart/2005/8/layout/pList1"/>
    <dgm:cxn modelId="{50B588B9-50C3-41A1-80DF-8DD5528C7FB9}" srcId="{E2D86344-9CB0-480F-8870-20F991339878}" destId="{8B980259-816F-487C-BA9D-88C4F33CEEC3}" srcOrd="2" destOrd="0" parTransId="{7136D175-4F01-40AE-82B9-FB0BA9EC816E}" sibTransId="{FE407941-A984-4160-A649-7A6B52CDA3BA}"/>
    <dgm:cxn modelId="{F552C8FC-54FC-4B07-8837-B954FBFAB1CE}" srcId="{E2D86344-9CB0-480F-8870-20F991339878}" destId="{8198F57C-C629-47FC-99FC-916D3291D85A}" srcOrd="1" destOrd="0" parTransId="{4ACDE966-4D83-49A8-8B6D-B3C298C279DF}" sibTransId="{E882A152-73CA-494D-94DA-50A88A998EFC}"/>
    <dgm:cxn modelId="{CD76EBFF-2F16-4233-A5E8-E62665840383}" srcId="{E2D86344-9CB0-480F-8870-20F991339878}" destId="{191CC8F0-CAEC-4508-AA36-1AD3663963EC}" srcOrd="0" destOrd="0" parTransId="{1BC3D6B8-FE55-4459-839B-6F89C375AC37}" sibTransId="{0E3F9E12-BAFD-4913-B418-02E06EDC7C39}"/>
    <dgm:cxn modelId="{A6189B5B-94F7-4882-AFF2-48D306970309}" type="presParOf" srcId="{A3054BCB-5CB6-4747-8F22-1840D9DD9A5F}" destId="{CB024882-8E2B-4AF9-B6EC-5A8F5909786D}" srcOrd="0" destOrd="0" presId="urn:microsoft.com/office/officeart/2005/8/layout/pList1"/>
    <dgm:cxn modelId="{B051AF66-3726-4EB7-8E48-00C5C4C30DFD}" type="presParOf" srcId="{CB024882-8E2B-4AF9-B6EC-5A8F5909786D}" destId="{C99D200C-59C4-479B-8BE9-8EBAC35C98F2}" srcOrd="0" destOrd="0" presId="urn:microsoft.com/office/officeart/2005/8/layout/pList1"/>
    <dgm:cxn modelId="{EE98B079-43CE-4B30-BEE3-F7A6000DE68D}" type="presParOf" srcId="{CB024882-8E2B-4AF9-B6EC-5A8F5909786D}" destId="{2A023512-0E4E-4FA7-B2B7-50965B5849CF}" srcOrd="1" destOrd="0" presId="urn:microsoft.com/office/officeart/2005/8/layout/pList1"/>
    <dgm:cxn modelId="{2664B02D-8BD1-4093-9595-BFD4DC9F85E4}" type="presParOf" srcId="{A3054BCB-5CB6-4747-8F22-1840D9DD9A5F}" destId="{5633DFB8-F3BD-4D57-8DCB-3C6542DDB31D}" srcOrd="1" destOrd="0" presId="urn:microsoft.com/office/officeart/2005/8/layout/pList1"/>
    <dgm:cxn modelId="{C82494AF-1061-4088-ACE8-A0A02ADE67F2}" type="presParOf" srcId="{A3054BCB-5CB6-4747-8F22-1840D9DD9A5F}" destId="{D9718E67-F22F-48BA-9F3D-297F06C46F02}" srcOrd="2" destOrd="0" presId="urn:microsoft.com/office/officeart/2005/8/layout/pList1"/>
    <dgm:cxn modelId="{4302F610-8B57-41C7-A4E2-8AC3F9397C5E}" type="presParOf" srcId="{D9718E67-F22F-48BA-9F3D-297F06C46F02}" destId="{33D7F39E-17B8-4531-A172-50164F76D566}" srcOrd="0" destOrd="0" presId="urn:microsoft.com/office/officeart/2005/8/layout/pList1"/>
    <dgm:cxn modelId="{4A9F2E0B-7C8B-40A4-87C1-57B2E719BC63}" type="presParOf" srcId="{D9718E67-F22F-48BA-9F3D-297F06C46F02}" destId="{631BE83C-3578-4E8B-BB75-0F7B60D4B2B0}" srcOrd="1" destOrd="0" presId="urn:microsoft.com/office/officeart/2005/8/layout/pList1"/>
    <dgm:cxn modelId="{D0873C51-1591-4A99-87E1-6C4919FCC0DB}" type="presParOf" srcId="{A3054BCB-5CB6-4747-8F22-1840D9DD9A5F}" destId="{1E1A7F2C-E9E1-46CF-8C27-CA6F1168595F}" srcOrd="3" destOrd="0" presId="urn:microsoft.com/office/officeart/2005/8/layout/pList1"/>
    <dgm:cxn modelId="{266AD749-FE26-43F0-8B06-D948AAF71A84}" type="presParOf" srcId="{A3054BCB-5CB6-4747-8F22-1840D9DD9A5F}" destId="{5CF06491-B5A4-4BA1-8DBF-3885443E7D9D}" srcOrd="4" destOrd="0" presId="urn:microsoft.com/office/officeart/2005/8/layout/pList1"/>
    <dgm:cxn modelId="{7A99CA99-FF65-48FF-9E95-95F4A65F678B}" type="presParOf" srcId="{5CF06491-B5A4-4BA1-8DBF-3885443E7D9D}" destId="{75C25E88-C019-4255-838A-83269DB4F972}" srcOrd="0" destOrd="0" presId="urn:microsoft.com/office/officeart/2005/8/layout/pList1"/>
    <dgm:cxn modelId="{B9CE925B-AEA6-4785-9C87-4F8B3401E71A}" type="presParOf" srcId="{5CF06491-B5A4-4BA1-8DBF-3885443E7D9D}" destId="{6E35B908-93B9-42AD-B611-589FB686960A}" srcOrd="1" destOrd="0" presId="urn:microsoft.com/office/officeart/2005/8/layout/pList1"/>
    <dgm:cxn modelId="{B1886C17-9CC7-49FA-BD8E-D0CDA42496B3}" type="presParOf" srcId="{A3054BCB-5CB6-4747-8F22-1840D9DD9A5F}" destId="{3C00F16E-5A06-40E9-89D7-C33803F9D871}" srcOrd="5" destOrd="0" presId="urn:microsoft.com/office/officeart/2005/8/layout/pList1"/>
    <dgm:cxn modelId="{6C7E4056-D0F5-4557-ACD3-1F8EC628D017}" type="presParOf" srcId="{A3054BCB-5CB6-4747-8F22-1840D9DD9A5F}" destId="{C2568CA8-4D3B-4EF6-B85E-AA5BE1CFFE86}" srcOrd="6" destOrd="0" presId="urn:microsoft.com/office/officeart/2005/8/layout/pList1"/>
    <dgm:cxn modelId="{D7A052CD-0E4D-494A-A45E-7BC559BB1A55}" type="presParOf" srcId="{C2568CA8-4D3B-4EF6-B85E-AA5BE1CFFE86}" destId="{7AF2B040-B1C1-4B0D-80B4-4B31F24A8E37}" srcOrd="0" destOrd="0" presId="urn:microsoft.com/office/officeart/2005/8/layout/pList1"/>
    <dgm:cxn modelId="{CFE2D14A-C06F-49D6-B8C7-80878E386052}" type="presParOf" srcId="{C2568CA8-4D3B-4EF6-B85E-AA5BE1CFFE86}" destId="{89AA1B8B-63ED-4003-9147-A568972E1E0B}"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F4D4B-104C-4B5A-B07D-F62AFC38C97F}">
      <dsp:nvSpPr>
        <dsp:cNvPr id="0" name=""/>
        <dsp:cNvSpPr/>
      </dsp:nvSpPr>
      <dsp:spPr>
        <a:xfrm>
          <a:off x="3445665" y="1045365"/>
          <a:ext cx="6977069" cy="6977069"/>
        </a:xfrm>
        <a:prstGeom prst="blockArc">
          <a:avLst>
            <a:gd name="adj1" fmla="val 10800000"/>
            <a:gd name="adj2" fmla="val 162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8ECDD8C-6DDF-43EC-A2D6-6C7749F1E8FF}">
      <dsp:nvSpPr>
        <dsp:cNvPr id="0" name=""/>
        <dsp:cNvSpPr/>
      </dsp:nvSpPr>
      <dsp:spPr>
        <a:xfrm>
          <a:off x="3445663" y="1048194"/>
          <a:ext cx="6977069" cy="6977069"/>
        </a:xfrm>
        <a:prstGeom prst="blockArc">
          <a:avLst>
            <a:gd name="adj1" fmla="val 5399999"/>
            <a:gd name="adj2" fmla="val 10802855"/>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370FBF5-62AC-4C3C-AEFB-F73CFF8BFFCC}">
      <dsp:nvSpPr>
        <dsp:cNvPr id="0" name=""/>
        <dsp:cNvSpPr/>
      </dsp:nvSpPr>
      <dsp:spPr>
        <a:xfrm>
          <a:off x="3445666" y="1048194"/>
          <a:ext cx="6977069" cy="6977069"/>
        </a:xfrm>
        <a:prstGeom prst="blockArc">
          <a:avLst>
            <a:gd name="adj1" fmla="val 21597145"/>
            <a:gd name="adj2" fmla="val 5400001"/>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8657B81-7C9C-47CB-9394-73C6348EA16E}">
      <dsp:nvSpPr>
        <dsp:cNvPr id="0" name=""/>
        <dsp:cNvSpPr/>
      </dsp:nvSpPr>
      <dsp:spPr>
        <a:xfrm>
          <a:off x="3445665" y="1045365"/>
          <a:ext cx="6977069" cy="6977069"/>
        </a:xfrm>
        <a:prstGeom prst="blockArc">
          <a:avLst>
            <a:gd name="adj1" fmla="val 16200000"/>
            <a:gd name="adj2" fmla="val 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0A88F91-D0C9-4D29-96C7-B61DDECBD878}">
      <dsp:nvSpPr>
        <dsp:cNvPr id="0" name=""/>
        <dsp:cNvSpPr/>
      </dsp:nvSpPr>
      <dsp:spPr>
        <a:xfrm>
          <a:off x="5329311" y="2929011"/>
          <a:ext cx="3209776" cy="320977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2266950">
            <a:lnSpc>
              <a:spcPct val="90000"/>
            </a:lnSpc>
            <a:spcBef>
              <a:spcPct val="0"/>
            </a:spcBef>
            <a:spcAft>
              <a:spcPct val="35000"/>
            </a:spcAft>
            <a:buNone/>
          </a:pPr>
          <a:r>
            <a:rPr lang="lt-LT" sz="5100" kern="1200" dirty="0"/>
            <a:t>TŪM veiklos sritys</a:t>
          </a:r>
        </a:p>
      </dsp:txBody>
      <dsp:txXfrm>
        <a:off x="5799372" y="3399072"/>
        <a:ext cx="2269654" cy="2269654"/>
      </dsp:txXfrm>
    </dsp:sp>
    <dsp:sp modelId="{F61751B9-02AE-49F6-AAA3-C550907BFB77}">
      <dsp:nvSpPr>
        <dsp:cNvPr id="0" name=""/>
        <dsp:cNvSpPr/>
      </dsp:nvSpPr>
      <dsp:spPr>
        <a:xfrm>
          <a:off x="5810778" y="2829"/>
          <a:ext cx="2246843" cy="224684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lt-LT" sz="1900" kern="1200" dirty="0"/>
            <a:t>Infrastruktūra</a:t>
          </a:r>
        </a:p>
      </dsp:txBody>
      <dsp:txXfrm>
        <a:off x="6139821" y="331872"/>
        <a:ext cx="1588757" cy="1588757"/>
      </dsp:txXfrm>
    </dsp:sp>
    <dsp:sp modelId="{1C293B3E-609C-41E6-8DB2-30E80EC8D35A}">
      <dsp:nvSpPr>
        <dsp:cNvPr id="0" name=""/>
        <dsp:cNvSpPr/>
      </dsp:nvSpPr>
      <dsp:spPr>
        <a:xfrm>
          <a:off x="9218426" y="3410478"/>
          <a:ext cx="2246843" cy="224684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lt-LT" sz="1900" kern="1200" dirty="0"/>
            <a:t>Įranga ir mokymo priemonės</a:t>
          </a:r>
        </a:p>
      </dsp:txBody>
      <dsp:txXfrm>
        <a:off x="9547469" y="3739521"/>
        <a:ext cx="1588757" cy="1588757"/>
      </dsp:txXfrm>
    </dsp:sp>
    <dsp:sp modelId="{ACD4FC46-EC04-4174-8175-0212145B3425}">
      <dsp:nvSpPr>
        <dsp:cNvPr id="0" name=""/>
        <dsp:cNvSpPr/>
      </dsp:nvSpPr>
      <dsp:spPr>
        <a:xfrm>
          <a:off x="5810778" y="6820956"/>
          <a:ext cx="2246843" cy="224684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lt-LT" sz="1900" kern="1200" dirty="0">
              <a:solidFill>
                <a:schemeClr val="bg1"/>
              </a:solidFill>
              <a:effectLst/>
              <a:latin typeface="Times New Roman" panose="02020603050405020304" pitchFamily="18" charset="0"/>
              <a:ea typeface="Times New Roman" panose="02020603050405020304" pitchFamily="18" charset="0"/>
            </a:rPr>
            <a:t>Mokyklų vadovų ir pedagoginių darbuotojų kompetencijų stiprinimas</a:t>
          </a:r>
          <a:endParaRPr lang="lt-LT" sz="1900" kern="1200" dirty="0">
            <a:solidFill>
              <a:schemeClr val="bg1"/>
            </a:solidFill>
          </a:endParaRPr>
        </a:p>
      </dsp:txBody>
      <dsp:txXfrm>
        <a:off x="6139821" y="7149999"/>
        <a:ext cx="1588757" cy="1588757"/>
      </dsp:txXfrm>
    </dsp:sp>
    <dsp:sp modelId="{6552991E-7279-4514-9340-5B9CEEFC317C}">
      <dsp:nvSpPr>
        <dsp:cNvPr id="0" name=""/>
        <dsp:cNvSpPr/>
      </dsp:nvSpPr>
      <dsp:spPr>
        <a:xfrm>
          <a:off x="2403129" y="3410478"/>
          <a:ext cx="2246843" cy="224684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lt-LT" sz="1900" kern="1200" dirty="0">
              <a:solidFill>
                <a:schemeClr val="bg1"/>
              </a:solidFill>
              <a:effectLst/>
              <a:latin typeface="Times New Roman" panose="02020603050405020304" pitchFamily="18" charset="0"/>
              <a:ea typeface="Times New Roman" panose="02020603050405020304" pitchFamily="18" charset="0"/>
            </a:rPr>
            <a:t>Ugdymo veiklų ir užsiėmimų organizavimas</a:t>
          </a:r>
          <a:endParaRPr lang="lt-LT" sz="1900" kern="1200" dirty="0">
            <a:solidFill>
              <a:schemeClr val="bg1"/>
            </a:solidFill>
          </a:endParaRPr>
        </a:p>
      </dsp:txBody>
      <dsp:txXfrm>
        <a:off x="2732172" y="3739521"/>
        <a:ext cx="1588757" cy="15887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C23F10-C9DA-422B-A481-F2B51AF602CE}">
      <dsp:nvSpPr>
        <dsp:cNvPr id="0" name=""/>
        <dsp:cNvSpPr/>
      </dsp:nvSpPr>
      <dsp:spPr>
        <a:xfrm>
          <a:off x="0" y="0"/>
          <a:ext cx="8559800" cy="8559800"/>
        </a:xfrm>
        <a:prstGeom prst="pie">
          <a:avLst>
            <a:gd name="adj1" fmla="val 5400000"/>
            <a:gd name="adj2" fmla="val 162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AD0AC8-44F1-40AC-B350-03F8749626BE}">
      <dsp:nvSpPr>
        <dsp:cNvPr id="0" name=""/>
        <dsp:cNvSpPr/>
      </dsp:nvSpPr>
      <dsp:spPr>
        <a:xfrm>
          <a:off x="4279900" y="0"/>
          <a:ext cx="12061910" cy="855980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lt-LT" sz="3600" b="1" kern="1200" dirty="0">
              <a:latin typeface="+mj-lt"/>
              <a:cs typeface="Times New Roman" panose="02020603050405020304" pitchFamily="18" charset="0"/>
            </a:rPr>
            <a:t>KITI LIETUVOS RAJONAI</a:t>
          </a:r>
        </a:p>
      </dsp:txBody>
      <dsp:txXfrm>
        <a:off x="4279900" y="0"/>
        <a:ext cx="6030955" cy="1818957"/>
      </dsp:txXfrm>
    </dsp:sp>
    <dsp:sp modelId="{32D274F5-CBAC-40A8-B8FF-DE1587225162}">
      <dsp:nvSpPr>
        <dsp:cNvPr id="0" name=""/>
        <dsp:cNvSpPr/>
      </dsp:nvSpPr>
      <dsp:spPr>
        <a:xfrm>
          <a:off x="1123473" y="1818957"/>
          <a:ext cx="6312852" cy="6312852"/>
        </a:xfrm>
        <a:prstGeom prst="pie">
          <a:avLst>
            <a:gd name="adj1" fmla="val 5400000"/>
            <a:gd name="adj2" fmla="val 16200000"/>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3F934F-7940-460E-8F0B-A8971704B3EA}">
      <dsp:nvSpPr>
        <dsp:cNvPr id="0" name=""/>
        <dsp:cNvSpPr/>
      </dsp:nvSpPr>
      <dsp:spPr>
        <a:xfrm>
          <a:off x="4279900" y="1818957"/>
          <a:ext cx="12061910" cy="6312852"/>
        </a:xfrm>
        <a:prstGeom prst="rect">
          <a:avLst/>
        </a:prstGeom>
        <a:solidFill>
          <a:schemeClr val="lt1">
            <a:alpha val="90000"/>
            <a:hueOff val="0"/>
            <a:satOff val="0"/>
            <a:lumOff val="0"/>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lt-LT" sz="3600" b="1" kern="1200" dirty="0">
              <a:solidFill>
                <a:srgbClr val="00B050"/>
              </a:solidFill>
              <a:latin typeface="+mj-lt"/>
              <a:cs typeface="Times New Roman" panose="02020603050405020304" pitchFamily="18" charset="0"/>
            </a:rPr>
            <a:t>KITOS RAJONO MOKYKLOS</a:t>
          </a:r>
        </a:p>
      </dsp:txBody>
      <dsp:txXfrm>
        <a:off x="4279900" y="1818957"/>
        <a:ext cx="6030955" cy="1818957"/>
      </dsp:txXfrm>
    </dsp:sp>
    <dsp:sp modelId="{3AE859DE-3890-4210-8AAE-A64D234763AD}">
      <dsp:nvSpPr>
        <dsp:cNvPr id="0" name=""/>
        <dsp:cNvSpPr/>
      </dsp:nvSpPr>
      <dsp:spPr>
        <a:xfrm>
          <a:off x="2246947" y="3637914"/>
          <a:ext cx="4065905" cy="4065905"/>
        </a:xfrm>
        <a:prstGeom prst="pie">
          <a:avLst>
            <a:gd name="adj1" fmla="val 5400000"/>
            <a:gd name="adj2" fmla="val 16200000"/>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42267D-6C2A-422F-A7A4-7627611AB2AC}">
      <dsp:nvSpPr>
        <dsp:cNvPr id="0" name=""/>
        <dsp:cNvSpPr/>
      </dsp:nvSpPr>
      <dsp:spPr>
        <a:xfrm>
          <a:off x="4279900" y="3637914"/>
          <a:ext cx="12061910" cy="4065905"/>
        </a:xfrm>
        <a:prstGeom prst="rect">
          <a:avLst/>
        </a:prstGeom>
        <a:solidFill>
          <a:schemeClr val="lt1">
            <a:alpha val="90000"/>
            <a:hueOff val="0"/>
            <a:satOff val="0"/>
            <a:lumOff val="0"/>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lt-LT" sz="3600" b="1" kern="1200" dirty="0">
              <a:solidFill>
                <a:srgbClr val="00B050"/>
              </a:solidFill>
              <a:latin typeface="+mj-lt"/>
              <a:cs typeface="Times New Roman" panose="02020603050405020304" pitchFamily="18" charset="0"/>
            </a:rPr>
            <a:t>TŪM PARTNERIAI RAJONE</a:t>
          </a:r>
        </a:p>
      </dsp:txBody>
      <dsp:txXfrm>
        <a:off x="4279900" y="3637914"/>
        <a:ext cx="6030955" cy="1818957"/>
      </dsp:txXfrm>
    </dsp:sp>
    <dsp:sp modelId="{D19BD792-2071-4488-ACB0-E44647A983A1}">
      <dsp:nvSpPr>
        <dsp:cNvPr id="0" name=""/>
        <dsp:cNvSpPr/>
      </dsp:nvSpPr>
      <dsp:spPr>
        <a:xfrm>
          <a:off x="3370421" y="5456872"/>
          <a:ext cx="1818957" cy="1818957"/>
        </a:xfrm>
        <a:prstGeom prst="pie">
          <a:avLst>
            <a:gd name="adj1" fmla="val 5400000"/>
            <a:gd name="adj2" fmla="val 1620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659674-555A-49A7-823D-A16894B32B96}">
      <dsp:nvSpPr>
        <dsp:cNvPr id="0" name=""/>
        <dsp:cNvSpPr/>
      </dsp:nvSpPr>
      <dsp:spPr>
        <a:xfrm>
          <a:off x="4279900" y="5456872"/>
          <a:ext cx="12061910" cy="1818957"/>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lt-LT" sz="3600" b="1" kern="1200" dirty="0">
              <a:solidFill>
                <a:srgbClr val="FF9900"/>
              </a:solidFill>
              <a:latin typeface="+mj-lt"/>
              <a:cs typeface="Times New Roman" panose="02020603050405020304" pitchFamily="18" charset="0"/>
            </a:rPr>
            <a:t>ŽIEŽMARIŲ GIMNAZIJA</a:t>
          </a:r>
        </a:p>
      </dsp:txBody>
      <dsp:txXfrm>
        <a:off x="4279900" y="5456872"/>
        <a:ext cx="6030955" cy="1818957"/>
      </dsp:txXfrm>
    </dsp:sp>
    <dsp:sp modelId="{00A048D8-1370-4592-A05F-B2BC5FF79B64}">
      <dsp:nvSpPr>
        <dsp:cNvPr id="0" name=""/>
        <dsp:cNvSpPr/>
      </dsp:nvSpPr>
      <dsp:spPr>
        <a:xfrm>
          <a:off x="10310855" y="1818957"/>
          <a:ext cx="6030955" cy="181895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1066800">
            <a:lnSpc>
              <a:spcPct val="90000"/>
            </a:lnSpc>
            <a:spcBef>
              <a:spcPct val="0"/>
            </a:spcBef>
            <a:spcAft>
              <a:spcPct val="15000"/>
            </a:spcAft>
            <a:buChar char="•"/>
          </a:pPr>
          <a:r>
            <a:rPr lang="lt-LT" sz="2400" kern="1200" dirty="0"/>
            <a:t>LYDERYSTĖ. KVALIFIKACIJOS KĖLIMAS (KONSULTACIJOS, INFORMAVIMAS, ORGANIZAVIMAS, ĮVEIKLINIMAS)</a:t>
          </a:r>
        </a:p>
        <a:p>
          <a:pPr marL="228600" lvl="1" indent="-228600" algn="l" defTabSz="1066800">
            <a:lnSpc>
              <a:spcPct val="90000"/>
            </a:lnSpc>
            <a:spcBef>
              <a:spcPct val="0"/>
            </a:spcBef>
            <a:spcAft>
              <a:spcPct val="15000"/>
            </a:spcAft>
            <a:buChar char="•"/>
          </a:pPr>
          <a:r>
            <a:rPr lang="lt-LT" sz="2400" kern="1200" dirty="0"/>
            <a:t>BENDRADARBIAVIMAS VEIKLOSE</a:t>
          </a:r>
        </a:p>
      </dsp:txBody>
      <dsp:txXfrm>
        <a:off x="10310855" y="1818957"/>
        <a:ext cx="6030955" cy="1818957"/>
      </dsp:txXfrm>
    </dsp:sp>
    <dsp:sp modelId="{5321FBAE-340D-47D3-AC43-4D97B828B6CD}">
      <dsp:nvSpPr>
        <dsp:cNvPr id="0" name=""/>
        <dsp:cNvSpPr/>
      </dsp:nvSpPr>
      <dsp:spPr>
        <a:xfrm>
          <a:off x="10310855" y="3637914"/>
          <a:ext cx="6030955" cy="181895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1066800">
            <a:lnSpc>
              <a:spcPct val="90000"/>
            </a:lnSpc>
            <a:spcBef>
              <a:spcPct val="0"/>
            </a:spcBef>
            <a:spcAft>
              <a:spcPct val="15000"/>
            </a:spcAft>
            <a:buChar char="•"/>
          </a:pPr>
          <a:r>
            <a:rPr lang="lt-LT" sz="2400" kern="1200" dirty="0"/>
            <a:t>LYDERYSTĖ. KVALIFIKACIJOS KĖLIMAS (KONSULTACIJOS, INFORMAVIMAS, ORGANIZAVIMAS, ĮVEIKLINIMAS)</a:t>
          </a:r>
        </a:p>
        <a:p>
          <a:pPr marL="228600" lvl="1" indent="-228600" algn="l" defTabSz="1066800">
            <a:lnSpc>
              <a:spcPct val="90000"/>
            </a:lnSpc>
            <a:spcBef>
              <a:spcPct val="0"/>
            </a:spcBef>
            <a:spcAft>
              <a:spcPct val="15000"/>
            </a:spcAft>
            <a:buChar char="•"/>
          </a:pPr>
          <a:r>
            <a:rPr lang="lt-LT" sz="2400" kern="1200" dirty="0"/>
            <a:t>PARTENRIŲ VYKDOMOS VEIKLOS. DALYVAVIMAS.</a:t>
          </a:r>
        </a:p>
      </dsp:txBody>
      <dsp:txXfrm>
        <a:off x="10310855" y="3637914"/>
        <a:ext cx="6030955" cy="1818957"/>
      </dsp:txXfrm>
    </dsp:sp>
    <dsp:sp modelId="{4C8BEB48-787C-4F03-8742-5AB4BB68498F}">
      <dsp:nvSpPr>
        <dsp:cNvPr id="0" name=""/>
        <dsp:cNvSpPr/>
      </dsp:nvSpPr>
      <dsp:spPr>
        <a:xfrm>
          <a:off x="10310855" y="5456872"/>
          <a:ext cx="6030955" cy="181895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1066800">
            <a:lnSpc>
              <a:spcPct val="90000"/>
            </a:lnSpc>
            <a:spcBef>
              <a:spcPct val="0"/>
            </a:spcBef>
            <a:spcAft>
              <a:spcPct val="15000"/>
            </a:spcAft>
            <a:buChar char="•"/>
          </a:pPr>
          <a:r>
            <a:rPr lang="lt-LT" sz="2400" kern="1200" dirty="0"/>
            <a:t>INFRASTRUKTŪROS KŪRIMAS</a:t>
          </a:r>
        </a:p>
        <a:p>
          <a:pPr marL="228600" lvl="1" indent="-228600" algn="l" defTabSz="1066800">
            <a:lnSpc>
              <a:spcPct val="90000"/>
            </a:lnSpc>
            <a:spcBef>
              <a:spcPct val="0"/>
            </a:spcBef>
            <a:spcAft>
              <a:spcPct val="15000"/>
            </a:spcAft>
            <a:buChar char="•"/>
          </a:pPr>
          <a:r>
            <a:rPr lang="lt-LT" sz="2400" kern="1200" dirty="0"/>
            <a:t>KVALIFIKACIJOS KĖLIMAS</a:t>
          </a:r>
        </a:p>
        <a:p>
          <a:pPr marL="228600" lvl="1" indent="-228600" algn="l" defTabSz="1066800">
            <a:lnSpc>
              <a:spcPct val="90000"/>
            </a:lnSpc>
            <a:spcBef>
              <a:spcPct val="0"/>
            </a:spcBef>
            <a:spcAft>
              <a:spcPct val="15000"/>
            </a:spcAft>
            <a:buChar char="•"/>
          </a:pPr>
          <a:r>
            <a:rPr lang="lt-LT" sz="2400" kern="1200" dirty="0"/>
            <a:t>PRIEMONIŲ ĮSIGYJIMAS </a:t>
          </a:r>
        </a:p>
      </dsp:txBody>
      <dsp:txXfrm>
        <a:off x="10310855" y="5456872"/>
        <a:ext cx="6030955" cy="18189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9D200C-59C4-479B-8BE9-8EBAC35C98F2}">
      <dsp:nvSpPr>
        <dsp:cNvPr id="0" name=""/>
        <dsp:cNvSpPr/>
      </dsp:nvSpPr>
      <dsp:spPr>
        <a:xfrm>
          <a:off x="5053268" y="139248"/>
          <a:ext cx="3546634" cy="3937170"/>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2000" r="-2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023512-0E4E-4FA7-B2B7-50965B5849CF}">
      <dsp:nvSpPr>
        <dsp:cNvPr id="0" name=""/>
        <dsp:cNvSpPr/>
      </dsp:nvSpPr>
      <dsp:spPr>
        <a:xfrm>
          <a:off x="537921" y="4679636"/>
          <a:ext cx="3548371" cy="1314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0" numCol="1" spcCol="1270" anchor="t" anchorCtr="0">
          <a:noAutofit/>
        </a:bodyPr>
        <a:lstStyle/>
        <a:p>
          <a:pPr marL="0" lvl="0" indent="0" algn="ctr" defTabSz="1244600">
            <a:lnSpc>
              <a:spcPct val="90000"/>
            </a:lnSpc>
            <a:spcBef>
              <a:spcPct val="0"/>
            </a:spcBef>
            <a:spcAft>
              <a:spcPct val="35000"/>
            </a:spcAft>
            <a:buNone/>
          </a:pPr>
          <a:r>
            <a:rPr lang="lt-LT" sz="2800" b="1" kern="1200" dirty="0">
              <a:solidFill>
                <a:srgbClr val="002060"/>
              </a:solidFill>
              <a:latin typeface="Calibri "/>
            </a:rPr>
            <a:t>ĮTRAUKUSIS UGDYMAS</a:t>
          </a:r>
          <a:endParaRPr lang="en-US" sz="2800" b="1" kern="1200" dirty="0">
            <a:solidFill>
              <a:srgbClr val="002060"/>
            </a:solidFill>
            <a:latin typeface="Calibri "/>
          </a:endParaRPr>
        </a:p>
      </dsp:txBody>
      <dsp:txXfrm>
        <a:off x="537921" y="4679636"/>
        <a:ext cx="3548371" cy="1314697"/>
      </dsp:txXfrm>
    </dsp:sp>
    <dsp:sp modelId="{33D7F39E-17B8-4531-A172-50164F76D566}">
      <dsp:nvSpPr>
        <dsp:cNvPr id="0" name=""/>
        <dsp:cNvSpPr/>
      </dsp:nvSpPr>
      <dsp:spPr>
        <a:xfrm>
          <a:off x="285" y="24451"/>
          <a:ext cx="4688613" cy="4358172"/>
        </a:xfrm>
        <a:prstGeom prst="round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14000" r="-1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1BE83C-3578-4E8B-BB75-0F7B60D4B2B0}">
      <dsp:nvSpPr>
        <dsp:cNvPr id="0" name=""/>
        <dsp:cNvSpPr/>
      </dsp:nvSpPr>
      <dsp:spPr>
        <a:xfrm>
          <a:off x="4954744" y="4657387"/>
          <a:ext cx="3543657" cy="1314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0" numCol="1" spcCol="1270" anchor="t" anchorCtr="0">
          <a:noAutofit/>
        </a:bodyPr>
        <a:lstStyle/>
        <a:p>
          <a:pPr marL="0" lvl="0" indent="0" algn="ctr" defTabSz="1244600">
            <a:lnSpc>
              <a:spcPct val="90000"/>
            </a:lnSpc>
            <a:spcBef>
              <a:spcPct val="0"/>
            </a:spcBef>
            <a:spcAft>
              <a:spcPct val="35000"/>
            </a:spcAft>
            <a:buNone/>
          </a:pPr>
          <a:r>
            <a:rPr lang="lt-LT" sz="2800" b="1" kern="1200" dirty="0">
              <a:solidFill>
                <a:srgbClr val="002060"/>
              </a:solidFill>
              <a:latin typeface="+mn-lt"/>
            </a:rPr>
            <a:t>STEAM</a:t>
          </a:r>
          <a:endParaRPr lang="en-US" sz="2800" b="1" kern="1200" dirty="0">
            <a:solidFill>
              <a:srgbClr val="002060"/>
            </a:solidFill>
            <a:latin typeface="+mn-lt"/>
          </a:endParaRPr>
        </a:p>
      </dsp:txBody>
      <dsp:txXfrm>
        <a:off x="4954744" y="4657387"/>
        <a:ext cx="3543657" cy="1314697"/>
      </dsp:txXfrm>
    </dsp:sp>
    <dsp:sp modelId="{75C25E88-C019-4255-838A-83269DB4F972}">
      <dsp:nvSpPr>
        <dsp:cNvPr id="0" name=""/>
        <dsp:cNvSpPr/>
      </dsp:nvSpPr>
      <dsp:spPr>
        <a:xfrm>
          <a:off x="8930983" y="917126"/>
          <a:ext cx="3925557" cy="3071581"/>
        </a:xfrm>
        <a:prstGeom prst="round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35B908-93B9-42AD-B611-589FB686960A}">
      <dsp:nvSpPr>
        <dsp:cNvPr id="0" name=""/>
        <dsp:cNvSpPr/>
      </dsp:nvSpPr>
      <dsp:spPr>
        <a:xfrm>
          <a:off x="9137880" y="4502141"/>
          <a:ext cx="3543657" cy="115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0" numCol="1" spcCol="1270" anchor="t" anchorCtr="0">
          <a:noAutofit/>
        </a:bodyPr>
        <a:lstStyle/>
        <a:p>
          <a:pPr marL="0" lvl="0" indent="0" algn="ctr" defTabSz="1244600">
            <a:lnSpc>
              <a:spcPct val="90000"/>
            </a:lnSpc>
            <a:spcBef>
              <a:spcPct val="0"/>
            </a:spcBef>
            <a:spcAft>
              <a:spcPct val="35000"/>
            </a:spcAft>
            <a:buNone/>
          </a:pPr>
          <a:r>
            <a:rPr lang="lt-LT" sz="2800" b="1" kern="1200" dirty="0">
              <a:solidFill>
                <a:srgbClr val="002060"/>
              </a:solidFill>
              <a:latin typeface="+mn-lt"/>
            </a:rPr>
            <a:t>KULTŪRA</a:t>
          </a:r>
          <a:endParaRPr lang="en-US" sz="2800" b="1" kern="1200" dirty="0">
            <a:solidFill>
              <a:srgbClr val="002060"/>
            </a:solidFill>
            <a:latin typeface="+mn-lt"/>
          </a:endParaRPr>
        </a:p>
      </dsp:txBody>
      <dsp:txXfrm>
        <a:off x="9137880" y="4502141"/>
        <a:ext cx="3543657" cy="1156617"/>
      </dsp:txXfrm>
    </dsp:sp>
    <dsp:sp modelId="{7AF2B040-B1C1-4B0D-80B4-4B31F24A8E37}">
      <dsp:nvSpPr>
        <dsp:cNvPr id="0" name=""/>
        <dsp:cNvSpPr/>
      </dsp:nvSpPr>
      <dsp:spPr>
        <a:xfrm>
          <a:off x="13117149" y="965686"/>
          <a:ext cx="4204160" cy="2974455"/>
        </a:xfrm>
        <a:prstGeom prst="roundRect">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4000" b="-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AA1B8B-63ED-4003-9147-A568972E1E0B}">
      <dsp:nvSpPr>
        <dsp:cNvPr id="0" name=""/>
        <dsp:cNvSpPr/>
      </dsp:nvSpPr>
      <dsp:spPr>
        <a:xfrm>
          <a:off x="13321388" y="4359300"/>
          <a:ext cx="4015389" cy="1314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0" numCol="1" spcCol="1270" anchor="t" anchorCtr="0">
          <a:noAutofit/>
        </a:bodyPr>
        <a:lstStyle/>
        <a:p>
          <a:pPr marL="0" lvl="0" indent="0" algn="ctr" defTabSz="1244600">
            <a:lnSpc>
              <a:spcPct val="90000"/>
            </a:lnSpc>
            <a:spcBef>
              <a:spcPct val="0"/>
            </a:spcBef>
            <a:spcAft>
              <a:spcPct val="35000"/>
            </a:spcAft>
            <a:buNone/>
          </a:pPr>
          <a:r>
            <a:rPr lang="lt-LT" sz="2800" b="1" kern="1200" dirty="0">
              <a:solidFill>
                <a:srgbClr val="002060"/>
              </a:solidFill>
              <a:latin typeface="+mn-lt"/>
            </a:rPr>
            <a:t>LYDERYSTĖ</a:t>
          </a:r>
          <a:endParaRPr lang="en-US" sz="2400" b="1" kern="1200" dirty="0">
            <a:solidFill>
              <a:srgbClr val="002060"/>
            </a:solidFill>
            <a:latin typeface="+mn-lt"/>
          </a:endParaRPr>
        </a:p>
      </dsp:txBody>
      <dsp:txXfrm>
        <a:off x="13321388" y="4359300"/>
        <a:ext cx="4015389" cy="1314697"/>
      </dsp:txXfrm>
    </dsp:sp>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t-LT"/>
          </a:p>
        </p:txBody>
      </p:sp>
      <p:sp>
        <p:nvSpPr>
          <p:cNvPr id="3" name="Datos vietos rezervavimo ženklas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C2F721-D89F-475D-AC01-02D464025650}" type="datetimeFigureOut">
              <a:rPr lang="lt-LT" smtClean="0"/>
              <a:t>2023-05-29</a:t>
            </a:fld>
            <a:endParaRPr lang="lt-LT"/>
          </a:p>
        </p:txBody>
      </p:sp>
      <p:sp>
        <p:nvSpPr>
          <p:cNvPr id="4" name="Skaidrės vaizdo vietos rezervavimo ženkla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t-LT"/>
          </a:p>
        </p:txBody>
      </p:sp>
      <p:sp>
        <p:nvSpPr>
          <p:cNvPr id="5" name="Pastabų vietos rezervavimo ženkl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6" name="Poraštės vietos rezervavimo ženklas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t-LT"/>
          </a:p>
        </p:txBody>
      </p:sp>
      <p:sp>
        <p:nvSpPr>
          <p:cNvPr id="7" name="Skaidrės numerio vietos rezervavimo ženklas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801C40-333C-4A33-BE33-00FB373B3988}" type="slidenum">
              <a:rPr lang="lt-LT" smtClean="0"/>
              <a:t>‹#›</a:t>
            </a:fld>
            <a:endParaRPr lang="lt-LT"/>
          </a:p>
        </p:txBody>
      </p:sp>
    </p:spTree>
    <p:extLst>
      <p:ext uri="{BB962C8B-B14F-4D97-AF65-F5344CB8AC3E}">
        <p14:creationId xmlns:p14="http://schemas.microsoft.com/office/powerpoint/2010/main" val="2402627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marL="228600" indent="-228600">
              <a:buAutoNum type="arabicPeriod"/>
            </a:pPr>
            <a:r>
              <a:rPr lang="lt-LT" dirty="0"/>
              <a:t>2030 metų skaitmeninės politikos kelrodyje numatytas našios skaitmeninio švietimo ekosistemos skatinimas. Tik 4 mokyklos turi laboratorijas (3 dalyvauja TŪM), iš dalies pritaikytos laboratoriniams darbams atlikti ir priemonės tik iš dalies leidžia vykdyti </a:t>
            </a:r>
            <a:r>
              <a:rPr lang="lt-LT" dirty="0" err="1"/>
              <a:t>patyriminį</a:t>
            </a:r>
            <a:r>
              <a:rPr lang="lt-LT" dirty="0"/>
              <a:t> ugdymą.</a:t>
            </a:r>
          </a:p>
          <a:p>
            <a:pPr marL="228600" indent="-228600">
              <a:buAutoNum type="arabicPeriod"/>
            </a:pPr>
            <a:r>
              <a:rPr lang="lt-LT" dirty="0"/>
              <a:t>2. Užsienio šalių patirtis rodo, kad mokyklose reikalingas ilgalaikių kultūrinių investicijų, skirtų ugdymo problemoms spręsti, inicijavimas ir sistemiškas finansavimas.</a:t>
            </a:r>
          </a:p>
          <a:p>
            <a:pPr marL="228600" indent="-228600">
              <a:buAutoNum type="arabicPeriod"/>
            </a:pPr>
            <a:r>
              <a:rPr lang="lt-LT" dirty="0"/>
              <a:t>Išorės vertinimo ataskaitos, Lyderių laikas 3, KK projekto patirtis</a:t>
            </a:r>
          </a:p>
          <a:p>
            <a:pPr marL="228600" indent="-228600">
              <a:buAutoNum type="arabicPeriod"/>
            </a:pPr>
            <a:endParaRPr lang="lt-LT" dirty="0"/>
          </a:p>
        </p:txBody>
      </p:sp>
      <p:sp>
        <p:nvSpPr>
          <p:cNvPr id="4" name="Skaidrės numerio vietos rezervavimo ženklas 3"/>
          <p:cNvSpPr>
            <a:spLocks noGrp="1"/>
          </p:cNvSpPr>
          <p:nvPr>
            <p:ph type="sldNum" sz="quarter" idx="5"/>
          </p:nvPr>
        </p:nvSpPr>
        <p:spPr/>
        <p:txBody>
          <a:bodyPr/>
          <a:lstStyle/>
          <a:p>
            <a:fld id="{8A801C40-333C-4A33-BE33-00FB373B3988}" type="slidenum">
              <a:rPr lang="lt-LT" smtClean="0"/>
              <a:t>3</a:t>
            </a:fld>
            <a:endParaRPr lang="lt-LT"/>
          </a:p>
        </p:txBody>
      </p:sp>
    </p:spTree>
    <p:extLst>
      <p:ext uri="{BB962C8B-B14F-4D97-AF65-F5344CB8AC3E}">
        <p14:creationId xmlns:p14="http://schemas.microsoft.com/office/powerpoint/2010/main" val="2352842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5"/>
          </p:nvPr>
        </p:nvSpPr>
        <p:spPr/>
        <p:txBody>
          <a:bodyPr/>
          <a:lstStyle/>
          <a:p>
            <a:fld id="{8A801C40-333C-4A33-BE33-00FB373B3988}" type="slidenum">
              <a:rPr lang="lt-LT" smtClean="0"/>
              <a:t>16</a:t>
            </a:fld>
            <a:endParaRPr lang="lt-LT"/>
          </a:p>
        </p:txBody>
      </p:sp>
    </p:spTree>
    <p:extLst>
      <p:ext uri="{BB962C8B-B14F-4D97-AF65-F5344CB8AC3E}">
        <p14:creationId xmlns:p14="http://schemas.microsoft.com/office/powerpoint/2010/main" val="855900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algn="just">
              <a:lnSpc>
                <a:spcPct val="107000"/>
              </a:lnSpc>
              <a:spcAft>
                <a:spcPts val="800"/>
              </a:spcAft>
            </a:pPr>
            <a:r>
              <a:rPr lang="lt-LT" sz="1800" i="1" dirty="0">
                <a:effectLst/>
                <a:latin typeface="Times New Roman" panose="02020603050405020304" pitchFamily="18" charset="0"/>
                <a:ea typeface="Calibri" panose="020F0502020204030204" pitchFamily="34" charset="0"/>
              </a:rPr>
              <a:t>STEAM centras veiks tinklaveikos principu  koordinuodamas STEAM mokslų praktinio ugdymo turinio įgyvendinimą savivaldybėje ir STEAM mokslų mokytojų kvalifikacijos tobulinimą savivaldybės mokyklose. </a:t>
            </a:r>
            <a:endParaRPr lang="lt-LT" sz="1800" dirty="0">
              <a:effectLst/>
              <a:latin typeface="Calibri" panose="020F0502020204030204" pitchFamily="34" charset="0"/>
              <a:ea typeface="Calibri" panose="020F0502020204030204" pitchFamily="34" charset="0"/>
            </a:endParaRPr>
          </a:p>
          <a:p>
            <a:pPr algn="just">
              <a:lnSpc>
                <a:spcPct val="107000"/>
              </a:lnSpc>
              <a:spcAft>
                <a:spcPts val="800"/>
              </a:spcAft>
            </a:pPr>
            <a:r>
              <a:rPr lang="lt-LT" sz="1800" i="1" dirty="0">
                <a:effectLst/>
                <a:latin typeface="Times New Roman" panose="02020603050405020304" pitchFamily="18" charset="0"/>
                <a:ea typeface="Calibri" panose="020F0502020204030204" pitchFamily="34" charset="0"/>
              </a:rPr>
              <a:t>Pagrindiniai veiklos principai:</a:t>
            </a:r>
            <a:endParaRPr lang="lt-LT" sz="1800" dirty="0">
              <a:effectLst/>
              <a:latin typeface="Calibri" panose="020F0502020204030204" pitchFamily="34" charset="0"/>
              <a:ea typeface="Calibri" panose="020F0502020204030204" pitchFamily="34" charset="0"/>
            </a:endParaRPr>
          </a:p>
          <a:p>
            <a:pPr marL="342900" lvl="0" indent="-342900" algn="just">
              <a:lnSpc>
                <a:spcPct val="107000"/>
              </a:lnSpc>
              <a:buFont typeface="Symbol" panose="05050102010706020507" pitchFamily="18" charset="2"/>
              <a:buChar char=""/>
            </a:pPr>
            <a:r>
              <a:rPr lang="lt-LT" sz="1800" i="1" dirty="0">
                <a:effectLst/>
                <a:latin typeface="Times New Roman" panose="02020603050405020304" pitchFamily="18" charset="0"/>
                <a:ea typeface="Calibri" panose="020F0502020204030204" pitchFamily="34" charset="0"/>
              </a:rPr>
              <a:t>koordinuojamas STEAM mokslų praktinio mokymo pamokų (laboratorinių, praktikos darbų, išvykų į mokslo įstaigas, gamtą ir pan.) aprašymų rengimas, mokymo priemonių komplektavimas įtraukiant rajono STEAM mokytojus;</a:t>
            </a:r>
            <a:endParaRPr lang="lt-LT" sz="1800" dirty="0">
              <a:effectLst/>
              <a:latin typeface="Calibri" panose="020F0502020204030204" pitchFamily="34" charset="0"/>
              <a:ea typeface="Calibri" panose="020F0502020204030204" pitchFamily="34" charset="0"/>
            </a:endParaRPr>
          </a:p>
          <a:p>
            <a:pPr marL="342900" lvl="0" indent="-342900" algn="just">
              <a:lnSpc>
                <a:spcPct val="107000"/>
              </a:lnSpc>
              <a:buFont typeface="Symbol" panose="05050102010706020507" pitchFamily="18" charset="2"/>
              <a:buChar char=""/>
            </a:pPr>
            <a:r>
              <a:rPr lang="lt-LT" sz="1800" i="1" dirty="0">
                <a:effectLst/>
                <a:latin typeface="Times New Roman" panose="02020603050405020304" pitchFamily="18" charset="0"/>
                <a:ea typeface="Calibri" panose="020F0502020204030204" pitchFamily="34" charset="0"/>
              </a:rPr>
              <a:t> </a:t>
            </a:r>
            <a:endParaRPr lang="lt-LT" sz="1800" dirty="0">
              <a:effectLst/>
              <a:latin typeface="Calibri" panose="020F0502020204030204" pitchFamily="34" charset="0"/>
              <a:ea typeface="Calibri" panose="020F0502020204030204" pitchFamily="34" charset="0"/>
            </a:endParaRPr>
          </a:p>
          <a:p>
            <a:pPr marL="342900" lvl="0" indent="-342900" algn="just">
              <a:lnSpc>
                <a:spcPct val="107000"/>
              </a:lnSpc>
              <a:buFont typeface="Symbol" panose="05050102010706020507" pitchFamily="18" charset="2"/>
              <a:buChar char=""/>
            </a:pPr>
            <a:r>
              <a:rPr lang="lt-LT" sz="1800" i="1" dirty="0">
                <a:effectLst/>
                <a:latin typeface="Times New Roman" panose="02020603050405020304" pitchFamily="18" charset="0"/>
                <a:ea typeface="Calibri" panose="020F0502020204030204" pitchFamily="34" charset="0"/>
              </a:rPr>
              <a:t>koordinuotas rajono STEAM mokytojų kvalifikacijos tobulinimas ir dalijimosi patirtimi organizavimas;</a:t>
            </a:r>
            <a:endParaRPr lang="lt-LT" sz="1800" dirty="0">
              <a:effectLst/>
              <a:latin typeface="Calibri" panose="020F0502020204030204" pitchFamily="34" charset="0"/>
              <a:ea typeface="Calibri" panose="020F0502020204030204" pitchFamily="34" charset="0"/>
            </a:endParaRPr>
          </a:p>
          <a:p>
            <a:pPr marL="342900" lvl="0" indent="-342900" algn="just">
              <a:lnSpc>
                <a:spcPct val="107000"/>
              </a:lnSpc>
              <a:buFont typeface="Symbol" panose="05050102010706020507" pitchFamily="18" charset="2"/>
              <a:buChar char=""/>
            </a:pPr>
            <a:r>
              <a:rPr lang="lt-LT" sz="1800" i="1" dirty="0">
                <a:effectLst/>
                <a:latin typeface="Times New Roman" panose="02020603050405020304" pitchFamily="18" charset="0"/>
                <a:ea typeface="Calibri" panose="020F0502020204030204" pitchFamily="34" charset="0"/>
              </a:rPr>
              <a:t>pamokų sukurtuose STEAM laboratorijose, kabinetuose (rajono 9–12 klasių mokiniams  – Kaišiadorių Algirdo Brazausko gimnazijoje, rajono 5–8 klasių mokiniams – </a:t>
            </a:r>
            <a:r>
              <a:rPr lang="lt-LT" sz="1800" i="1" dirty="0">
                <a:effectLst/>
                <a:latin typeface="Times New Roman" panose="02020603050405020304" pitchFamily="18" charset="0"/>
                <a:ea typeface="Times New Roman" panose="02020603050405020304" pitchFamily="18" charset="0"/>
              </a:rPr>
              <a:t>Kaišiadorių Vaclovo Giržado progimnazijoje, Kaišiadorių r. Rumšiškių Antano Baranausko gimnazijoje, Kaišiadorių r. Žiežmarių gimnazijoje)</a:t>
            </a:r>
            <a:r>
              <a:rPr lang="lt-LT" sz="1800" i="1" dirty="0">
                <a:effectLst/>
                <a:latin typeface="Times New Roman" panose="02020603050405020304" pitchFamily="18" charset="0"/>
                <a:ea typeface="Calibri" panose="020F0502020204030204" pitchFamily="34" charset="0"/>
              </a:rPr>
              <a:t> vedimas, stebėjimas, aptarimas;</a:t>
            </a:r>
            <a:endParaRPr lang="lt-LT" sz="1800" dirty="0">
              <a:effectLst/>
              <a:latin typeface="Calibri" panose="020F0502020204030204" pitchFamily="34" charset="0"/>
              <a:ea typeface="Calibri" panose="020F0502020204030204" pitchFamily="34" charset="0"/>
            </a:endParaRPr>
          </a:p>
          <a:p>
            <a:pPr marL="342900" lvl="0" indent="-342900" algn="just">
              <a:lnSpc>
                <a:spcPct val="107000"/>
              </a:lnSpc>
              <a:buFont typeface="Symbol" panose="05050102010706020507" pitchFamily="18" charset="2"/>
              <a:buChar char=""/>
            </a:pPr>
            <a:r>
              <a:rPr lang="lt-LT" sz="1800" i="1" dirty="0">
                <a:effectLst/>
                <a:latin typeface="Times New Roman" panose="02020603050405020304" pitchFamily="18" charset="0"/>
                <a:ea typeface="Calibri" panose="020F0502020204030204" pitchFamily="34" charset="0"/>
              </a:rPr>
              <a:t>nuolatinis STEAM laboratorijų, kabinetų papildymas medžiagomis, atsižvelgiant į parengtus praktinio mokymo pamokų aprašymus    </a:t>
            </a:r>
            <a:endParaRPr lang="lt-LT" sz="1800" dirty="0">
              <a:effectLst/>
              <a:latin typeface="Calibri" panose="020F0502020204030204" pitchFamily="34" charset="0"/>
              <a:ea typeface="Calibri" panose="020F0502020204030204" pitchFamily="34" charset="0"/>
            </a:endParaRPr>
          </a:p>
          <a:p>
            <a:pPr marL="342900" lvl="0" indent="-342900" algn="just">
              <a:lnSpc>
                <a:spcPct val="107000"/>
              </a:lnSpc>
              <a:buFont typeface="Symbol" panose="05050102010706020507" pitchFamily="18" charset="2"/>
              <a:buChar char=""/>
            </a:pPr>
            <a:r>
              <a:rPr lang="lt-LT" sz="1800" i="1" dirty="0">
                <a:effectLst/>
                <a:latin typeface="Times New Roman" panose="02020603050405020304" pitchFamily="18" charset="0"/>
                <a:ea typeface="Calibri" panose="020F0502020204030204" pitchFamily="34" charset="0"/>
              </a:rPr>
              <a:t>įrengtos specializuotos laboratorijos, STEAM mokslų kabinetai ir aprūpinami reikiama įranga ir priemonėmis;</a:t>
            </a:r>
            <a:endParaRPr lang="lt-LT" sz="1800" dirty="0">
              <a:effectLst/>
              <a:latin typeface="Calibri" panose="020F0502020204030204" pitchFamily="34" charset="0"/>
              <a:ea typeface="Calibri" panose="020F0502020204030204" pitchFamily="34" charset="0"/>
            </a:endParaRPr>
          </a:p>
          <a:p>
            <a:pPr marL="342900" lvl="0" indent="-342900" algn="just">
              <a:lnSpc>
                <a:spcPct val="107000"/>
              </a:lnSpc>
              <a:buFont typeface="Symbol" panose="05050102010706020507" pitchFamily="18" charset="2"/>
              <a:buChar char=""/>
            </a:pPr>
            <a:r>
              <a:rPr lang="lt-LT" sz="1800" i="1" dirty="0">
                <a:effectLst/>
                <a:latin typeface="Times New Roman" panose="02020603050405020304" pitchFamily="18" charset="0"/>
                <a:ea typeface="Calibri" panose="020F0502020204030204" pitchFamily="34" charset="0"/>
              </a:rPr>
              <a:t>specializuotose STEAM laboratorijoje praktinius darbus atliks Kaišiadorių Algirdo Brazausko gimnazijos mokiniai, bei kitų gimnazijų ir mokyklų 9-12 klasių mokiniai pagal mokytojų iš anksto su STEAM centro koordinatoriumi ir/ar metodininku  suderintą praktinių darbų tematiką ir grafiką;</a:t>
            </a:r>
            <a:endParaRPr lang="lt-LT" sz="1800" dirty="0">
              <a:effectLst/>
              <a:latin typeface="Calibri" panose="020F0502020204030204" pitchFamily="34" charset="0"/>
              <a:ea typeface="Calibri" panose="020F0502020204030204" pitchFamily="34" charset="0"/>
            </a:endParaRPr>
          </a:p>
          <a:p>
            <a:pPr marL="342900" lvl="0" indent="-342900" algn="just">
              <a:lnSpc>
                <a:spcPct val="107000"/>
              </a:lnSpc>
              <a:spcAft>
                <a:spcPts val="800"/>
              </a:spcAft>
              <a:buFont typeface="Symbol" panose="05050102010706020507" pitchFamily="18" charset="2"/>
              <a:buChar char=""/>
            </a:pPr>
            <a:r>
              <a:rPr lang="lt-LT" sz="1800" i="1" dirty="0">
                <a:effectLst/>
                <a:latin typeface="Times New Roman" panose="02020603050405020304" pitchFamily="18" charset="0"/>
                <a:ea typeface="Yu Mincho" panose="02020400000000000000" pitchFamily="18" charset="-128"/>
              </a:rPr>
              <a:t>Kaišiadorių Algirdo Brazausko gimnazijoje  atliekami aukštesnio lygio laboratorinės įrangos, specializuotų laboratorijų  reikalaujantys praktiniai darbai.</a:t>
            </a:r>
            <a:endParaRPr lang="lt-LT" sz="1800" dirty="0">
              <a:effectLst/>
              <a:latin typeface="Calibri" panose="020F0502020204030204" pitchFamily="34" charset="0"/>
              <a:ea typeface="Calibri" panose="020F0502020204030204" pitchFamily="34" charset="0"/>
            </a:endParaRPr>
          </a:p>
          <a:p>
            <a:endParaRPr lang="en-GB" dirty="0"/>
          </a:p>
        </p:txBody>
      </p:sp>
      <p:sp>
        <p:nvSpPr>
          <p:cNvPr id="4" name="Skaidrės numerio vietos rezervavimo ženkla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528BE5-21FE-4FDF-B90F-C6790D5FFB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4690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64BAF35A-629F-B143-A21C-A8FE53E0CA11}"/>
              </a:ext>
            </a:extLst>
          </p:cNvPr>
          <p:cNvSpPr>
            <a:spLocks noGrp="1"/>
          </p:cNvSpPr>
          <p:nvPr>
            <p:ph type="ctrTitle"/>
          </p:nvPr>
        </p:nvSpPr>
        <p:spPr>
          <a:xfrm>
            <a:off x="2286000" y="1683545"/>
            <a:ext cx="13716000" cy="3581400"/>
          </a:xfrm>
        </p:spPr>
        <p:txBody>
          <a:bodyPr anchor="b"/>
          <a:lstStyle>
            <a:lvl1pPr algn="ctr">
              <a:defRPr sz="9000"/>
            </a:lvl1pPr>
          </a:lstStyle>
          <a:p>
            <a:r>
              <a:rPr lang="lt-LT"/>
              <a:t>Spustelėję redaguokite stilių</a:t>
            </a:r>
          </a:p>
        </p:txBody>
      </p:sp>
      <p:sp>
        <p:nvSpPr>
          <p:cNvPr id="3" name="Antrinis pavadinimas 2">
            <a:extLst>
              <a:ext uri="{FF2B5EF4-FFF2-40B4-BE49-F238E27FC236}">
                <a16:creationId xmlns:a16="http://schemas.microsoft.com/office/drawing/2014/main" id="{5C9362C4-6BBB-CC90-17ED-3C3AAFC2871D}"/>
              </a:ext>
            </a:extLst>
          </p:cNvPr>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lt-LT"/>
              <a:t>Spustelėkite norėdami redaguoti šablono paantraštės stilių</a:t>
            </a:r>
          </a:p>
        </p:txBody>
      </p:sp>
      <p:sp>
        <p:nvSpPr>
          <p:cNvPr id="4" name="Datos vietos rezervavimo ženklas 3">
            <a:extLst>
              <a:ext uri="{FF2B5EF4-FFF2-40B4-BE49-F238E27FC236}">
                <a16:creationId xmlns:a16="http://schemas.microsoft.com/office/drawing/2014/main" id="{63075607-CC56-2DF1-ADE5-E734F05D14A7}"/>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5" name="Poraštės vietos rezervavimo ženklas 4">
            <a:extLst>
              <a:ext uri="{FF2B5EF4-FFF2-40B4-BE49-F238E27FC236}">
                <a16:creationId xmlns:a16="http://schemas.microsoft.com/office/drawing/2014/main" id="{11BE4CA0-B1C0-400C-3E77-FD400BE695BC}"/>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645E5940-E968-B1F1-646F-276D4924D972}"/>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3227498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1BCC2EF2-09AC-EABC-D854-B952F83B7B14}"/>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A7A6E2E3-DBDC-7216-7973-9B69F531E867}"/>
              </a:ext>
            </a:extLst>
          </p:cNvPr>
          <p:cNvSpPr>
            <a:spLocks noGrp="1"/>
          </p:cNvSpPr>
          <p:nvPr>
            <p:ph idx="1"/>
          </p:nvPr>
        </p:nvSpPr>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23E3B7A5-28EB-4345-B483-C855AC9FDE65}"/>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5" name="Poraštės vietos rezervavimo ženklas 4">
            <a:extLst>
              <a:ext uri="{FF2B5EF4-FFF2-40B4-BE49-F238E27FC236}">
                <a16:creationId xmlns:a16="http://schemas.microsoft.com/office/drawing/2014/main" id="{30D77C85-DE1F-F629-FB53-D059381BD8C4}"/>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ADDA58AD-8E18-5A7F-0CC2-D54EFFCE5ABC}"/>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3336311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2C803C2-02C8-630C-5F4B-7225F16E9619}"/>
              </a:ext>
            </a:extLst>
          </p:cNvPr>
          <p:cNvSpPr>
            <a:spLocks noGrp="1"/>
          </p:cNvSpPr>
          <p:nvPr>
            <p:ph type="title"/>
          </p:nvPr>
        </p:nvSpPr>
        <p:spPr>
          <a:xfrm>
            <a:off x="1247775" y="2564608"/>
            <a:ext cx="15773400" cy="4279106"/>
          </a:xfrm>
        </p:spPr>
        <p:txBody>
          <a:bodyPr anchor="b"/>
          <a:lstStyle>
            <a:lvl1pPr>
              <a:defRPr sz="9000"/>
            </a:lvl1pPr>
          </a:lstStyle>
          <a:p>
            <a:r>
              <a:rPr lang="lt-LT"/>
              <a:t>Spustelėję redaguokite stilių</a:t>
            </a:r>
          </a:p>
        </p:txBody>
      </p:sp>
      <p:sp>
        <p:nvSpPr>
          <p:cNvPr id="3" name="Teksto vietos rezervavimo ženklas 2">
            <a:extLst>
              <a:ext uri="{FF2B5EF4-FFF2-40B4-BE49-F238E27FC236}">
                <a16:creationId xmlns:a16="http://schemas.microsoft.com/office/drawing/2014/main" id="{9BA64484-D619-8E08-26EB-148DDEF08A87}"/>
              </a:ext>
            </a:extLst>
          </p:cNvPr>
          <p:cNvSpPr>
            <a:spLocks noGrp="1"/>
          </p:cNvSpPr>
          <p:nvPr>
            <p:ph type="body" idx="1"/>
          </p:nvPr>
        </p:nvSpPr>
        <p:spPr>
          <a:xfrm>
            <a:off x="1247775" y="6884195"/>
            <a:ext cx="15773400" cy="2250281"/>
          </a:xfrm>
        </p:spPr>
        <p:txBody>
          <a:bodyPr/>
          <a:lstStyle>
            <a:lvl1pPr marL="0" indent="0">
              <a:buNone/>
              <a:defRPr sz="3600">
                <a:solidFill>
                  <a:schemeClr val="tx1">
                    <a:tint val="75000"/>
                  </a:schemeClr>
                </a:solidFill>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lt-LT"/>
              <a:t>Spustelėkite, kad galėtumėte redaguoti šablono teksto stilius</a:t>
            </a:r>
          </a:p>
        </p:txBody>
      </p:sp>
      <p:sp>
        <p:nvSpPr>
          <p:cNvPr id="4" name="Datos vietos rezervavimo ženklas 3">
            <a:extLst>
              <a:ext uri="{FF2B5EF4-FFF2-40B4-BE49-F238E27FC236}">
                <a16:creationId xmlns:a16="http://schemas.microsoft.com/office/drawing/2014/main" id="{EE252E2B-26A1-14A8-1A50-62C8E3870755}"/>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5" name="Poraštės vietos rezervavimo ženklas 4">
            <a:extLst>
              <a:ext uri="{FF2B5EF4-FFF2-40B4-BE49-F238E27FC236}">
                <a16:creationId xmlns:a16="http://schemas.microsoft.com/office/drawing/2014/main" id="{3D3705D7-DEC2-D99A-FA97-2BEDABF34A87}"/>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ABF2BE7D-2D9C-C6C8-018B-DF5B2FA4F783}"/>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31632988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9F2DFF11-FB2C-8A42-64C8-F5920EB20FAF}"/>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B3A80C4E-9FD3-5F7D-E5A6-B7B8ADED0554}"/>
              </a:ext>
            </a:extLst>
          </p:cNvPr>
          <p:cNvSpPr>
            <a:spLocks noGrp="1"/>
          </p:cNvSpPr>
          <p:nvPr>
            <p:ph sz="half" idx="1"/>
          </p:nvPr>
        </p:nvSpPr>
        <p:spPr>
          <a:xfrm>
            <a:off x="1257300" y="2738438"/>
            <a:ext cx="7772400" cy="6527007"/>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urinio vietos rezervavimo ženklas 3">
            <a:extLst>
              <a:ext uri="{FF2B5EF4-FFF2-40B4-BE49-F238E27FC236}">
                <a16:creationId xmlns:a16="http://schemas.microsoft.com/office/drawing/2014/main" id="{915434B3-688A-6D30-3DE5-74DE6A86CF48}"/>
              </a:ext>
            </a:extLst>
          </p:cNvPr>
          <p:cNvSpPr>
            <a:spLocks noGrp="1"/>
          </p:cNvSpPr>
          <p:nvPr>
            <p:ph sz="half" idx="2"/>
          </p:nvPr>
        </p:nvSpPr>
        <p:spPr>
          <a:xfrm>
            <a:off x="9258300" y="2738438"/>
            <a:ext cx="7772400" cy="6527007"/>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Datos vietos rezervavimo ženklas 4">
            <a:extLst>
              <a:ext uri="{FF2B5EF4-FFF2-40B4-BE49-F238E27FC236}">
                <a16:creationId xmlns:a16="http://schemas.microsoft.com/office/drawing/2014/main" id="{786DD27C-FF1B-4EF5-4FEB-A5FE11BCD4E6}"/>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6" name="Poraštės vietos rezervavimo ženklas 5">
            <a:extLst>
              <a:ext uri="{FF2B5EF4-FFF2-40B4-BE49-F238E27FC236}">
                <a16:creationId xmlns:a16="http://schemas.microsoft.com/office/drawing/2014/main" id="{60AD0214-4E24-2E97-26C6-3B5EC08EEB1E}"/>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F58F3A42-2DFF-A3C1-6FDA-3F93ABDF67D3}"/>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25156587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BF31831-F769-704B-714A-5E36B8873271}"/>
              </a:ext>
            </a:extLst>
          </p:cNvPr>
          <p:cNvSpPr>
            <a:spLocks noGrp="1"/>
          </p:cNvSpPr>
          <p:nvPr>
            <p:ph type="title"/>
          </p:nvPr>
        </p:nvSpPr>
        <p:spPr>
          <a:xfrm>
            <a:off x="1259682" y="547688"/>
            <a:ext cx="15773400" cy="1988345"/>
          </a:xfrm>
        </p:spPr>
        <p:txBody>
          <a:bodyPr/>
          <a:lstStyle/>
          <a:p>
            <a:r>
              <a:rPr lang="lt-LT"/>
              <a:t>Spustelėję redaguokite stilių</a:t>
            </a:r>
          </a:p>
        </p:txBody>
      </p:sp>
      <p:sp>
        <p:nvSpPr>
          <p:cNvPr id="3" name="Teksto vietos rezervavimo ženklas 2">
            <a:extLst>
              <a:ext uri="{FF2B5EF4-FFF2-40B4-BE49-F238E27FC236}">
                <a16:creationId xmlns:a16="http://schemas.microsoft.com/office/drawing/2014/main" id="{B8B1928F-07C3-D859-172A-3A6542684591}"/>
              </a:ext>
            </a:extLst>
          </p:cNvPr>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lt-LT"/>
              <a:t>Spustelėkite, kad galėtumėte redaguoti šablono teksto stilius</a:t>
            </a:r>
          </a:p>
        </p:txBody>
      </p:sp>
      <p:sp>
        <p:nvSpPr>
          <p:cNvPr id="4" name="Turinio vietos rezervavimo ženklas 3">
            <a:extLst>
              <a:ext uri="{FF2B5EF4-FFF2-40B4-BE49-F238E27FC236}">
                <a16:creationId xmlns:a16="http://schemas.microsoft.com/office/drawing/2014/main" id="{770F0472-41E1-7E47-B6C9-41A2803CC6E6}"/>
              </a:ext>
            </a:extLst>
          </p:cNvPr>
          <p:cNvSpPr>
            <a:spLocks noGrp="1"/>
          </p:cNvSpPr>
          <p:nvPr>
            <p:ph sz="half" idx="2"/>
          </p:nvPr>
        </p:nvSpPr>
        <p:spPr>
          <a:xfrm>
            <a:off x="1259683" y="3757613"/>
            <a:ext cx="7736681" cy="5526882"/>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Teksto vietos rezervavimo ženklas 4">
            <a:extLst>
              <a:ext uri="{FF2B5EF4-FFF2-40B4-BE49-F238E27FC236}">
                <a16:creationId xmlns:a16="http://schemas.microsoft.com/office/drawing/2014/main" id="{8CBF277B-6FD8-01E9-5B67-261F36E6F846}"/>
              </a:ext>
            </a:extLst>
          </p:cNvPr>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lt-LT"/>
              <a:t>Spustelėkite, kad galėtumėte redaguoti šablono teksto stilius</a:t>
            </a:r>
          </a:p>
        </p:txBody>
      </p:sp>
      <p:sp>
        <p:nvSpPr>
          <p:cNvPr id="6" name="Turinio vietos rezervavimo ženklas 5">
            <a:extLst>
              <a:ext uri="{FF2B5EF4-FFF2-40B4-BE49-F238E27FC236}">
                <a16:creationId xmlns:a16="http://schemas.microsoft.com/office/drawing/2014/main" id="{CC10E513-AD40-91F5-FE78-E3156C9E4D27}"/>
              </a:ext>
            </a:extLst>
          </p:cNvPr>
          <p:cNvSpPr>
            <a:spLocks noGrp="1"/>
          </p:cNvSpPr>
          <p:nvPr>
            <p:ph sz="quarter" idx="4"/>
          </p:nvPr>
        </p:nvSpPr>
        <p:spPr>
          <a:xfrm>
            <a:off x="9258300" y="3757613"/>
            <a:ext cx="7774782" cy="5526882"/>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7" name="Datos vietos rezervavimo ženklas 6">
            <a:extLst>
              <a:ext uri="{FF2B5EF4-FFF2-40B4-BE49-F238E27FC236}">
                <a16:creationId xmlns:a16="http://schemas.microsoft.com/office/drawing/2014/main" id="{53988A81-CC8C-ECFD-66E0-0907A58B3BF7}"/>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8" name="Poraštės vietos rezervavimo ženklas 7">
            <a:extLst>
              <a:ext uri="{FF2B5EF4-FFF2-40B4-BE49-F238E27FC236}">
                <a16:creationId xmlns:a16="http://schemas.microsoft.com/office/drawing/2014/main" id="{C43A8E7B-8DC5-C906-9396-D4A5298BB292}"/>
              </a:ext>
            </a:extLst>
          </p:cNvPr>
          <p:cNvSpPr>
            <a:spLocks noGrp="1"/>
          </p:cNvSpPr>
          <p:nvPr>
            <p:ph type="ftr" sz="quarter" idx="11"/>
          </p:nvPr>
        </p:nvSpPr>
        <p:spPr/>
        <p:txBody>
          <a:bodyPr/>
          <a:lstStyle/>
          <a:p>
            <a:endParaRPr lang="lt-LT"/>
          </a:p>
        </p:txBody>
      </p:sp>
      <p:sp>
        <p:nvSpPr>
          <p:cNvPr id="9" name="Skaidrės numerio vietos rezervavimo ženklas 8">
            <a:extLst>
              <a:ext uri="{FF2B5EF4-FFF2-40B4-BE49-F238E27FC236}">
                <a16:creationId xmlns:a16="http://schemas.microsoft.com/office/drawing/2014/main" id="{3E77BF3F-0BFE-1E5E-9518-0A6361CC713F}"/>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27535814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714536AB-9577-F87B-45B1-E17D04FECC81}"/>
              </a:ext>
            </a:extLst>
          </p:cNvPr>
          <p:cNvSpPr>
            <a:spLocks noGrp="1"/>
          </p:cNvSpPr>
          <p:nvPr>
            <p:ph type="title"/>
          </p:nvPr>
        </p:nvSpPr>
        <p:spPr/>
        <p:txBody>
          <a:bodyPr/>
          <a:lstStyle/>
          <a:p>
            <a:r>
              <a:rPr lang="lt-LT"/>
              <a:t>Spustelėję redaguokite stilių</a:t>
            </a:r>
          </a:p>
        </p:txBody>
      </p:sp>
      <p:sp>
        <p:nvSpPr>
          <p:cNvPr id="3" name="Datos vietos rezervavimo ženklas 2">
            <a:extLst>
              <a:ext uri="{FF2B5EF4-FFF2-40B4-BE49-F238E27FC236}">
                <a16:creationId xmlns:a16="http://schemas.microsoft.com/office/drawing/2014/main" id="{3075FDF4-8C59-5552-C704-43438F9AA5E7}"/>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4" name="Poraštės vietos rezervavimo ženklas 3">
            <a:extLst>
              <a:ext uri="{FF2B5EF4-FFF2-40B4-BE49-F238E27FC236}">
                <a16:creationId xmlns:a16="http://schemas.microsoft.com/office/drawing/2014/main" id="{96F77377-353A-B953-D6DD-7E4E287A4733}"/>
              </a:ext>
            </a:extLst>
          </p:cNvPr>
          <p:cNvSpPr>
            <a:spLocks noGrp="1"/>
          </p:cNvSpPr>
          <p:nvPr>
            <p:ph type="ftr" sz="quarter" idx="11"/>
          </p:nvPr>
        </p:nvSpPr>
        <p:spPr/>
        <p:txBody>
          <a:bodyPr/>
          <a:lstStyle/>
          <a:p>
            <a:endParaRPr lang="lt-LT"/>
          </a:p>
        </p:txBody>
      </p:sp>
      <p:sp>
        <p:nvSpPr>
          <p:cNvPr id="5" name="Skaidrės numerio vietos rezervavimo ženklas 4">
            <a:extLst>
              <a:ext uri="{FF2B5EF4-FFF2-40B4-BE49-F238E27FC236}">
                <a16:creationId xmlns:a16="http://schemas.microsoft.com/office/drawing/2014/main" id="{3AF92D3E-A023-C45D-6B1E-05C9D254899B}"/>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6498215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a:extLst>
              <a:ext uri="{FF2B5EF4-FFF2-40B4-BE49-F238E27FC236}">
                <a16:creationId xmlns:a16="http://schemas.microsoft.com/office/drawing/2014/main" id="{EB698A3E-AA3D-193B-3E45-99B8530EB70C}"/>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3" name="Poraštės vietos rezervavimo ženklas 2">
            <a:extLst>
              <a:ext uri="{FF2B5EF4-FFF2-40B4-BE49-F238E27FC236}">
                <a16:creationId xmlns:a16="http://schemas.microsoft.com/office/drawing/2014/main" id="{05BF4A9E-EC62-33E6-350A-208939105716}"/>
              </a:ext>
            </a:extLst>
          </p:cNvPr>
          <p:cNvSpPr>
            <a:spLocks noGrp="1"/>
          </p:cNvSpPr>
          <p:nvPr>
            <p:ph type="ftr" sz="quarter" idx="1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7E619955-D75A-5FFC-6835-E8F2D8F3A92D}"/>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4406721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56E4ADA-8C39-2961-2609-5C8A56AB3FA5}"/>
              </a:ext>
            </a:extLst>
          </p:cNvPr>
          <p:cNvSpPr>
            <a:spLocks noGrp="1"/>
          </p:cNvSpPr>
          <p:nvPr>
            <p:ph type="title"/>
          </p:nvPr>
        </p:nvSpPr>
        <p:spPr>
          <a:xfrm>
            <a:off x="1259683" y="685800"/>
            <a:ext cx="5898356" cy="2400300"/>
          </a:xfrm>
        </p:spPr>
        <p:txBody>
          <a:bodyPr anchor="b"/>
          <a:lstStyle>
            <a:lvl1pPr>
              <a:defRPr sz="4800"/>
            </a:lvl1pPr>
          </a:lstStyle>
          <a:p>
            <a:r>
              <a:rPr lang="lt-LT"/>
              <a:t>Spustelėję redaguokite stilių</a:t>
            </a:r>
          </a:p>
        </p:txBody>
      </p:sp>
      <p:sp>
        <p:nvSpPr>
          <p:cNvPr id="3" name="Turinio vietos rezervavimo ženklas 2">
            <a:extLst>
              <a:ext uri="{FF2B5EF4-FFF2-40B4-BE49-F238E27FC236}">
                <a16:creationId xmlns:a16="http://schemas.microsoft.com/office/drawing/2014/main" id="{50A164C9-8340-0056-62DF-578EC2B406B2}"/>
              </a:ext>
            </a:extLst>
          </p:cNvPr>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eksto vietos rezervavimo ženklas 3">
            <a:extLst>
              <a:ext uri="{FF2B5EF4-FFF2-40B4-BE49-F238E27FC236}">
                <a16:creationId xmlns:a16="http://schemas.microsoft.com/office/drawing/2014/main" id="{79946FCB-C8F8-CF72-B066-1DF4A0791DD6}"/>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lt-LT"/>
              <a:t>Spustelėkite, kad galėtumėte redaguoti šablono teksto stilius</a:t>
            </a:r>
          </a:p>
        </p:txBody>
      </p:sp>
      <p:sp>
        <p:nvSpPr>
          <p:cNvPr id="5" name="Datos vietos rezervavimo ženklas 4">
            <a:extLst>
              <a:ext uri="{FF2B5EF4-FFF2-40B4-BE49-F238E27FC236}">
                <a16:creationId xmlns:a16="http://schemas.microsoft.com/office/drawing/2014/main" id="{5948C4F3-AC23-A219-F7E8-19508F4A62F1}"/>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6" name="Poraštės vietos rezervavimo ženklas 5">
            <a:extLst>
              <a:ext uri="{FF2B5EF4-FFF2-40B4-BE49-F238E27FC236}">
                <a16:creationId xmlns:a16="http://schemas.microsoft.com/office/drawing/2014/main" id="{9E383456-A877-23FA-AA97-FA7003DD5001}"/>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ABB74E0A-203E-DDB2-1DA1-7638B43FD285}"/>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7432681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0BBAB12-DF1A-E637-592F-18F91B9C09C9}"/>
              </a:ext>
            </a:extLst>
          </p:cNvPr>
          <p:cNvSpPr>
            <a:spLocks noGrp="1"/>
          </p:cNvSpPr>
          <p:nvPr>
            <p:ph type="title"/>
          </p:nvPr>
        </p:nvSpPr>
        <p:spPr>
          <a:xfrm>
            <a:off x="1259683" y="685800"/>
            <a:ext cx="5898356" cy="2400300"/>
          </a:xfrm>
        </p:spPr>
        <p:txBody>
          <a:bodyPr anchor="b"/>
          <a:lstStyle>
            <a:lvl1pPr>
              <a:defRPr sz="4800"/>
            </a:lvl1pPr>
          </a:lstStyle>
          <a:p>
            <a:r>
              <a:rPr lang="lt-LT"/>
              <a:t>Spustelėję redaguokite stilių</a:t>
            </a:r>
          </a:p>
        </p:txBody>
      </p:sp>
      <p:sp>
        <p:nvSpPr>
          <p:cNvPr id="3" name="Paveikslėlio vietos rezervavimo ženklas 2">
            <a:extLst>
              <a:ext uri="{FF2B5EF4-FFF2-40B4-BE49-F238E27FC236}">
                <a16:creationId xmlns:a16="http://schemas.microsoft.com/office/drawing/2014/main" id="{A2301588-A0FC-AD7F-3FF1-4CAE84059F9C}"/>
              </a:ext>
            </a:extLst>
          </p:cNvPr>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lt-LT"/>
          </a:p>
        </p:txBody>
      </p:sp>
      <p:sp>
        <p:nvSpPr>
          <p:cNvPr id="4" name="Teksto vietos rezervavimo ženklas 3">
            <a:extLst>
              <a:ext uri="{FF2B5EF4-FFF2-40B4-BE49-F238E27FC236}">
                <a16:creationId xmlns:a16="http://schemas.microsoft.com/office/drawing/2014/main" id="{0A46E33E-987E-5C1C-3E0E-DDA7398EAF36}"/>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lt-LT"/>
              <a:t>Spustelėkite, kad galėtumėte redaguoti šablono teksto stilius</a:t>
            </a:r>
          </a:p>
        </p:txBody>
      </p:sp>
      <p:sp>
        <p:nvSpPr>
          <p:cNvPr id="5" name="Datos vietos rezervavimo ženklas 4">
            <a:extLst>
              <a:ext uri="{FF2B5EF4-FFF2-40B4-BE49-F238E27FC236}">
                <a16:creationId xmlns:a16="http://schemas.microsoft.com/office/drawing/2014/main" id="{411629F7-96A5-DB0C-21B9-3850E6373BD3}"/>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6" name="Poraštės vietos rezervavimo ženklas 5">
            <a:extLst>
              <a:ext uri="{FF2B5EF4-FFF2-40B4-BE49-F238E27FC236}">
                <a16:creationId xmlns:a16="http://schemas.microsoft.com/office/drawing/2014/main" id="{F17FE067-8182-3A6F-1DF8-1C3DD0AB4BB2}"/>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923D2486-708A-3127-E915-A90296A79E38}"/>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11379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026C7BF2-8B1E-B46C-0C98-05C7C53FC5A2}"/>
              </a:ext>
            </a:extLst>
          </p:cNvPr>
          <p:cNvSpPr>
            <a:spLocks noGrp="1"/>
          </p:cNvSpPr>
          <p:nvPr>
            <p:ph type="title"/>
          </p:nvPr>
        </p:nvSpPr>
        <p:spPr/>
        <p:txBody>
          <a:bodyPr/>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F56201A3-28AF-BD71-7CC8-24AC6EA58704}"/>
              </a:ext>
            </a:extLst>
          </p:cNvPr>
          <p:cNvSpPr>
            <a:spLocks noGrp="1"/>
          </p:cNvSpPr>
          <p:nvPr>
            <p:ph type="body" orient="vert" idx="1"/>
          </p:nvPr>
        </p:nvSpPr>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41BFA962-C73C-06BE-32AF-FD16AEEE3A02}"/>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5" name="Poraštės vietos rezervavimo ženklas 4">
            <a:extLst>
              <a:ext uri="{FF2B5EF4-FFF2-40B4-BE49-F238E27FC236}">
                <a16:creationId xmlns:a16="http://schemas.microsoft.com/office/drawing/2014/main" id="{6F66BDA6-5D01-C396-86FD-8D85F2F3380F}"/>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2D921F5D-04F7-6F99-D0BA-A8B5F31DBFF1}"/>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3157189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a:extLst>
              <a:ext uri="{FF2B5EF4-FFF2-40B4-BE49-F238E27FC236}">
                <a16:creationId xmlns:a16="http://schemas.microsoft.com/office/drawing/2014/main" id="{213B192F-22AE-65D1-E0C1-E8173B0D8EBA}"/>
              </a:ext>
            </a:extLst>
          </p:cNvPr>
          <p:cNvSpPr>
            <a:spLocks noGrp="1"/>
          </p:cNvSpPr>
          <p:nvPr>
            <p:ph type="title" orient="vert"/>
          </p:nvPr>
        </p:nvSpPr>
        <p:spPr>
          <a:xfrm>
            <a:off x="13087350" y="547688"/>
            <a:ext cx="3943350" cy="8717757"/>
          </a:xfrm>
        </p:spPr>
        <p:txBody>
          <a:bodyPr vert="eaVert"/>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BDB9D5E2-D2E0-9466-F78F-32835D0872D2}"/>
              </a:ext>
            </a:extLst>
          </p:cNvPr>
          <p:cNvSpPr>
            <a:spLocks noGrp="1"/>
          </p:cNvSpPr>
          <p:nvPr>
            <p:ph type="body" orient="vert" idx="1"/>
          </p:nvPr>
        </p:nvSpPr>
        <p:spPr>
          <a:xfrm>
            <a:off x="1257300" y="547688"/>
            <a:ext cx="11601450" cy="8717757"/>
          </a:xfrm>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3B5BCC47-6502-61A6-1D5B-38D5CE02B071}"/>
              </a:ext>
            </a:extLst>
          </p:cNvPr>
          <p:cNvSpPr>
            <a:spLocks noGrp="1"/>
          </p:cNvSpPr>
          <p:nvPr>
            <p:ph type="dt" sz="half" idx="10"/>
          </p:nvPr>
        </p:nvSpPr>
        <p:spPr/>
        <p:txBody>
          <a:bodyPr/>
          <a:lstStyle/>
          <a:p>
            <a:fld id="{CB4FBD20-1C5A-4FC7-AE4B-3A5FB1F6F991}" type="datetimeFigureOut">
              <a:rPr lang="lt-LT" smtClean="0"/>
              <a:t>2023-05-29</a:t>
            </a:fld>
            <a:endParaRPr lang="lt-LT"/>
          </a:p>
        </p:txBody>
      </p:sp>
      <p:sp>
        <p:nvSpPr>
          <p:cNvPr id="5" name="Poraštės vietos rezervavimo ženklas 4">
            <a:extLst>
              <a:ext uri="{FF2B5EF4-FFF2-40B4-BE49-F238E27FC236}">
                <a16:creationId xmlns:a16="http://schemas.microsoft.com/office/drawing/2014/main" id="{DFAAFC22-A203-DBDE-7BEE-C2049A86908D}"/>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05FAFBB0-4FBC-6F67-5AE5-E2B9D9BEEB8D}"/>
              </a:ext>
            </a:extLst>
          </p:cNvPr>
          <p:cNvSpPr>
            <a:spLocks noGrp="1"/>
          </p:cNvSpPr>
          <p:nvPr>
            <p:ph type="sldNum" sz="quarter" idx="12"/>
          </p:nvPr>
        </p:nvSpPr>
        <p:spPr/>
        <p:txBody>
          <a:bodyPr/>
          <a:lstStyle/>
          <a:p>
            <a:fld id="{F58DC41E-4F87-4AA7-B595-E00A4AB064D1}" type="slidenum">
              <a:rPr lang="lt-LT" smtClean="0"/>
              <a:t>‹#›</a:t>
            </a:fld>
            <a:endParaRPr lang="lt-LT"/>
          </a:p>
        </p:txBody>
      </p:sp>
    </p:spTree>
    <p:extLst>
      <p:ext uri="{BB962C8B-B14F-4D97-AF65-F5344CB8AC3E}">
        <p14:creationId xmlns:p14="http://schemas.microsoft.com/office/powerpoint/2010/main" val="2449698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5/29/2023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a:extLst>
              <a:ext uri="{FF2B5EF4-FFF2-40B4-BE49-F238E27FC236}">
                <a16:creationId xmlns:a16="http://schemas.microsoft.com/office/drawing/2014/main" id="{8BB34617-FBEF-9585-F8AE-C23D940CC625}"/>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lt-LT"/>
              <a:t>Spustelėję redaguokite stilių</a:t>
            </a:r>
          </a:p>
        </p:txBody>
      </p:sp>
      <p:sp>
        <p:nvSpPr>
          <p:cNvPr id="3" name="Teksto vietos rezervavimo ženklas 2">
            <a:extLst>
              <a:ext uri="{FF2B5EF4-FFF2-40B4-BE49-F238E27FC236}">
                <a16:creationId xmlns:a16="http://schemas.microsoft.com/office/drawing/2014/main" id="{A44931B2-4172-F02A-2966-95C3E2BAC4BB}"/>
              </a:ext>
            </a:extLst>
          </p:cNvPr>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19EB656E-A6E4-7588-0774-57D1B2859ED4}"/>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75000"/>
                  </a:schemeClr>
                </a:solidFill>
              </a:defRPr>
            </a:lvl1pPr>
          </a:lstStyle>
          <a:p>
            <a:fld id="{CB4FBD20-1C5A-4FC7-AE4B-3A5FB1F6F991}" type="datetimeFigureOut">
              <a:rPr lang="lt-LT" smtClean="0"/>
              <a:t>2023-05-29</a:t>
            </a:fld>
            <a:endParaRPr lang="lt-LT"/>
          </a:p>
        </p:txBody>
      </p:sp>
      <p:sp>
        <p:nvSpPr>
          <p:cNvPr id="5" name="Poraštės vietos rezervavimo ženklas 4">
            <a:extLst>
              <a:ext uri="{FF2B5EF4-FFF2-40B4-BE49-F238E27FC236}">
                <a16:creationId xmlns:a16="http://schemas.microsoft.com/office/drawing/2014/main" id="{BB049FE6-6B12-95BA-673F-B95883D0DEBE}"/>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75000"/>
                  </a:schemeClr>
                </a:solidFill>
              </a:defRPr>
            </a:lvl1pPr>
          </a:lstStyle>
          <a:p>
            <a:endParaRPr lang="lt-LT"/>
          </a:p>
        </p:txBody>
      </p:sp>
      <p:sp>
        <p:nvSpPr>
          <p:cNvPr id="6" name="Skaidrės numerio vietos rezervavimo ženklas 5">
            <a:extLst>
              <a:ext uri="{FF2B5EF4-FFF2-40B4-BE49-F238E27FC236}">
                <a16:creationId xmlns:a16="http://schemas.microsoft.com/office/drawing/2014/main" id="{D54AF5C0-5EDA-A856-660B-8BCEC2255FB2}"/>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75000"/>
                  </a:schemeClr>
                </a:solidFill>
              </a:defRPr>
            </a:lvl1pPr>
          </a:lstStyle>
          <a:p>
            <a:fld id="{F58DC41E-4F87-4AA7-B595-E00A4AB064D1}" type="slidenum">
              <a:rPr lang="lt-LT" smtClean="0"/>
              <a:t>‹#›</a:t>
            </a:fld>
            <a:endParaRPr lang="lt-LT"/>
          </a:p>
        </p:txBody>
      </p:sp>
    </p:spTree>
    <p:extLst>
      <p:ext uri="{BB962C8B-B14F-4D97-AF65-F5344CB8AC3E}">
        <p14:creationId xmlns:p14="http://schemas.microsoft.com/office/powerpoint/2010/main" val="25885120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lt-LT"/>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2.sv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8.svg"/><Relationship Id="rId7" Type="http://schemas.openxmlformats.org/officeDocument/2006/relationships/image" Target="../media/image10.svg"/><Relationship Id="rId12"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6.png"/><Relationship Id="rId5" Type="http://schemas.openxmlformats.org/officeDocument/2006/relationships/image" Target="../media/image2.svg"/><Relationship Id="rId10" Type="http://schemas.openxmlformats.org/officeDocument/2006/relationships/image" Target="../media/image5.png"/><Relationship Id="rId4" Type="http://schemas.openxmlformats.org/officeDocument/2006/relationships/image" Target="../media/image1.png"/><Relationship Id="rId9"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2.svg"/></Relationships>
</file>

<file path=ppt/slides/_rels/slide4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4" Type="http://schemas.openxmlformats.org/officeDocument/2006/relationships/image" Target="../media/image32.jpeg"/></Relationships>
</file>

<file path=ppt/slides/_rels/slide4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4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8.xml"/><Relationship Id="rId5" Type="http://schemas.openxmlformats.org/officeDocument/2006/relationships/image" Target="../media/image37.jpeg"/><Relationship Id="rId4" Type="http://schemas.openxmlformats.org/officeDocument/2006/relationships/image" Target="../media/image36.jpeg"/></Relationships>
</file>

<file path=ppt/slides/_rels/slide4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sv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1751445" y="-13027768"/>
            <a:ext cx="18344683" cy="22711303"/>
          </a:xfrm>
          <a:prstGeom prst="rect">
            <a:avLst/>
          </a:prstGeom>
        </p:spPr>
      </p:pic>
      <p:pic>
        <p:nvPicPr>
          <p:cNvPr id="4" name="Picture 4"/>
          <p:cNvPicPr>
            <a:picLocks noChangeAspect="1"/>
          </p:cNvPicPr>
          <p:nvPr/>
        </p:nvPicPr>
        <p:blipFill>
          <a:blip r:embed="rId4"/>
          <a:srcRect l="5529" r="7480"/>
          <a:stretch>
            <a:fillRect/>
          </a:stretch>
        </p:blipFill>
        <p:spPr>
          <a:xfrm>
            <a:off x="912843" y="0"/>
            <a:ext cx="5713871" cy="4060686"/>
          </a:xfrm>
          <a:prstGeom prst="rect">
            <a:avLst/>
          </a:prstGeom>
        </p:spPr>
      </p:pic>
      <p:pic>
        <p:nvPicPr>
          <p:cNvPr id="5" name="Picture 5"/>
          <p:cNvPicPr>
            <a:picLocks noChangeAspect="1"/>
          </p:cNvPicPr>
          <p:nvPr/>
        </p:nvPicPr>
        <p:blipFill>
          <a:blip r:embed="rId5"/>
          <a:srcRect t="5" b="5"/>
          <a:stretch>
            <a:fillRect/>
          </a:stretch>
        </p:blipFill>
        <p:spPr>
          <a:xfrm>
            <a:off x="6967635" y="8062350"/>
            <a:ext cx="3103941" cy="803064"/>
          </a:xfrm>
          <a:prstGeom prst="rect">
            <a:avLst/>
          </a:prstGeom>
        </p:spPr>
      </p:pic>
      <p:pic>
        <p:nvPicPr>
          <p:cNvPr id="6" name="Picture 6"/>
          <p:cNvPicPr>
            <a:picLocks noChangeAspect="1"/>
          </p:cNvPicPr>
          <p:nvPr/>
        </p:nvPicPr>
        <p:blipFill>
          <a:blip r:embed="rId6"/>
          <a:srcRect/>
          <a:stretch>
            <a:fillRect/>
          </a:stretch>
        </p:blipFill>
        <p:spPr>
          <a:xfrm>
            <a:off x="10071576" y="7213310"/>
            <a:ext cx="3538562" cy="2501144"/>
          </a:xfrm>
          <a:prstGeom prst="rect">
            <a:avLst/>
          </a:prstGeom>
        </p:spPr>
      </p:pic>
      <p:pic>
        <p:nvPicPr>
          <p:cNvPr id="7" name="Picture 7"/>
          <p:cNvPicPr>
            <a:picLocks noChangeAspect="1"/>
          </p:cNvPicPr>
          <p:nvPr/>
        </p:nvPicPr>
        <p:blipFill>
          <a:blip r:embed="rId7"/>
          <a:srcRect/>
          <a:stretch>
            <a:fillRect/>
          </a:stretch>
        </p:blipFill>
        <p:spPr>
          <a:xfrm>
            <a:off x="13013520" y="7609638"/>
            <a:ext cx="3855826" cy="1708489"/>
          </a:xfrm>
          <a:prstGeom prst="rect">
            <a:avLst/>
          </a:prstGeom>
        </p:spPr>
      </p:pic>
      <p:sp>
        <p:nvSpPr>
          <p:cNvPr id="8" name="TextBox 8"/>
          <p:cNvSpPr txBox="1"/>
          <p:nvPr/>
        </p:nvSpPr>
        <p:spPr>
          <a:xfrm>
            <a:off x="4817467" y="4304540"/>
            <a:ext cx="9604697" cy="2308324"/>
          </a:xfrm>
          <a:prstGeom prst="rect">
            <a:avLst/>
          </a:prstGeom>
        </p:spPr>
        <p:txBody>
          <a:bodyPr lIns="0" tIns="0" rIns="0" bIns="0" rtlCol="0" anchor="t">
            <a:spAutoFit/>
          </a:bodyPr>
          <a:lstStyle/>
          <a:p>
            <a:pPr algn="just">
              <a:lnSpc>
                <a:spcPts val="6047"/>
              </a:lnSpc>
            </a:pPr>
            <a:r>
              <a:rPr lang="lt-LT" sz="6299" dirty="0">
                <a:solidFill>
                  <a:srgbClr val="29577E"/>
                </a:solidFill>
                <a:latin typeface="Arial Bold"/>
              </a:rPr>
              <a:t>TŪM programa </a:t>
            </a:r>
          </a:p>
          <a:p>
            <a:pPr>
              <a:lnSpc>
                <a:spcPts val="6047"/>
              </a:lnSpc>
            </a:pPr>
            <a:r>
              <a:rPr lang="lt-LT" sz="6299" dirty="0">
                <a:solidFill>
                  <a:srgbClr val="29577E"/>
                </a:solidFill>
                <a:latin typeface="Arial Bold"/>
              </a:rPr>
              <a:t>Mūsų savivaldybėje: Kaišiadorių rajonas</a:t>
            </a:r>
            <a:endParaRPr lang="en-US" sz="6299" dirty="0">
              <a:solidFill>
                <a:srgbClr val="29577E"/>
              </a:solidFill>
              <a:latin typeface="Arial Bold"/>
            </a:endParaRPr>
          </a:p>
        </p:txBody>
      </p:sp>
      <p:pic>
        <p:nvPicPr>
          <p:cNvPr id="1026" name="Picture 2">
            <a:extLst>
              <a:ext uri="{FF2B5EF4-FFF2-40B4-BE49-F238E27FC236}">
                <a16:creationId xmlns:a16="http://schemas.microsoft.com/office/drawing/2014/main" id="{5441ED99-47E9-3DEE-5514-C3A56D300C4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62200" y="4304540"/>
            <a:ext cx="1232424" cy="146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2520614" y="-15237569"/>
            <a:ext cx="18344683" cy="22711303"/>
          </a:xfrm>
          <a:prstGeom prst="rect">
            <a:avLst/>
          </a:prstGeom>
        </p:spPr>
      </p:pic>
      <p:sp>
        <p:nvSpPr>
          <p:cNvPr id="3" name="TextBox 3"/>
          <p:cNvSpPr txBox="1"/>
          <p:nvPr/>
        </p:nvSpPr>
        <p:spPr>
          <a:xfrm>
            <a:off x="1028700" y="2327510"/>
            <a:ext cx="16230600" cy="9846735"/>
          </a:xfrm>
          <a:prstGeom prst="rect">
            <a:avLst/>
          </a:prstGeom>
        </p:spPr>
        <p:txBody>
          <a:bodyPr wrap="square" lIns="0" tIns="0" rIns="0" bIns="0" rtlCol="0" anchor="t">
            <a:spAutoFit/>
          </a:bodyPr>
          <a:lstStyle/>
          <a:p>
            <a:pPr algn="just">
              <a:lnSpc>
                <a:spcPct val="115000"/>
              </a:lnSpc>
              <a:spcAft>
                <a:spcPts val="800"/>
              </a:spcAft>
            </a:pPr>
            <a:r>
              <a:rPr lang="lt-LT" sz="3200" b="1" dirty="0">
                <a:effectLst/>
                <a:latin typeface="Calibri" panose="020F0502020204030204" pitchFamily="34" charset="0"/>
                <a:ea typeface="Times New Roman" panose="02020603050405020304" pitchFamily="18" charset="0"/>
                <a:cs typeface="Calibri" panose="020F0502020204030204" pitchFamily="34" charset="0"/>
              </a:rPr>
              <a:t>Kaišiadorių rajono savivaldybės mokinių NMPP, PUPP, VBE egzaminų rezultatai yra kintantys ir ne visada siekia šalies vidurkį.</a:t>
            </a:r>
            <a:r>
              <a:rPr lang="lt-LT" sz="3200" dirty="0">
                <a:effectLst/>
                <a:latin typeface="Calibri" panose="020F0502020204030204" pitchFamily="34" charset="0"/>
                <a:ea typeface="Times New Roman" panose="02020603050405020304" pitchFamily="18" charset="0"/>
                <a:cs typeface="Calibri" panose="020F0502020204030204" pitchFamily="34" charset="0"/>
              </a:rPr>
              <a:t> PUPP rezultatai žemesni už šalies vidurkį: </a:t>
            </a:r>
            <a:r>
              <a:rPr lang="lt-LT" sz="3200" dirty="0">
                <a:solidFill>
                  <a:srgbClr val="404040"/>
                </a:solidFill>
                <a:effectLst/>
                <a:latin typeface="Calibri" panose="020F0502020204030204" pitchFamily="34" charset="0"/>
                <a:ea typeface="Times New Roman" panose="02020603050405020304" pitchFamily="18" charset="0"/>
                <a:cs typeface="Calibri" panose="020F0502020204030204" pitchFamily="34" charset="0"/>
              </a:rPr>
              <a:t>2019–2021 m. laikotarpiu 3,7 proc. mažėjo lietuvių k. PUPP rezultatai (nuo 49,5 iki 45,8) ir nesiekė šalies vidurkio;  12,66 proc. augo matematikos PUPP rezultatai (nuo 27,8 iki 40,46), tačiau nesiekė šalies vidurkio.</a:t>
            </a:r>
            <a:endParaRPr lang="lt-LT" sz="3200" dirty="0">
              <a:solidFill>
                <a:srgbClr val="404040"/>
              </a:solidFill>
              <a:latin typeface="Calibri" panose="020F0502020204030204" pitchFamily="34" charset="0"/>
              <a:ea typeface="Times New Roman" panose="02020603050405020304" pitchFamily="18" charset="0"/>
              <a:cs typeface="Calibri" panose="020F0502020204030204" pitchFamily="34" charset="0"/>
            </a:endParaRPr>
          </a:p>
          <a:p>
            <a:pPr algn="just">
              <a:lnSpc>
                <a:spcPct val="115000"/>
              </a:lnSpc>
              <a:spcAft>
                <a:spcPts val="800"/>
              </a:spcAft>
            </a:pPr>
            <a:r>
              <a:rPr lang="lt-LT" sz="3200" dirty="0">
                <a:effectLst/>
                <a:latin typeface="Calibri" panose="020F0502020204030204" pitchFamily="34" charset="0"/>
                <a:ea typeface="Times New Roman" panose="02020603050405020304" pitchFamily="18" charset="0"/>
                <a:cs typeface="Calibri" panose="020F0502020204030204" pitchFamily="34" charset="0"/>
              </a:rPr>
              <a:t>Palyginus trejų metų rezultatus, nustatyta, </a:t>
            </a:r>
            <a:r>
              <a:rPr lang="lt-LT" sz="3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kad trejus metus iš eilės VBE rezultatų vidurkis yra žemesni už šalies šių mokomųjų dalykų: </a:t>
            </a:r>
            <a:r>
              <a:rPr lang="lt-LT" sz="3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fizikos, anglų ir rusų kalbos</a:t>
            </a:r>
            <a:r>
              <a:rPr lang="lt-LT" sz="3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 </a:t>
            </a:r>
            <a:r>
              <a:rPr lang="lt-LT" sz="32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informacinių technologijų </a:t>
            </a:r>
            <a:r>
              <a:rPr lang="lt-LT" sz="3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rezultatų vidurkis yra didesnis už šalies. </a:t>
            </a:r>
          </a:p>
          <a:p>
            <a:pPr algn="just">
              <a:lnSpc>
                <a:spcPct val="115000"/>
              </a:lnSpc>
              <a:spcAft>
                <a:spcPts val="800"/>
              </a:spcAft>
            </a:pPr>
            <a:r>
              <a:rPr lang="lt-LT" sz="3200" dirty="0">
                <a:effectLst/>
                <a:latin typeface="Calibri" panose="020F0502020204030204" pitchFamily="34" charset="0"/>
                <a:ea typeface="Times New Roman" panose="02020603050405020304" pitchFamily="18" charset="0"/>
                <a:cs typeface="Calibri" panose="020F0502020204030204" pitchFamily="34" charset="0"/>
              </a:rPr>
              <a:t>Stebimas mokinių </a:t>
            </a:r>
            <a:r>
              <a:rPr lang="lt-LT" sz="3200" b="1" dirty="0">
                <a:effectLst/>
                <a:latin typeface="Calibri" panose="020F0502020204030204" pitchFamily="34" charset="0"/>
                <a:ea typeface="Times New Roman" panose="02020603050405020304" pitchFamily="18" charset="0"/>
                <a:cs typeface="Calibri" panose="020F0502020204030204" pitchFamily="34" charset="0"/>
              </a:rPr>
              <a:t>pasiekimų atotrūkis </a:t>
            </a:r>
            <a:r>
              <a:rPr lang="lt-LT" sz="3200" dirty="0">
                <a:effectLst/>
                <a:latin typeface="Calibri" panose="020F0502020204030204" pitchFamily="34" charset="0"/>
                <a:ea typeface="Times New Roman" panose="02020603050405020304" pitchFamily="18" charset="0"/>
                <a:cs typeface="Calibri" panose="020F0502020204030204" pitchFamily="34" charset="0"/>
              </a:rPr>
              <a:t>tarp savivaldybėje esančių mokyklų, kurį sąlygoja </a:t>
            </a:r>
            <a:r>
              <a:rPr lang="lt-LT" sz="3200" b="1" dirty="0">
                <a:effectLst/>
                <a:latin typeface="Calibri" panose="020F0502020204030204" pitchFamily="34" charset="0"/>
                <a:ea typeface="Times New Roman" panose="02020603050405020304" pitchFamily="18" charset="0"/>
                <a:cs typeface="Calibri" panose="020F0502020204030204" pitchFamily="34" charset="0"/>
              </a:rPr>
              <a:t>nevienoda ugdymo(</a:t>
            </a:r>
            <a:r>
              <a:rPr lang="lt-LT" sz="3200" b="1" dirty="0" err="1">
                <a:effectLst/>
                <a:latin typeface="Calibri" panose="020F0502020204030204" pitchFamily="34" charset="0"/>
                <a:ea typeface="Times New Roman" panose="02020603050405020304" pitchFamily="18" charset="0"/>
                <a:cs typeface="Calibri" panose="020F0502020204030204" pitchFamily="34" charset="0"/>
              </a:rPr>
              <a:t>si</a:t>
            </a:r>
            <a:r>
              <a:rPr lang="lt-LT" sz="3200" b="1" dirty="0">
                <a:effectLst/>
                <a:latin typeface="Calibri" panose="020F0502020204030204" pitchFamily="34" charset="0"/>
                <a:ea typeface="Times New Roman" panose="02020603050405020304" pitchFamily="18" charset="0"/>
                <a:cs typeface="Calibri" panose="020F0502020204030204" pitchFamily="34" charset="0"/>
              </a:rPr>
              <a:t>) aplinka</a:t>
            </a:r>
            <a:r>
              <a:rPr lang="lt-LT" sz="3200" dirty="0">
                <a:effectLst/>
                <a:latin typeface="Calibri" panose="020F0502020204030204" pitchFamily="34" charset="0"/>
                <a:ea typeface="Times New Roman" panose="02020603050405020304" pitchFamily="18" charset="0"/>
                <a:cs typeface="Calibri" panose="020F0502020204030204" pitchFamily="34" charset="0"/>
              </a:rPr>
              <a:t>, </a:t>
            </a:r>
            <a:r>
              <a:rPr lang="lt-LT" sz="3200" b="1" dirty="0">
                <a:effectLst/>
                <a:latin typeface="Calibri" panose="020F0502020204030204" pitchFamily="34" charset="0"/>
                <a:ea typeface="Times New Roman" panose="02020603050405020304" pitchFamily="18" charset="0"/>
                <a:cs typeface="Calibri" panose="020F0502020204030204" pitchFamily="34" charset="0"/>
              </a:rPr>
              <a:t>mokytojų lyderystės kompetencija</a:t>
            </a:r>
            <a:r>
              <a:rPr lang="lt-LT" sz="3200" dirty="0">
                <a:effectLst/>
                <a:latin typeface="Calibri" panose="020F0502020204030204" pitchFamily="34" charset="0"/>
                <a:ea typeface="Times New Roman" panose="02020603050405020304" pitchFamily="18" charset="0"/>
                <a:cs typeface="Calibri" panose="020F0502020204030204" pitchFamily="34" charset="0"/>
              </a:rPr>
              <a:t>, </a:t>
            </a:r>
            <a:r>
              <a:rPr lang="lt-LT" sz="3200" b="1" dirty="0">
                <a:effectLst/>
                <a:latin typeface="Calibri" panose="020F0502020204030204" pitchFamily="34" charset="0"/>
                <a:ea typeface="Times New Roman" panose="02020603050405020304" pitchFamily="18" charset="0"/>
                <a:cs typeface="Calibri" panose="020F0502020204030204" pitchFamily="34" charset="0"/>
              </a:rPr>
              <a:t>epizodiškas bendradarbiavimas</a:t>
            </a:r>
            <a:r>
              <a:rPr lang="lt-LT" sz="3200" dirty="0">
                <a:effectLst/>
                <a:latin typeface="Calibri" panose="020F0502020204030204" pitchFamily="34" charset="0"/>
                <a:ea typeface="Times New Roman" panose="02020603050405020304" pitchFamily="18" charset="0"/>
                <a:cs typeface="Calibri" panose="020F0502020204030204" pitchFamily="34" charset="0"/>
              </a:rPr>
              <a:t>, </a:t>
            </a:r>
            <a:r>
              <a:rPr lang="lt-LT" sz="3200" b="1" dirty="0">
                <a:effectLst/>
                <a:latin typeface="Calibri" panose="020F0502020204030204" pitchFamily="34" charset="0"/>
                <a:ea typeface="Times New Roman" panose="02020603050405020304" pitchFamily="18" charset="0"/>
                <a:cs typeface="Calibri" panose="020F0502020204030204" pitchFamily="34" charset="0"/>
              </a:rPr>
              <a:t>kultūrinės tradicijos, tėvų įsitraukimo stoka, įvairių poreikių mokinių </a:t>
            </a:r>
            <a:r>
              <a:rPr lang="lt-LT" sz="3200" b="1" dirty="0" err="1">
                <a:effectLst/>
                <a:latin typeface="Calibri" panose="020F0502020204030204" pitchFamily="34" charset="0"/>
                <a:ea typeface="Times New Roman" panose="02020603050405020304" pitchFamily="18" charset="0"/>
                <a:cs typeface="Calibri" panose="020F0502020204030204" pitchFamily="34" charset="0"/>
              </a:rPr>
              <a:t>įtrauktis</a:t>
            </a:r>
            <a:r>
              <a:rPr lang="lt-LT" sz="3200" b="1" dirty="0">
                <a:effectLst/>
                <a:latin typeface="Calibri" panose="020F0502020204030204" pitchFamily="34" charset="0"/>
                <a:ea typeface="Times New Roman" panose="02020603050405020304" pitchFamily="18" charset="0"/>
                <a:cs typeface="Calibri" panose="020F0502020204030204" pitchFamily="34" charset="0"/>
              </a:rPr>
              <a:t> į ugdymo(</a:t>
            </a:r>
            <a:r>
              <a:rPr lang="lt-LT" sz="3200" b="1" dirty="0" err="1">
                <a:effectLst/>
                <a:latin typeface="Calibri" panose="020F0502020204030204" pitchFamily="34" charset="0"/>
                <a:ea typeface="Times New Roman" panose="02020603050405020304" pitchFamily="18" charset="0"/>
                <a:cs typeface="Calibri" panose="020F0502020204030204" pitchFamily="34" charset="0"/>
              </a:rPr>
              <a:t>si</a:t>
            </a:r>
            <a:r>
              <a:rPr lang="lt-LT" sz="3200" b="1" dirty="0">
                <a:effectLst/>
                <a:latin typeface="Calibri" panose="020F0502020204030204" pitchFamily="34" charset="0"/>
                <a:ea typeface="Times New Roman" panose="02020603050405020304" pitchFamily="18" charset="0"/>
                <a:cs typeface="Calibri" panose="020F0502020204030204" pitchFamily="34" charset="0"/>
              </a:rPr>
              <a:t>) procesą.</a:t>
            </a:r>
            <a:endParaRPr lang="lt-LT" sz="3200" b="1"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15000"/>
              </a:lnSpc>
              <a:spcAft>
                <a:spcPts val="800"/>
              </a:spcAft>
            </a:pPr>
            <a:endParaRPr lang="lt-LT" sz="3600" dirty="0">
              <a:solidFill>
                <a:srgbClr val="404040"/>
              </a:solidFill>
              <a:effectLst/>
              <a:latin typeface="Times New Roman" panose="02020603050405020304" pitchFamily="18" charset="0"/>
              <a:ea typeface="Times New Roman" panose="02020603050405020304" pitchFamily="18" charset="0"/>
            </a:endParaRPr>
          </a:p>
          <a:p>
            <a:pPr algn="just">
              <a:lnSpc>
                <a:spcPct val="115000"/>
              </a:lnSpc>
              <a:spcAft>
                <a:spcPts val="800"/>
              </a:spcAft>
            </a:pPr>
            <a:endParaRPr lang="lt-LT" sz="3600" dirty="0">
              <a:effectLst/>
              <a:latin typeface="Calibri" panose="020F0502020204030204" pitchFamily="34" charset="0"/>
              <a:ea typeface="Calibri" panose="020F0502020204030204" pitchFamily="34" charset="0"/>
            </a:endParaRPr>
          </a:p>
          <a:p>
            <a:pPr>
              <a:lnSpc>
                <a:spcPts val="4900"/>
              </a:lnSpc>
            </a:pPr>
            <a:endParaRPr lang="en-US" sz="3500" dirty="0">
              <a:solidFill>
                <a:srgbClr val="000000"/>
              </a:solidFill>
              <a:latin typeface="Arial"/>
            </a:endParaRPr>
          </a:p>
          <a:p>
            <a:pPr>
              <a:lnSpc>
                <a:spcPts val="4900"/>
              </a:lnSpc>
            </a:pPr>
            <a:r>
              <a:rPr lang="en-US" sz="3500" dirty="0">
                <a:solidFill>
                  <a:srgbClr val="000000"/>
                </a:solidFill>
                <a:latin typeface="Arial"/>
              </a:rPr>
              <a:t> </a:t>
            </a:r>
          </a:p>
          <a:p>
            <a:pPr>
              <a:lnSpc>
                <a:spcPts val="4900"/>
              </a:lnSpc>
            </a:pPr>
            <a:endParaRPr lang="en-US" sz="3500" dirty="0">
              <a:solidFill>
                <a:srgbClr val="000000"/>
              </a:solidFill>
              <a:latin typeface="Arial"/>
            </a:endParaRPr>
          </a:p>
        </p:txBody>
      </p:sp>
      <p:sp>
        <p:nvSpPr>
          <p:cNvPr id="4" name="TextBox 4"/>
          <p:cNvSpPr txBox="1"/>
          <p:nvPr/>
        </p:nvSpPr>
        <p:spPr>
          <a:xfrm>
            <a:off x="1028700" y="762000"/>
            <a:ext cx="15887700" cy="615553"/>
          </a:xfrm>
          <a:prstGeom prst="rect">
            <a:avLst/>
          </a:prstGeom>
        </p:spPr>
        <p:txBody>
          <a:bodyPr wrap="square" lIns="0" tIns="0" rIns="0" bIns="0" rtlCol="0" anchor="t">
            <a:spAutoFit/>
          </a:bodyPr>
          <a:lstStyle/>
          <a:p>
            <a:r>
              <a:rPr lang="lt-LT" sz="4000" b="1" dirty="0">
                <a:solidFill>
                  <a:srgbClr val="000000">
                    <a:alpha val="89804"/>
                  </a:srgbClr>
                </a:solidFill>
                <a:latin typeface="Calibri" panose="020F0502020204030204" pitchFamily="34" charset="0"/>
                <a:cs typeface="Calibri" panose="020F0502020204030204" pitchFamily="34" charset="0"/>
              </a:rPr>
              <a:t>SAVIVALDYBĖS ŠVIETIMO ESMINĖS PROBLEMOS</a:t>
            </a:r>
            <a:endParaRPr lang="en-US" sz="4000" b="1" dirty="0">
              <a:solidFill>
                <a:srgbClr val="000000">
                  <a:alpha val="89804"/>
                </a:srgbClr>
              </a:solidFill>
              <a:latin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2077" r="2077"/>
          <a:stretch>
            <a:fillRect/>
          </a:stretch>
        </p:blipFill>
        <p:spPr>
          <a:xfrm rot="2371020">
            <a:off x="12368213" y="-15389969"/>
            <a:ext cx="18344683" cy="22711303"/>
          </a:xfrm>
          <a:prstGeom prst="rect">
            <a:avLst/>
          </a:prstGeom>
        </p:spPr>
      </p:pic>
      <p:sp>
        <p:nvSpPr>
          <p:cNvPr id="3" name="TextBox 3"/>
          <p:cNvSpPr txBox="1"/>
          <p:nvPr/>
        </p:nvSpPr>
        <p:spPr>
          <a:xfrm>
            <a:off x="1028700" y="2327510"/>
            <a:ext cx="16230600" cy="7624395"/>
          </a:xfrm>
          <a:prstGeom prst="rect">
            <a:avLst/>
          </a:prstGeom>
        </p:spPr>
        <p:txBody>
          <a:bodyPr wrap="square" lIns="0" tIns="0" rIns="0" bIns="0" rtlCol="0" anchor="t">
            <a:spAutoFit/>
          </a:bodyPr>
          <a:lstStyle/>
          <a:p>
            <a:pPr indent="292100" algn="just">
              <a:lnSpc>
                <a:spcPct val="115000"/>
              </a:lnSpc>
              <a:spcAft>
                <a:spcPts val="800"/>
              </a:spcAft>
            </a:pPr>
            <a:r>
              <a:rPr lang="lt-LT" sz="3200" b="1" dirty="0">
                <a:effectLst/>
                <a:ea typeface="Times New Roman" panose="02020603050405020304" pitchFamily="18" charset="0"/>
                <a:cs typeface="Times New Roman" panose="02020603050405020304" pitchFamily="18" charset="0"/>
              </a:rPr>
              <a:t>1. </a:t>
            </a:r>
            <a:r>
              <a:rPr lang="lt-LT" sz="3200" dirty="0">
                <a:effectLst/>
                <a:ea typeface="Times New Roman" panose="02020603050405020304" pitchFamily="18" charset="0"/>
                <a:cs typeface="Times New Roman" panose="02020603050405020304" pitchFamily="18" charset="0"/>
              </a:rPr>
              <a:t>Šiuolaikiškos STEAM infrastruktūros, </a:t>
            </a:r>
            <a:r>
              <a:rPr lang="lt-LT" sz="3200" b="1" dirty="0">
                <a:effectLst/>
                <a:ea typeface="Times New Roman" panose="02020603050405020304" pitchFamily="18" charset="0"/>
                <a:cs typeface="Times New Roman" panose="02020603050405020304" pitchFamily="18" charset="0"/>
              </a:rPr>
              <a:t>veikiančios tinklaveikos principu, </a:t>
            </a:r>
            <a:r>
              <a:rPr lang="lt-LT" sz="3200" dirty="0">
                <a:effectLst/>
                <a:ea typeface="Times New Roman" panose="02020603050405020304" pitchFamily="18" charset="0"/>
                <a:cs typeface="Times New Roman" panose="02020603050405020304" pitchFamily="18" charset="0"/>
              </a:rPr>
              <a:t>trūkumas  yra itin reikšminga problema organizuojant ugdymą</a:t>
            </a:r>
            <a:r>
              <a:rPr lang="lt-LT" sz="3200" b="1" dirty="0">
                <a:effectLst/>
                <a:ea typeface="Times New Roman" panose="02020603050405020304" pitchFamily="18" charset="0"/>
                <a:cs typeface="Times New Roman" panose="02020603050405020304" pitchFamily="18" charset="0"/>
              </a:rPr>
              <a:t> </a:t>
            </a:r>
            <a:r>
              <a:rPr lang="lt-LT" sz="3200" b="1" dirty="0" err="1">
                <a:effectLst/>
                <a:ea typeface="Times New Roman" panose="02020603050405020304" pitchFamily="18" charset="0"/>
                <a:cs typeface="Times New Roman" panose="02020603050405020304" pitchFamily="18" charset="0"/>
              </a:rPr>
              <a:t>patyriminiu</a:t>
            </a:r>
            <a:r>
              <a:rPr lang="lt-LT" sz="3200" b="1" dirty="0">
                <a:effectLst/>
                <a:ea typeface="Times New Roman" panose="02020603050405020304" pitchFamily="18" charset="0"/>
                <a:cs typeface="Times New Roman" panose="02020603050405020304" pitchFamily="18" charset="0"/>
              </a:rPr>
              <a:t>, eksperimentiniu, probleminio mąstymo pagrindu STEAM dalykų ugdymo turinį.</a:t>
            </a:r>
            <a:endParaRPr lang="lt-LT" sz="3200" b="1" dirty="0">
              <a:effectLst/>
              <a:ea typeface="Calibri" panose="020F0502020204030204" pitchFamily="34" charset="0"/>
              <a:cs typeface="Times New Roman" panose="02020603050405020304" pitchFamily="18" charset="0"/>
            </a:endParaRPr>
          </a:p>
          <a:p>
            <a:pPr indent="203200" algn="just">
              <a:lnSpc>
                <a:spcPct val="115000"/>
              </a:lnSpc>
              <a:spcAft>
                <a:spcPts val="800"/>
              </a:spcAft>
            </a:pPr>
            <a:r>
              <a:rPr lang="lt-LT" sz="3200" b="1" dirty="0">
                <a:effectLst/>
                <a:ea typeface="Times New Roman" panose="02020603050405020304" pitchFamily="18" charset="0"/>
                <a:cs typeface="Times New Roman" panose="02020603050405020304" pitchFamily="18" charset="0"/>
              </a:rPr>
              <a:t>2. </a:t>
            </a:r>
            <a:r>
              <a:rPr lang="lt-LT" sz="3200" dirty="0">
                <a:effectLst/>
                <a:ea typeface="Times New Roman" panose="02020603050405020304" pitchFamily="18" charset="0"/>
                <a:cs typeface="Times New Roman" panose="02020603050405020304" pitchFamily="18" charset="0"/>
              </a:rPr>
              <a:t>Savivaldybėje kultūros turinys ir meno formos nesistemingai integruojamos į formalųjį švietimą. </a:t>
            </a:r>
            <a:r>
              <a:rPr lang="lt-LT" sz="3200" b="1" dirty="0">
                <a:effectLst/>
                <a:ea typeface="Times New Roman" panose="02020603050405020304" pitchFamily="18" charset="0"/>
                <a:cs typeface="Times New Roman" panose="02020603050405020304" pitchFamily="18" charset="0"/>
              </a:rPr>
              <a:t>Trūksta ugdymo įstaigų iniciatyvų ir partnerysčių su kultūros srityje dirbančiais profesionalais, ilgalaikių integruotų formalųjį ugdymą papildančių programų, erdvių kultūrinėms veikloms vykdyti.</a:t>
            </a:r>
          </a:p>
          <a:p>
            <a:pPr indent="203200" algn="just">
              <a:lnSpc>
                <a:spcPct val="115000"/>
              </a:lnSpc>
              <a:spcAft>
                <a:spcPts val="800"/>
              </a:spcAft>
            </a:pPr>
            <a:r>
              <a:rPr lang="lt-LT" sz="3200" b="1" dirty="0">
                <a:ea typeface="Calibri" panose="020F0502020204030204" pitchFamily="34" charset="0"/>
                <a:cs typeface="Times New Roman" panose="02020603050405020304" pitchFamily="18" charset="0"/>
              </a:rPr>
              <a:t>3.</a:t>
            </a:r>
            <a:r>
              <a:rPr lang="lt-LT" sz="3200" dirty="0">
                <a:effectLst/>
                <a:ea typeface="Times New Roman" panose="02020603050405020304" pitchFamily="18" charset="0"/>
              </a:rPr>
              <a:t> </a:t>
            </a:r>
            <a:r>
              <a:rPr lang="lt-LT" sz="3200" dirty="0">
                <a:ea typeface="Times New Roman" panose="02020603050405020304" pitchFamily="18" charset="0"/>
              </a:rPr>
              <a:t>B</a:t>
            </a:r>
            <a:r>
              <a:rPr lang="lt-LT" sz="3200" dirty="0">
                <a:effectLst/>
                <a:ea typeface="Times New Roman" panose="02020603050405020304" pitchFamily="18" charset="0"/>
              </a:rPr>
              <a:t>ūtina savivaldybėje sukurti </a:t>
            </a:r>
            <a:r>
              <a:rPr lang="lt-LT" sz="3200" dirty="0">
                <a:effectLst/>
                <a:ea typeface="Calibri" panose="020F0502020204030204" pitchFamily="34" charset="0"/>
              </a:rPr>
              <a:t> </a:t>
            </a:r>
            <a:r>
              <a:rPr lang="lt-LT" sz="3200" b="1" dirty="0">
                <a:effectLst/>
                <a:ea typeface="Calibri" panose="020F0502020204030204" pitchFamily="34" charset="0"/>
              </a:rPr>
              <a:t>paveikią įtraukiojo ugdymo sistemą, įgalinančią ugdyti įvairių gebėjimų mokinius </a:t>
            </a:r>
            <a:r>
              <a:rPr lang="lt-LT" sz="3200" dirty="0">
                <a:effectLst/>
                <a:ea typeface="Calibri" panose="020F0502020204030204" pitchFamily="34" charset="0"/>
              </a:rPr>
              <a:t>bei įveikti mokymosi barjerus, atsirandančius mokymosi aplinkoje. </a:t>
            </a:r>
          </a:p>
          <a:p>
            <a:pPr indent="203200" algn="just">
              <a:lnSpc>
                <a:spcPct val="115000"/>
              </a:lnSpc>
              <a:spcAft>
                <a:spcPts val="800"/>
              </a:spcAft>
            </a:pPr>
            <a:r>
              <a:rPr lang="lt-LT" sz="3200" b="1" dirty="0">
                <a:ea typeface="Times New Roman" panose="02020603050405020304" pitchFamily="18" charset="0"/>
              </a:rPr>
              <a:t>4. </a:t>
            </a:r>
            <a:r>
              <a:rPr lang="lt-LT" sz="3200" dirty="0">
                <a:ea typeface="Times New Roman" panose="02020603050405020304" pitchFamily="18" charset="0"/>
              </a:rPr>
              <a:t>M</a:t>
            </a:r>
            <a:r>
              <a:rPr lang="lt-LT" sz="3200" dirty="0">
                <a:effectLst/>
                <a:ea typeface="Times New Roman" panose="02020603050405020304" pitchFamily="18" charset="0"/>
              </a:rPr>
              <a:t>okyklose pasigendama </a:t>
            </a:r>
            <a:r>
              <a:rPr lang="lt-LT" sz="3200" b="1" dirty="0">
                <a:effectLst/>
                <a:ea typeface="Times New Roman" panose="02020603050405020304" pitchFamily="18" charset="0"/>
              </a:rPr>
              <a:t>pasidalytosios lyderystės kultūros puoselėjimo, </a:t>
            </a:r>
            <a:r>
              <a:rPr lang="lt-LT" sz="3200" dirty="0">
                <a:effectLst/>
                <a:ea typeface="Times New Roman" panose="02020603050405020304" pitchFamily="18" charset="0"/>
              </a:rPr>
              <a:t>nes vien vadovų siekio ir iniciatyvos diegti pokyčius nepakanka, todėl svarbu tobulinti </a:t>
            </a:r>
            <a:r>
              <a:rPr lang="lt-LT" sz="3200" b="1" dirty="0">
                <a:effectLst/>
                <a:ea typeface="Times New Roman" panose="02020603050405020304" pitchFamily="18" charset="0"/>
              </a:rPr>
              <a:t>mokytojų ir švietimo pagalbos specialistų lyderystės kompetencijas komandiniam, darniam ir tvariam darbui dėl kiekvieno mokinio sėkmės.</a:t>
            </a:r>
            <a:endParaRPr lang="lt-LT" sz="3200" b="1" dirty="0">
              <a:effectLst/>
              <a:ea typeface="Calibri" panose="020F0502020204030204" pitchFamily="34" charset="0"/>
              <a:cs typeface="Times New Roman" panose="02020603050405020304" pitchFamily="18" charset="0"/>
            </a:endParaRPr>
          </a:p>
        </p:txBody>
      </p:sp>
      <p:sp>
        <p:nvSpPr>
          <p:cNvPr id="4" name="TextBox 4"/>
          <p:cNvSpPr txBox="1"/>
          <p:nvPr/>
        </p:nvSpPr>
        <p:spPr>
          <a:xfrm>
            <a:off x="1028700" y="762000"/>
            <a:ext cx="15887700" cy="1231106"/>
          </a:xfrm>
          <a:prstGeom prst="rect">
            <a:avLst/>
          </a:prstGeom>
        </p:spPr>
        <p:txBody>
          <a:bodyPr wrap="square" lIns="0" tIns="0" rIns="0" bIns="0" rtlCol="0" anchor="t">
            <a:spAutoFit/>
          </a:bodyPr>
          <a:lstStyle/>
          <a:p>
            <a:r>
              <a:rPr lang="lt-LT" sz="4000" b="1" dirty="0">
                <a:solidFill>
                  <a:srgbClr val="000000">
                    <a:alpha val="89804"/>
                  </a:srgbClr>
                </a:solidFill>
                <a:latin typeface="+mj-lt"/>
                <a:cs typeface="Times New Roman" panose="02020603050405020304" pitchFamily="18" charset="0"/>
              </a:rPr>
              <a:t>PROBLEMOS, KURIAS SAVIVALDYBĖ SPRĘS DALYVAUDAMA TŪM PROGRAMOJE</a:t>
            </a:r>
            <a:endParaRPr lang="en-US" sz="4000" b="1" dirty="0">
              <a:solidFill>
                <a:srgbClr val="000000">
                  <a:alpha val="89804"/>
                </a:srgbClr>
              </a:solidFill>
              <a:latin typeface="+mj-lt"/>
              <a:cs typeface="Times New Roman" panose="02020603050405020304" pitchFamily="18" charset="0"/>
            </a:endParaRPr>
          </a:p>
        </p:txBody>
      </p:sp>
    </p:spTree>
    <p:extLst>
      <p:ext uri="{BB962C8B-B14F-4D97-AF65-F5344CB8AC3E}">
        <p14:creationId xmlns:p14="http://schemas.microsoft.com/office/powerpoint/2010/main" val="1720108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2368213" y="-15389969"/>
            <a:ext cx="18344683" cy="22711303"/>
          </a:xfrm>
          <a:prstGeom prst="rect">
            <a:avLst/>
          </a:prstGeom>
        </p:spPr>
      </p:pic>
      <p:sp>
        <p:nvSpPr>
          <p:cNvPr id="3" name="TextBox 3"/>
          <p:cNvSpPr txBox="1"/>
          <p:nvPr/>
        </p:nvSpPr>
        <p:spPr>
          <a:xfrm>
            <a:off x="895350" y="1562100"/>
            <a:ext cx="16497300" cy="8299580"/>
          </a:xfrm>
          <a:prstGeom prst="rect">
            <a:avLst/>
          </a:prstGeom>
        </p:spPr>
        <p:txBody>
          <a:bodyPr wrap="square" lIns="0" tIns="0" rIns="0" bIns="0" rtlCol="0" anchor="t">
            <a:spAutoFit/>
          </a:bodyPr>
          <a:lstStyle/>
          <a:p>
            <a:pPr algn="just">
              <a:lnSpc>
                <a:spcPct val="107000"/>
              </a:lnSpc>
              <a:spcAft>
                <a:spcPts val="800"/>
              </a:spcAft>
            </a:pPr>
            <a:r>
              <a:rPr lang="lt-LT" sz="3200" b="1" dirty="0">
                <a:effectLst/>
                <a:ea typeface="Times New Roman" panose="02020603050405020304" pitchFamily="18" charset="0"/>
              </a:rPr>
              <a:t>Tikslas. Sukurti šiuolaikiškas ugdymo(</a:t>
            </a:r>
            <a:r>
              <a:rPr lang="lt-LT" sz="3200" b="1" dirty="0" err="1">
                <a:effectLst/>
                <a:ea typeface="Times New Roman" panose="02020603050405020304" pitchFamily="18" charset="0"/>
              </a:rPr>
              <a:t>si</a:t>
            </a:r>
            <a:r>
              <a:rPr lang="lt-LT" sz="3200" b="1" dirty="0">
                <a:effectLst/>
                <a:ea typeface="Times New Roman" panose="02020603050405020304" pitchFamily="18" charset="0"/>
              </a:rPr>
              <a:t>) sąlygas, kuriose mokytojai profesionaliai veikdami kartu,</a:t>
            </a:r>
            <a:r>
              <a:rPr lang="lt-LT" sz="3200" b="1" dirty="0">
                <a:effectLst/>
                <a:ea typeface="Calibri" panose="020F0502020204030204" pitchFamily="34" charset="0"/>
              </a:rPr>
              <a:t> darys tiesioginį poveikį mokinių pasiekimų gerinimui</a:t>
            </a:r>
            <a:r>
              <a:rPr lang="lt-LT" sz="3200" dirty="0">
                <a:effectLst/>
                <a:ea typeface="Times New Roman" panose="02020603050405020304" pitchFamily="18" charset="0"/>
              </a:rPr>
              <a:t>.</a:t>
            </a:r>
            <a:endParaRPr lang="lt-LT" sz="3200" dirty="0">
              <a:effectLst/>
              <a:ea typeface="Calibri" panose="020F0502020204030204" pitchFamily="34" charset="0"/>
            </a:endParaRPr>
          </a:p>
          <a:p>
            <a:pPr algn="just">
              <a:lnSpc>
                <a:spcPct val="107000"/>
              </a:lnSpc>
              <a:spcBef>
                <a:spcPts val="1200"/>
              </a:spcBef>
              <a:spcAft>
                <a:spcPts val="1200"/>
              </a:spcAft>
            </a:pPr>
            <a:r>
              <a:rPr lang="lt-LT" sz="3200" b="1" dirty="0">
                <a:effectLst/>
                <a:ea typeface="Times New Roman" panose="02020603050405020304" pitchFamily="18" charset="0"/>
              </a:rPr>
              <a:t>1 uždavinys. </a:t>
            </a:r>
            <a:r>
              <a:rPr lang="lt-LT" sz="3200" dirty="0">
                <a:effectLst/>
                <a:ea typeface="Times New Roman" panose="02020603050405020304" pitchFamily="18" charset="0"/>
              </a:rPr>
              <a:t>Pagerinti dalyvaujančių programoje mokyklų STEAM mokslų aplinkas praktinio ugdymo turinio įgyvendinimui ir įsteigti tinklaveikos principu veikiantį STEAM centrą Kaišiadorių Algirdo Brazausko gimnazijoje.</a:t>
            </a:r>
            <a:endParaRPr lang="lt-LT" sz="3200" dirty="0">
              <a:effectLst/>
              <a:ea typeface="Calibri" panose="020F0502020204030204" pitchFamily="34" charset="0"/>
            </a:endParaRPr>
          </a:p>
          <a:p>
            <a:pPr algn="just">
              <a:lnSpc>
                <a:spcPct val="107000"/>
              </a:lnSpc>
              <a:spcBef>
                <a:spcPts val="1200"/>
              </a:spcBef>
              <a:spcAft>
                <a:spcPts val="1200"/>
              </a:spcAft>
            </a:pPr>
            <a:r>
              <a:rPr lang="lt-LT" sz="3200" b="1" dirty="0">
                <a:effectLst/>
                <a:ea typeface="Times New Roman" panose="02020603050405020304" pitchFamily="18" charset="0"/>
              </a:rPr>
              <a:t>2 uždavinys. </a:t>
            </a:r>
            <a:r>
              <a:rPr lang="lt-LT" sz="3200" dirty="0">
                <a:effectLst/>
                <a:ea typeface="Times New Roman" panose="02020603050405020304" pitchFamily="18" charset="0"/>
              </a:rPr>
              <a:t>Parengti ir įgyvendinti tinklaveika grįstas ilgalaikes kultūrinės kompetencijos ugdymo programas, pritaikytas integraliajam mokymo(</a:t>
            </a:r>
            <a:r>
              <a:rPr lang="lt-LT" sz="3200" dirty="0" err="1">
                <a:effectLst/>
                <a:ea typeface="Times New Roman" panose="02020603050405020304" pitchFamily="18" charset="0"/>
              </a:rPr>
              <a:t>si</a:t>
            </a:r>
            <a:r>
              <a:rPr lang="lt-LT" sz="3200" dirty="0">
                <a:effectLst/>
                <a:ea typeface="Times New Roman" panose="02020603050405020304" pitchFamily="18" charset="0"/>
              </a:rPr>
              <a:t>) procesui, pasitelkiant profesionalus, </a:t>
            </a:r>
            <a:r>
              <a:rPr lang="lt-LT" sz="3200" dirty="0" err="1">
                <a:effectLst/>
                <a:ea typeface="Times New Roman" panose="02020603050405020304" pitchFamily="18" charset="0"/>
              </a:rPr>
              <a:t>įveiklinant</a:t>
            </a:r>
            <a:r>
              <a:rPr lang="lt-LT" sz="3200" dirty="0">
                <a:effectLst/>
                <a:ea typeface="Times New Roman" panose="02020603050405020304" pitchFamily="18" charset="0"/>
              </a:rPr>
              <a:t> mokyklų menines erdves bei atnaujintą infrastruktūrą. </a:t>
            </a:r>
            <a:endParaRPr lang="lt-LT" sz="3200" dirty="0">
              <a:effectLst/>
              <a:ea typeface="Calibri" panose="020F0502020204030204" pitchFamily="34" charset="0"/>
            </a:endParaRPr>
          </a:p>
          <a:p>
            <a:pPr algn="just">
              <a:lnSpc>
                <a:spcPct val="107000"/>
              </a:lnSpc>
              <a:spcBef>
                <a:spcPts val="1200"/>
              </a:spcBef>
              <a:spcAft>
                <a:spcPts val="1200"/>
              </a:spcAft>
            </a:pPr>
            <a:r>
              <a:rPr lang="lt-LT" sz="3200" b="1" dirty="0">
                <a:effectLst/>
                <a:ea typeface="Times New Roman" panose="02020603050405020304" pitchFamily="18" charset="0"/>
              </a:rPr>
              <a:t>3 uždavinys. </a:t>
            </a:r>
            <a:r>
              <a:rPr lang="lt-LT" sz="3200" dirty="0">
                <a:effectLst/>
                <a:ea typeface="Times New Roman" panose="02020603050405020304" pitchFamily="18" charset="0"/>
              </a:rPr>
              <a:t>Sukurti įvairių (įskaitant SUP) poreikių  mokinių mokymąsi įgalinančias aplinkas, tobulinti mokytojų įtraukiojo ugdymo kompetencijas, stiprinti švietimo pagalbą, siekiant kiekvieno mokinio pažangos.</a:t>
            </a:r>
            <a:endParaRPr lang="lt-LT" sz="3200" dirty="0">
              <a:effectLst/>
              <a:ea typeface="Calibri" panose="020F0502020204030204" pitchFamily="34" charset="0"/>
            </a:endParaRPr>
          </a:p>
          <a:p>
            <a:r>
              <a:rPr lang="lt-LT" sz="3200" b="1" dirty="0">
                <a:effectLst/>
                <a:ea typeface="Times New Roman" panose="02020603050405020304" pitchFamily="18" charset="0"/>
              </a:rPr>
              <a:t>4 uždavinys.</a:t>
            </a:r>
            <a:r>
              <a:rPr lang="lt-LT" sz="3200" dirty="0">
                <a:effectLst/>
                <a:ea typeface="Times New Roman" panose="02020603050405020304" pitchFamily="18" charset="0"/>
              </a:rPr>
              <a:t> Tobulinti pedagoginės bendruomenės pasidalytosios lyderystės kompetenciją ir stiprinti komandinio darbo įgūdžius dėl kiekvieno mokinio individualius poreikius ir galimybes atitinkančių ugdymo(</a:t>
            </a:r>
            <a:r>
              <a:rPr lang="lt-LT" sz="3200" dirty="0" err="1">
                <a:effectLst/>
                <a:ea typeface="Times New Roman" panose="02020603050405020304" pitchFamily="18" charset="0"/>
              </a:rPr>
              <a:t>si</a:t>
            </a:r>
            <a:r>
              <a:rPr lang="lt-LT" sz="3200" dirty="0">
                <a:effectLst/>
                <a:ea typeface="Times New Roman" panose="02020603050405020304" pitchFamily="18" charset="0"/>
              </a:rPr>
              <a:t>) pasiekimų ir pažangos.</a:t>
            </a:r>
            <a:endParaRPr lang="lt-LT" sz="3200" b="1" i="1" dirty="0">
              <a:effectLst/>
              <a:ea typeface="Calibri" panose="020F0502020204030204" pitchFamily="34" charset="0"/>
              <a:cs typeface="Times New Roman" panose="02020603050405020304" pitchFamily="18" charset="0"/>
            </a:endParaRPr>
          </a:p>
        </p:txBody>
      </p:sp>
      <p:sp>
        <p:nvSpPr>
          <p:cNvPr id="4" name="TextBox 4"/>
          <p:cNvSpPr txBox="1"/>
          <p:nvPr/>
        </p:nvSpPr>
        <p:spPr>
          <a:xfrm>
            <a:off x="1028700" y="762000"/>
            <a:ext cx="15887700" cy="738664"/>
          </a:xfrm>
          <a:prstGeom prst="rect">
            <a:avLst/>
          </a:prstGeom>
        </p:spPr>
        <p:txBody>
          <a:bodyPr wrap="square" lIns="0" tIns="0" rIns="0" bIns="0" rtlCol="0" anchor="t">
            <a:spAutoFit/>
          </a:bodyPr>
          <a:lstStyle/>
          <a:p>
            <a:r>
              <a:rPr lang="lt-LT" sz="4800" b="1" dirty="0">
                <a:solidFill>
                  <a:srgbClr val="000000">
                    <a:alpha val="89804"/>
                  </a:srgbClr>
                </a:solidFill>
                <a:latin typeface="+mj-lt"/>
                <a:cs typeface="Times New Roman" panose="02020603050405020304" pitchFamily="18" charset="0"/>
              </a:rPr>
              <a:t>SAVIVALDYBĖS PAŽANGOS PLANO TIKSLAI IR UŽDAVINIAI</a:t>
            </a:r>
            <a:endParaRPr lang="en-US" sz="4800" b="1" dirty="0">
              <a:solidFill>
                <a:srgbClr val="000000">
                  <a:alpha val="89804"/>
                </a:srgbClr>
              </a:solidFill>
              <a:latin typeface="+mj-lt"/>
              <a:cs typeface="Times New Roman" panose="02020603050405020304" pitchFamily="18" charset="0"/>
            </a:endParaRPr>
          </a:p>
        </p:txBody>
      </p:sp>
    </p:spTree>
    <p:extLst>
      <p:ext uri="{BB962C8B-B14F-4D97-AF65-F5344CB8AC3E}">
        <p14:creationId xmlns:p14="http://schemas.microsoft.com/office/powerpoint/2010/main" val="3671180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2368213" y="-15389969"/>
            <a:ext cx="18344683" cy="22711303"/>
          </a:xfrm>
          <a:prstGeom prst="rect">
            <a:avLst/>
          </a:prstGeom>
        </p:spPr>
      </p:pic>
      <p:sp>
        <p:nvSpPr>
          <p:cNvPr id="3" name="TextBox 3"/>
          <p:cNvSpPr txBox="1"/>
          <p:nvPr/>
        </p:nvSpPr>
        <p:spPr>
          <a:xfrm>
            <a:off x="895350" y="1562100"/>
            <a:ext cx="16497300" cy="491417"/>
          </a:xfrm>
          <a:prstGeom prst="rect">
            <a:avLst/>
          </a:prstGeom>
        </p:spPr>
        <p:txBody>
          <a:bodyPr wrap="square" lIns="0" tIns="0" rIns="0" bIns="0" rtlCol="0" anchor="t">
            <a:spAutoFit/>
          </a:bodyPr>
          <a:lstStyle/>
          <a:p>
            <a:pPr algn="just">
              <a:lnSpc>
                <a:spcPct val="107000"/>
              </a:lnSpc>
              <a:spcAft>
                <a:spcPts val="800"/>
              </a:spcAft>
            </a:pPr>
            <a:r>
              <a:rPr lang="lt-LT" sz="3200" dirty="0">
                <a:effectLst/>
                <a:latin typeface="Times New Roman" panose="02020603050405020304" pitchFamily="18" charset="0"/>
                <a:ea typeface="Times New Roman" panose="02020603050405020304" pitchFamily="18" charset="0"/>
              </a:rPr>
              <a:t>.</a:t>
            </a:r>
            <a:endParaRPr lang="lt-LT" sz="3200" b="1" i="1"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5" name="Diagrama 4">
            <a:extLst>
              <a:ext uri="{FF2B5EF4-FFF2-40B4-BE49-F238E27FC236}">
                <a16:creationId xmlns:a16="http://schemas.microsoft.com/office/drawing/2014/main" id="{51F7ACBF-BF5F-D11D-094C-E0E1E7508105}"/>
              </a:ext>
            </a:extLst>
          </p:cNvPr>
          <p:cNvGraphicFramePr/>
          <p:nvPr>
            <p:extLst>
              <p:ext uri="{D42A27DB-BD31-4B8C-83A1-F6EECF244321}">
                <p14:modId xmlns:p14="http://schemas.microsoft.com/office/powerpoint/2010/main" val="908509042"/>
              </p:ext>
            </p:extLst>
          </p:nvPr>
        </p:nvGraphicFramePr>
        <p:xfrm>
          <a:off x="3048000" y="1079500"/>
          <a:ext cx="12192000" cy="9855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6" name="Diagrama 5">
            <a:extLst>
              <a:ext uri="{FF2B5EF4-FFF2-40B4-BE49-F238E27FC236}">
                <a16:creationId xmlns:a16="http://schemas.microsoft.com/office/drawing/2014/main" id="{01CF4BB0-5A69-1E10-7A8F-71B7445813F6}"/>
              </a:ext>
            </a:extLst>
          </p:cNvPr>
          <p:cNvGraphicFramePr/>
          <p:nvPr>
            <p:extLst>
              <p:ext uri="{D42A27DB-BD31-4B8C-83A1-F6EECF244321}">
                <p14:modId xmlns:p14="http://schemas.microsoft.com/office/powerpoint/2010/main" val="761318022"/>
              </p:ext>
            </p:extLst>
          </p:nvPr>
        </p:nvGraphicFramePr>
        <p:xfrm>
          <a:off x="1981200" y="342900"/>
          <a:ext cx="13868400" cy="906780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066583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graphicFrame>
        <p:nvGraphicFramePr>
          <p:cNvPr id="8" name="Diagrama 7">
            <a:extLst>
              <a:ext uri="{FF2B5EF4-FFF2-40B4-BE49-F238E27FC236}">
                <a16:creationId xmlns:a16="http://schemas.microsoft.com/office/drawing/2014/main" id="{96FE2C69-45AB-B054-314C-3F5EAE2DBFA1}"/>
              </a:ext>
            </a:extLst>
          </p:cNvPr>
          <p:cNvGraphicFramePr/>
          <p:nvPr>
            <p:extLst>
              <p:ext uri="{D42A27DB-BD31-4B8C-83A1-F6EECF244321}">
                <p14:modId xmlns:p14="http://schemas.microsoft.com/office/powerpoint/2010/main" val="1393473846"/>
              </p:ext>
            </p:extLst>
          </p:nvPr>
        </p:nvGraphicFramePr>
        <p:xfrm>
          <a:off x="228600" y="571500"/>
          <a:ext cx="17373600" cy="9525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1755928" y="-13039139"/>
            <a:ext cx="18344683" cy="22711303"/>
          </a:xfrm>
          <a:prstGeom prst="rect">
            <a:avLst/>
          </a:prstGeom>
        </p:spPr>
      </p:pic>
      <p:pic>
        <p:nvPicPr>
          <p:cNvPr id="5" name="Picture 5"/>
          <p:cNvPicPr>
            <a:picLocks noChangeAspect="1"/>
          </p:cNvPicPr>
          <p:nvPr/>
        </p:nvPicPr>
        <p:blipFill>
          <a:blip r:embed="rId4"/>
          <a:srcRect l="5529" r="7480"/>
          <a:stretch>
            <a:fillRect/>
          </a:stretch>
        </p:blipFill>
        <p:spPr>
          <a:xfrm>
            <a:off x="912843" y="0"/>
            <a:ext cx="5713871" cy="4060686"/>
          </a:xfrm>
          <a:prstGeom prst="rect">
            <a:avLst/>
          </a:prstGeom>
        </p:spPr>
      </p:pic>
      <p:pic>
        <p:nvPicPr>
          <p:cNvPr id="6" name="Picture 6"/>
          <p:cNvPicPr>
            <a:picLocks noChangeAspect="1"/>
          </p:cNvPicPr>
          <p:nvPr/>
        </p:nvPicPr>
        <p:blipFill>
          <a:blip r:embed="rId5"/>
          <a:srcRect t="5" b="5"/>
          <a:stretch>
            <a:fillRect/>
          </a:stretch>
        </p:blipFill>
        <p:spPr>
          <a:xfrm>
            <a:off x="6967635" y="8062350"/>
            <a:ext cx="3103941" cy="803064"/>
          </a:xfrm>
          <a:prstGeom prst="rect">
            <a:avLst/>
          </a:prstGeom>
        </p:spPr>
      </p:pic>
      <p:pic>
        <p:nvPicPr>
          <p:cNvPr id="7" name="Picture 7"/>
          <p:cNvPicPr>
            <a:picLocks noChangeAspect="1"/>
          </p:cNvPicPr>
          <p:nvPr/>
        </p:nvPicPr>
        <p:blipFill>
          <a:blip r:embed="rId6"/>
          <a:srcRect/>
          <a:stretch>
            <a:fillRect/>
          </a:stretch>
        </p:blipFill>
        <p:spPr>
          <a:xfrm>
            <a:off x="10071576" y="7213310"/>
            <a:ext cx="3538562" cy="2501144"/>
          </a:xfrm>
          <a:prstGeom prst="rect">
            <a:avLst/>
          </a:prstGeom>
        </p:spPr>
      </p:pic>
      <p:pic>
        <p:nvPicPr>
          <p:cNvPr id="8" name="Picture 8"/>
          <p:cNvPicPr>
            <a:picLocks noChangeAspect="1"/>
          </p:cNvPicPr>
          <p:nvPr/>
        </p:nvPicPr>
        <p:blipFill>
          <a:blip r:embed="rId7"/>
          <a:srcRect/>
          <a:stretch>
            <a:fillRect/>
          </a:stretch>
        </p:blipFill>
        <p:spPr>
          <a:xfrm>
            <a:off x="13013520" y="7609638"/>
            <a:ext cx="3855826" cy="1708489"/>
          </a:xfrm>
          <a:prstGeom prst="rect">
            <a:avLst/>
          </a:prstGeom>
        </p:spPr>
      </p:pic>
      <p:sp>
        <p:nvSpPr>
          <p:cNvPr id="9" name="TextBox 9"/>
          <p:cNvSpPr txBox="1"/>
          <p:nvPr/>
        </p:nvSpPr>
        <p:spPr>
          <a:xfrm>
            <a:off x="4680731" y="4071305"/>
            <a:ext cx="12466135" cy="2329227"/>
          </a:xfrm>
          <a:prstGeom prst="rect">
            <a:avLst/>
          </a:prstGeom>
        </p:spPr>
        <p:txBody>
          <a:bodyPr wrap="square" lIns="0" tIns="0" rIns="0" bIns="0" rtlCol="0" anchor="t">
            <a:spAutoFit/>
          </a:bodyPr>
          <a:lstStyle/>
          <a:p>
            <a:pPr marL="0" marR="0" lvl="0" indent="0" algn="l" defTabSz="914400" rtl="0" eaLnBrk="1" fontAlgn="auto" latinLnBrk="0" hangingPunct="1">
              <a:lnSpc>
                <a:spcPts val="6047"/>
              </a:lnSpc>
              <a:spcBef>
                <a:spcPts val="0"/>
              </a:spcBef>
              <a:spcAft>
                <a:spcPts val="0"/>
              </a:spcAft>
              <a:buClrTx/>
              <a:buSzTx/>
              <a:buFontTx/>
              <a:buNone/>
              <a:tabLst/>
              <a:defRPr/>
            </a:pPr>
            <a:r>
              <a:rPr kumimoji="0" lang="lt-LT" sz="6299" b="1" i="0" u="none" strike="noStrike" kern="1200" cap="none" spc="0" normalizeH="0" baseline="0" noProof="0" dirty="0">
                <a:ln>
                  <a:noFill/>
                </a:ln>
                <a:solidFill>
                  <a:srgbClr val="29577E"/>
                </a:solidFill>
                <a:effectLst/>
                <a:uLnTx/>
                <a:uFillTx/>
                <a:latin typeface="Calibri" panose="020F0502020204030204" pitchFamily="34" charset="0"/>
                <a:cs typeface="Calibri" panose="020F0502020204030204" pitchFamily="34" charset="0"/>
              </a:rPr>
              <a:t>TŪM programa </a:t>
            </a:r>
          </a:p>
          <a:p>
            <a:pPr marL="0" marR="0" lvl="0" indent="0" algn="l" defTabSz="914400" rtl="0" eaLnBrk="1" fontAlgn="auto" latinLnBrk="0" hangingPunct="1">
              <a:lnSpc>
                <a:spcPts val="6047"/>
              </a:lnSpc>
              <a:spcBef>
                <a:spcPts val="0"/>
              </a:spcBef>
              <a:spcAft>
                <a:spcPts val="0"/>
              </a:spcAft>
              <a:buClrTx/>
              <a:buSzTx/>
              <a:buFontTx/>
              <a:buNone/>
              <a:tabLst/>
              <a:defRPr/>
            </a:pPr>
            <a:r>
              <a:rPr kumimoji="0" lang="lt-LT" sz="6299" b="1" i="0" u="none" strike="noStrike" kern="1200" cap="none" spc="0" normalizeH="0" baseline="0" noProof="0" dirty="0">
                <a:ln>
                  <a:noFill/>
                </a:ln>
                <a:solidFill>
                  <a:srgbClr val="29577E"/>
                </a:solidFill>
                <a:effectLst/>
                <a:uLnTx/>
                <a:uFillTx/>
                <a:latin typeface="Calibri" panose="020F0502020204030204" pitchFamily="34" charset="0"/>
                <a:cs typeface="Calibri" panose="020F0502020204030204" pitchFamily="34" charset="0"/>
              </a:rPr>
              <a:t>Kaišiadorių r. savivaldybėje</a:t>
            </a:r>
            <a:r>
              <a:rPr kumimoji="0" lang="en-US" sz="6299" b="1" i="0" u="none" strike="noStrike" kern="1200" cap="none" spc="0" normalizeH="0" baseline="0" noProof="0" dirty="0">
                <a:ln>
                  <a:noFill/>
                </a:ln>
                <a:solidFill>
                  <a:srgbClr val="29577E"/>
                </a:solidFill>
                <a:effectLst/>
                <a:uLnTx/>
                <a:uFillTx/>
                <a:latin typeface="Calibri" panose="020F0502020204030204" pitchFamily="34" charset="0"/>
                <a:cs typeface="Calibri" panose="020F0502020204030204" pitchFamily="34" charset="0"/>
              </a:rPr>
              <a:t>: </a:t>
            </a:r>
            <a:r>
              <a:rPr kumimoji="0" lang="lt-LT" sz="6299" b="1" i="0" u="none" strike="noStrike" kern="1200" cap="none" spc="0" normalizeH="0" baseline="0" noProof="0" dirty="0">
                <a:ln>
                  <a:noFill/>
                </a:ln>
                <a:solidFill>
                  <a:srgbClr val="29577E"/>
                </a:solidFill>
                <a:effectLst/>
                <a:uLnTx/>
                <a:uFillTx/>
                <a:latin typeface="Calibri" panose="020F0502020204030204" pitchFamily="34" charset="0"/>
                <a:cs typeface="Calibri" panose="020F0502020204030204" pitchFamily="34" charset="0"/>
              </a:rPr>
              <a:t>Kaišiadorių </a:t>
            </a:r>
            <a:r>
              <a:rPr lang="lt-LT" sz="6299" b="1" dirty="0">
                <a:solidFill>
                  <a:srgbClr val="29577E"/>
                </a:solidFill>
                <a:latin typeface="Calibri" panose="020F0502020204030204" pitchFamily="34" charset="0"/>
                <a:cs typeface="Calibri" panose="020F0502020204030204" pitchFamily="34" charset="0"/>
              </a:rPr>
              <a:t>r. Žiežmarių</a:t>
            </a:r>
            <a:r>
              <a:rPr kumimoji="0" lang="lt-LT" sz="6299" b="1" i="0" u="none" strike="noStrike" kern="1200" cap="none" spc="0" normalizeH="0" baseline="0" noProof="0" dirty="0">
                <a:ln>
                  <a:noFill/>
                </a:ln>
                <a:solidFill>
                  <a:srgbClr val="29577E"/>
                </a:solidFill>
                <a:effectLst/>
                <a:uLnTx/>
                <a:uFillTx/>
                <a:latin typeface="Calibri" panose="020F0502020204030204" pitchFamily="34" charset="0"/>
                <a:cs typeface="Calibri" panose="020F0502020204030204" pitchFamily="34" charset="0"/>
              </a:rPr>
              <a:t> gimnazija</a:t>
            </a:r>
            <a:endParaRPr kumimoji="0" lang="en-US" sz="6299" b="1" i="0" u="none" strike="noStrike" kern="1200" cap="none" spc="0" normalizeH="0" baseline="0" noProof="0" dirty="0">
              <a:ln>
                <a:noFill/>
              </a:ln>
              <a:solidFill>
                <a:srgbClr val="29577E"/>
              </a:solidFill>
              <a:effectLst/>
              <a:uLnTx/>
              <a:uFillTx/>
              <a:latin typeface="Calibri" panose="020F0502020204030204" pitchFamily="34" charset="0"/>
              <a:cs typeface="Calibri" panose="020F0502020204030204" pitchFamily="34" charset="0"/>
            </a:endParaRPr>
          </a:p>
        </p:txBody>
      </p:sp>
      <p:pic>
        <p:nvPicPr>
          <p:cNvPr id="2050" name="Picture 2">
            <a:extLst>
              <a:ext uri="{FF2B5EF4-FFF2-40B4-BE49-F238E27FC236}">
                <a16:creationId xmlns:a16="http://schemas.microsoft.com/office/drawing/2014/main" id="{6ED8F5E4-1506-8E5B-96E7-63BB40BE9B6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5800" y="4037100"/>
            <a:ext cx="3412597" cy="29225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3" name="TextBox 3"/>
          <p:cNvSpPr txBox="1"/>
          <p:nvPr/>
        </p:nvSpPr>
        <p:spPr>
          <a:xfrm>
            <a:off x="1028700" y="2327510"/>
            <a:ext cx="16230600" cy="1885131"/>
          </a:xfrm>
          <a:prstGeom prst="rect">
            <a:avLst/>
          </a:prstGeom>
        </p:spPr>
        <p:txBody>
          <a:bodyPr lIns="0" tIns="0" rIns="0" bIns="0" rtlCol="0" anchor="t">
            <a:spAutoFit/>
          </a:bodyPr>
          <a:lstStyle/>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ts val="4900"/>
              </a:lnSpc>
              <a:spcBef>
                <a:spcPts val="0"/>
              </a:spcBef>
              <a:spcAft>
                <a:spcPts val="0"/>
              </a:spcAft>
              <a:buClrTx/>
              <a:buSzTx/>
              <a:buFontTx/>
              <a:buNone/>
              <a:tabLst/>
              <a:defRPr/>
            </a:pPr>
            <a:r>
              <a:rPr kumimoji="0" lang="en-US" sz="35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p:txBody>
      </p:sp>
      <p:sp>
        <p:nvSpPr>
          <p:cNvPr id="4" name="TextBox 4"/>
          <p:cNvSpPr txBox="1"/>
          <p:nvPr/>
        </p:nvSpPr>
        <p:spPr>
          <a:xfrm>
            <a:off x="1028700" y="762000"/>
            <a:ext cx="12458700" cy="1105046"/>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4800" b="1" i="0" u="none" strike="noStrike" kern="1200" cap="none" spc="0" normalizeH="0" baseline="0" noProof="0" dirty="0">
                <a:ln>
                  <a:noFill/>
                </a:ln>
                <a:solidFill>
                  <a:srgbClr val="000000">
                    <a:alpha val="89804"/>
                  </a:srgbClr>
                </a:solidFill>
                <a:effectLst/>
                <a:uLnTx/>
                <a:uFillTx/>
                <a:latin typeface="Calibri" panose="020F0502020204030204" pitchFamily="34" charset="0"/>
                <a:cs typeface="Calibri" panose="020F0502020204030204" pitchFamily="34" charset="0"/>
              </a:rPr>
              <a:t>TŪM PROGRAMOJE SIEKIAMA</a:t>
            </a:r>
            <a:endParaRPr kumimoji="0" lang="en-US" sz="4800" b="1" i="0" u="none" strike="noStrike" kern="1200" cap="none" spc="0" normalizeH="0" baseline="0" noProof="0" dirty="0">
              <a:ln>
                <a:noFill/>
              </a:ln>
              <a:solidFill>
                <a:srgbClr val="000000">
                  <a:alpha val="89804"/>
                </a:srgbClr>
              </a:solidFill>
              <a:effectLst/>
              <a:uLnTx/>
              <a:uFillTx/>
              <a:latin typeface="Calibri" panose="020F0502020204030204" pitchFamily="34" charset="0"/>
              <a:cs typeface="Calibri" panose="020F0502020204030204" pitchFamily="34" charset="0"/>
            </a:endParaRPr>
          </a:p>
        </p:txBody>
      </p:sp>
      <p:sp>
        <p:nvSpPr>
          <p:cNvPr id="5" name="Stačiakampis 4"/>
          <p:cNvSpPr/>
          <p:nvPr/>
        </p:nvSpPr>
        <p:spPr>
          <a:xfrm>
            <a:off x="533400" y="2705100"/>
            <a:ext cx="16725900" cy="2800767"/>
          </a:xfrm>
          <a:prstGeom prst="rect">
            <a:avLst/>
          </a:prstGeom>
        </p:spPr>
        <p:txBody>
          <a:bodyPr wrap="square">
            <a:spAutoFit/>
          </a:bodyPr>
          <a:lstStyle/>
          <a:p>
            <a:pPr marL="742950" marR="0" lvl="0" indent="-742950" algn="just" defTabSz="914400" rtl="0" eaLnBrk="1" fontAlgn="auto" latinLnBrk="0" hangingPunct="1">
              <a:lnSpc>
                <a:spcPct val="100000"/>
              </a:lnSpc>
              <a:spcBef>
                <a:spcPts val="0"/>
              </a:spcBef>
              <a:spcAft>
                <a:spcPts val="0"/>
              </a:spcAft>
              <a:buClrTx/>
              <a:buSzTx/>
              <a:buFont typeface="+mj-lt"/>
              <a:buAutoNum type="arabicPeriod"/>
              <a:tabLst/>
              <a:defRPr/>
            </a:pPr>
            <a:r>
              <a:rPr kumimoji="0" lang="lt-LT" sz="4400" b="0" i="0" u="none" strike="noStrike" kern="1200" cap="none" spc="0" normalizeH="0" baseline="0" noProof="0" dirty="0">
                <a:ln>
                  <a:noFill/>
                </a:ln>
                <a:solidFill>
                  <a:prstClr val="black"/>
                </a:solidFill>
                <a:effectLst/>
                <a:uLnTx/>
                <a:uFillTx/>
                <a:latin typeface="Calibri"/>
                <a:ea typeface="+mn-ea"/>
                <a:cs typeface="+mn-cs"/>
              </a:rPr>
              <a:t>Kelti mokyklų vadovų ir mokytojų kompetencijas. </a:t>
            </a:r>
          </a:p>
          <a:p>
            <a:pPr marL="742950" marR="0" lvl="0" indent="-742950" algn="just" defTabSz="914400" rtl="0" eaLnBrk="1" fontAlgn="auto" latinLnBrk="0" hangingPunct="1">
              <a:lnSpc>
                <a:spcPct val="100000"/>
              </a:lnSpc>
              <a:spcBef>
                <a:spcPts val="0"/>
              </a:spcBef>
              <a:spcAft>
                <a:spcPts val="0"/>
              </a:spcAft>
              <a:buClrTx/>
              <a:buSzTx/>
              <a:buFont typeface="+mj-lt"/>
              <a:buAutoNum type="arabicPeriod"/>
              <a:tabLst/>
              <a:defRPr/>
            </a:pPr>
            <a:r>
              <a:rPr kumimoji="0" lang="lt-LT" sz="4400" b="0" i="0" u="none" strike="noStrike" kern="1200" cap="none" spc="0" normalizeH="0" baseline="0" noProof="0" dirty="0">
                <a:ln>
                  <a:noFill/>
                </a:ln>
                <a:solidFill>
                  <a:prstClr val="black"/>
                </a:solidFill>
                <a:effectLst/>
                <a:uLnTx/>
                <a:uFillTx/>
                <a:latin typeface="Calibri"/>
                <a:ea typeface="+mn-ea"/>
                <a:cs typeface="+mn-cs"/>
              </a:rPr>
              <a:t>Sudaryti sąlygas, kurios padėtų užtikrinti švietimo įstaigų vadovų  pasitenkinimą darbu ir gerintų darbo sąlygas. </a:t>
            </a:r>
          </a:p>
          <a:p>
            <a:pPr marL="742950" marR="0" lvl="0" indent="-742950" algn="just" defTabSz="914400" rtl="0" eaLnBrk="1" fontAlgn="auto" latinLnBrk="0" hangingPunct="1">
              <a:lnSpc>
                <a:spcPct val="100000"/>
              </a:lnSpc>
              <a:spcBef>
                <a:spcPts val="0"/>
              </a:spcBef>
              <a:spcAft>
                <a:spcPts val="0"/>
              </a:spcAft>
              <a:buClrTx/>
              <a:buSzTx/>
              <a:buFont typeface="+mj-lt"/>
              <a:buAutoNum type="arabicPeriod"/>
              <a:tabLst/>
              <a:defRPr/>
            </a:pPr>
            <a:r>
              <a:rPr kumimoji="0" lang="lt-LT" sz="4400" b="0" i="0" u="none" strike="noStrike" kern="1200" cap="none" spc="0" normalizeH="0" baseline="0" noProof="0" dirty="0">
                <a:ln>
                  <a:noFill/>
                </a:ln>
                <a:solidFill>
                  <a:prstClr val="black"/>
                </a:solidFill>
                <a:effectLst/>
                <a:uLnTx/>
                <a:uFillTx/>
                <a:latin typeface="Calibri"/>
                <a:ea typeface="+mn-ea"/>
                <a:cs typeface="+mn-cs"/>
              </a:rPr>
              <a:t>Pritraukti jaunesnių pedagogų.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8472829">
            <a:off x="-12710488" y="3022973"/>
            <a:ext cx="17107152" cy="21179200"/>
          </a:xfrm>
          <a:prstGeom prst="rect">
            <a:avLst/>
          </a:prstGeom>
        </p:spPr>
      </p:pic>
      <p:sp>
        <p:nvSpPr>
          <p:cNvPr id="3" name="TextBox 3"/>
          <p:cNvSpPr txBox="1"/>
          <p:nvPr/>
        </p:nvSpPr>
        <p:spPr>
          <a:xfrm>
            <a:off x="990600" y="2019300"/>
            <a:ext cx="16611600" cy="4685898"/>
          </a:xfrm>
          <a:prstGeom prst="rect">
            <a:avLst/>
          </a:prstGeom>
        </p:spPr>
        <p:txBody>
          <a:bodyPr wrap="square" lIns="0" tIns="0" rIns="0" bIns="0" rtlCol="0" anchor="t">
            <a:spAutoFit/>
          </a:bodyPr>
          <a:lstStyle/>
          <a:p>
            <a:pPr marL="0" marR="0" lvl="0" indent="0" defTabSz="914400" rtl="0" eaLnBrk="1" fontAlgn="auto" latinLnBrk="0" hangingPunct="1">
              <a:spcBef>
                <a:spcPts val="0"/>
              </a:spcBef>
              <a:spcAft>
                <a:spcPts val="0"/>
              </a:spcAft>
              <a:buClrTx/>
              <a:buSzTx/>
              <a:buFontTx/>
              <a:buNone/>
              <a:tabLst/>
              <a:defRPr/>
            </a:pPr>
            <a:r>
              <a:rPr kumimoji="0" lang="lt-LT" sz="3600" b="1" i="0" u="none" strike="noStrike" kern="1200" cap="none" spc="0" normalizeH="0" baseline="0" noProof="0" dirty="0">
                <a:ln>
                  <a:noFill/>
                </a:ln>
                <a:solidFill>
                  <a:srgbClr val="000000"/>
                </a:solidFill>
                <a:effectLst/>
                <a:uLnTx/>
                <a:uFillTx/>
                <a:ea typeface="+mn-ea"/>
                <a:cs typeface="Arial" panose="020B0604020202020204" pitchFamily="34" charset="0"/>
              </a:rPr>
              <a:t>Lyderystė</a:t>
            </a:r>
            <a:r>
              <a:rPr kumimoji="0" lang="lt-LT" sz="3600" b="0" i="0" u="none" strike="noStrike" kern="1200" cap="none" spc="0" normalizeH="0" baseline="0" noProof="0" dirty="0">
                <a:ln>
                  <a:noFill/>
                </a:ln>
                <a:solidFill>
                  <a:srgbClr val="000000"/>
                </a:solidFill>
                <a:effectLst/>
                <a:uLnTx/>
                <a:uFillTx/>
                <a:ea typeface="+mn-ea"/>
                <a:cs typeface="Arial" panose="020B0604020202020204" pitchFamily="34" charset="0"/>
              </a:rPr>
              <a:t> yra įtaką darantis </a:t>
            </a:r>
            <a:r>
              <a:rPr kumimoji="0" lang="lt-LT" sz="3600" b="1" i="0" u="none" strike="noStrike" kern="1200" cap="none" spc="0" normalizeH="0" baseline="0" noProof="0" dirty="0">
                <a:ln>
                  <a:noFill/>
                </a:ln>
                <a:solidFill>
                  <a:srgbClr val="000000"/>
                </a:solidFill>
                <a:effectLst/>
                <a:uLnTx/>
                <a:uFillTx/>
                <a:ea typeface="+mn-ea"/>
                <a:cs typeface="Arial" panose="020B0604020202020204" pitchFamily="34" charset="0"/>
              </a:rPr>
              <a:t>santykis</a:t>
            </a:r>
            <a:r>
              <a:rPr kumimoji="0" lang="lt-LT" sz="3600" b="0" i="0" u="none" strike="noStrike" kern="1200" cap="none" spc="0" normalizeH="0" baseline="0" noProof="0" dirty="0">
                <a:ln>
                  <a:noFill/>
                </a:ln>
                <a:solidFill>
                  <a:srgbClr val="000000"/>
                </a:solidFill>
                <a:effectLst/>
                <a:uLnTx/>
                <a:uFillTx/>
                <a:ea typeface="+mn-ea"/>
                <a:cs typeface="Arial" panose="020B0604020202020204" pitchFamily="34" charset="0"/>
              </a:rPr>
              <a:t> tarp sekėjų ir vedančiųjų, kai siekiama realių bei atspindinčių abipusius tikslus </a:t>
            </a:r>
            <a:r>
              <a:rPr kumimoji="0" lang="lt-LT" sz="3600" b="1" i="0" u="none" strike="noStrike" kern="1200" cap="none" spc="0" normalizeH="0" baseline="0" noProof="0" dirty="0">
                <a:ln>
                  <a:noFill/>
                </a:ln>
                <a:solidFill>
                  <a:srgbClr val="000000"/>
                </a:solidFill>
                <a:effectLst/>
                <a:uLnTx/>
                <a:uFillTx/>
                <a:ea typeface="+mn-ea"/>
                <a:cs typeface="Arial" panose="020B0604020202020204" pitchFamily="34" charset="0"/>
              </a:rPr>
              <a:t>pokyčių</a:t>
            </a:r>
            <a:r>
              <a:rPr kumimoji="0" lang="lt-LT" sz="3600" b="0" i="0" u="none" strike="noStrike" kern="1200" cap="none" spc="0" normalizeH="0" baseline="0" noProof="0" dirty="0">
                <a:ln>
                  <a:noFill/>
                </a:ln>
                <a:solidFill>
                  <a:srgbClr val="000000"/>
                </a:solidFill>
                <a:effectLst/>
                <a:uLnTx/>
                <a:uFillTx/>
                <a:ea typeface="+mn-ea"/>
                <a:cs typeface="Arial" panose="020B0604020202020204" pitchFamily="34" charset="0"/>
              </a:rPr>
              <a:t> (Rosari, 2019).</a:t>
            </a:r>
          </a:p>
          <a:p>
            <a:pPr marL="0" marR="0" lvl="0" indent="0" defTabSz="914400" rtl="0" eaLnBrk="1" fontAlgn="auto" latinLnBrk="0" hangingPunct="1">
              <a:spcBef>
                <a:spcPts val="0"/>
              </a:spcBef>
              <a:spcAft>
                <a:spcPts val="0"/>
              </a:spcAft>
              <a:buClrTx/>
              <a:buSzTx/>
              <a:buFontTx/>
              <a:buNone/>
              <a:tabLst/>
              <a:defRPr/>
            </a:pPr>
            <a:endParaRPr kumimoji="0" lang="lt-LT" sz="3600" b="0" i="0" u="none" strike="noStrike" kern="1200" cap="none" spc="0" normalizeH="0" baseline="0" noProof="0" dirty="0">
              <a:ln>
                <a:noFill/>
              </a:ln>
              <a:solidFill>
                <a:srgbClr val="000000"/>
              </a:solidFill>
              <a:effectLst/>
              <a:uLnTx/>
              <a:uFillTx/>
              <a:ea typeface="+mn-ea"/>
              <a:cs typeface="Arial" panose="020B0604020202020204" pitchFamily="34" charset="0"/>
            </a:endParaRPr>
          </a:p>
          <a:p>
            <a:pPr marL="0" marR="0" lvl="0" indent="0" defTabSz="914400" rtl="0" eaLnBrk="1" fontAlgn="auto" latinLnBrk="0" hangingPunct="1">
              <a:spcBef>
                <a:spcPts val="0"/>
              </a:spcBef>
              <a:spcAft>
                <a:spcPts val="0"/>
              </a:spcAft>
              <a:buClrTx/>
              <a:buSzTx/>
              <a:buFontTx/>
              <a:buNone/>
              <a:tabLst/>
              <a:defRPr/>
            </a:pPr>
            <a:r>
              <a:rPr kumimoji="0" lang="lt-LT" sz="3600" b="0" i="0" u="none" strike="noStrike" kern="1200" cap="none" spc="0" normalizeH="0" baseline="0" noProof="0" dirty="0">
                <a:ln>
                  <a:noFill/>
                </a:ln>
                <a:solidFill>
                  <a:srgbClr val="000000"/>
                </a:solidFill>
                <a:effectLst/>
                <a:uLnTx/>
                <a:uFillTx/>
                <a:ea typeface="+mn-ea"/>
                <a:cs typeface="Arial" panose="020B0604020202020204" pitchFamily="34" charset="0"/>
              </a:rPr>
              <a:t>Tik suvokus lyderystės veikiant svarbą, pasirinkus </a:t>
            </a:r>
            <a:r>
              <a:rPr kumimoji="0" lang="lt-LT" sz="3600" b="1" i="0" u="none" strike="noStrike" kern="1200" cap="none" spc="0" normalizeH="0" baseline="0" noProof="0" dirty="0">
                <a:ln>
                  <a:noFill/>
                </a:ln>
                <a:solidFill>
                  <a:srgbClr val="000000"/>
                </a:solidFill>
                <a:effectLst/>
                <a:uLnTx/>
                <a:uFillTx/>
                <a:ea typeface="+mn-ea"/>
                <a:cs typeface="Arial" panose="020B0604020202020204" pitchFamily="34" charset="0"/>
              </a:rPr>
              <a:t>tikslingas veikimo kryptis </a:t>
            </a:r>
            <a:r>
              <a:rPr kumimoji="0" lang="lt-LT" sz="3600" b="0" i="0" u="none" strike="noStrike" kern="1200" cap="none" spc="0" normalizeH="0" baseline="0" noProof="0" dirty="0">
                <a:ln>
                  <a:noFill/>
                </a:ln>
                <a:solidFill>
                  <a:srgbClr val="000000"/>
                </a:solidFill>
                <a:effectLst/>
                <a:uLnTx/>
                <a:uFillTx/>
                <a:ea typeface="+mn-ea"/>
                <a:cs typeface="Arial" panose="020B0604020202020204" pitchFamily="34" charset="0"/>
              </a:rPr>
              <a:t>ir atliekant konkrečius veiksmus artėjama prie </a:t>
            </a:r>
            <a:r>
              <a:rPr kumimoji="0" lang="lt-LT" sz="3600" b="1" i="0" u="none" strike="noStrike" kern="1200" cap="none" spc="0" normalizeH="0" baseline="0" noProof="0" dirty="0">
                <a:ln>
                  <a:noFill/>
                </a:ln>
                <a:solidFill>
                  <a:srgbClr val="000000"/>
                </a:solidFill>
                <a:effectLst/>
                <a:uLnTx/>
                <a:uFillTx/>
                <a:ea typeface="+mn-ea"/>
                <a:cs typeface="Arial" panose="020B0604020202020204" pitchFamily="34" charset="0"/>
              </a:rPr>
              <a:t>tvarios lyderystės</a:t>
            </a:r>
            <a:r>
              <a:rPr kumimoji="0" lang="lt-LT" sz="3600" b="0" i="0" u="none" strike="noStrike" kern="1200" cap="none" spc="0" normalizeH="0" baseline="0" noProof="0" dirty="0">
                <a:ln>
                  <a:noFill/>
                </a:ln>
                <a:solidFill>
                  <a:srgbClr val="000000"/>
                </a:solidFill>
                <a:effectLst/>
                <a:uLnTx/>
                <a:uFillTx/>
                <a:ea typeface="+mn-ea"/>
                <a:cs typeface="Arial" panose="020B0604020202020204" pitchFamily="34" charset="0"/>
              </a:rPr>
              <a:t>, grįstos </a:t>
            </a:r>
            <a:r>
              <a:rPr kumimoji="0" lang="lt-LT" sz="3600" b="1" i="0" u="none" strike="noStrike" kern="1200" cap="none" spc="0" normalizeH="0" baseline="0" noProof="0" dirty="0">
                <a:ln>
                  <a:noFill/>
                </a:ln>
                <a:solidFill>
                  <a:srgbClr val="000000"/>
                </a:solidFill>
                <a:effectLst/>
                <a:uLnTx/>
                <a:uFillTx/>
                <a:ea typeface="+mn-ea"/>
                <a:cs typeface="Arial" panose="020B0604020202020204" pitchFamily="34" charset="0"/>
              </a:rPr>
              <a:t>vertybėmis</a:t>
            </a:r>
            <a:r>
              <a:rPr kumimoji="0" lang="lt-LT" sz="3600" b="0" i="0" u="none" strike="noStrike" kern="1200" cap="none" spc="0" normalizeH="0" baseline="0" noProof="0" dirty="0">
                <a:ln>
                  <a:noFill/>
                </a:ln>
                <a:solidFill>
                  <a:srgbClr val="000000"/>
                </a:solidFill>
                <a:effectLst/>
                <a:uLnTx/>
                <a:uFillTx/>
                <a:ea typeface="+mn-ea"/>
                <a:cs typeface="Arial" panose="020B0604020202020204" pitchFamily="34" charset="0"/>
              </a:rPr>
              <a:t>, kurios yra aiškiai komunikuojamos ir atsispindi veiklose, nusako ateities kryptį ir lyderystės stilių (Coleman ir Glover, 2010).</a:t>
            </a:r>
          </a:p>
          <a:p>
            <a:pPr marL="0" marR="0" lvl="0" indent="0" algn="ctr" defTabSz="914400" rtl="0" eaLnBrk="1" fontAlgn="auto" latinLnBrk="0" hangingPunct="1">
              <a:lnSpc>
                <a:spcPts val="6299"/>
              </a:lnSpc>
              <a:spcBef>
                <a:spcPts val="0"/>
              </a:spcBef>
              <a:spcAft>
                <a:spcPts val="0"/>
              </a:spcAft>
              <a:buClrTx/>
              <a:buSzTx/>
              <a:buFontTx/>
              <a:buNone/>
              <a:tabLst/>
              <a:defRPr/>
            </a:pPr>
            <a:endParaRPr kumimoji="0" lang="en-US" sz="6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5035213" y="-15466169"/>
            <a:ext cx="18344683" cy="22711303"/>
          </a:xfrm>
          <a:prstGeom prst="rect">
            <a:avLst/>
          </a:prstGeom>
        </p:spPr>
      </p:pic>
      <p:sp>
        <p:nvSpPr>
          <p:cNvPr id="3" name="TextBox 3"/>
          <p:cNvSpPr txBox="1"/>
          <p:nvPr/>
        </p:nvSpPr>
        <p:spPr>
          <a:xfrm>
            <a:off x="533400" y="658813"/>
            <a:ext cx="16725900" cy="8806257"/>
          </a:xfrm>
          <a:prstGeom prst="rect">
            <a:avLst/>
          </a:prstGeom>
        </p:spPr>
        <p:txBody>
          <a:bodyPr wrap="square" lIns="0" tIns="0" rIns="0" bIns="0" rtlCol="0" anchor="t">
            <a:spAutoFit/>
          </a:bodyPr>
          <a:lstStyle/>
          <a:p>
            <a:pPr marL="539746" marR="0" lvl="1" indent="0" algn="l" defTabSz="914400" rtl="0" eaLnBrk="1" fontAlgn="auto" latinLnBrk="0" hangingPunct="1">
              <a:lnSpc>
                <a:spcPts val="5499"/>
              </a:lnSpc>
              <a:spcBef>
                <a:spcPts val="0"/>
              </a:spcBef>
              <a:spcAft>
                <a:spcPts val="0"/>
              </a:spcAft>
              <a:buClrTx/>
              <a:buSzTx/>
              <a:buFontTx/>
              <a:buNone/>
              <a:tabLst/>
              <a:defRPr/>
            </a:pPr>
            <a:r>
              <a:rPr kumimoji="0" lang="lt-LT" sz="4400" b="0" i="0" u="none" strike="noStrike" kern="1200" cap="none" spc="0" normalizeH="0" baseline="0" noProof="0" dirty="0">
                <a:ln>
                  <a:noFill/>
                </a:ln>
                <a:solidFill>
                  <a:srgbClr val="000000"/>
                </a:solidFill>
                <a:effectLst/>
                <a:uLnTx/>
                <a:uFillTx/>
                <a:ea typeface="+mn-ea"/>
                <a:cs typeface="+mn-cs"/>
              </a:rPr>
              <a:t>1</a:t>
            </a:r>
            <a:r>
              <a:rPr kumimoji="0" lang="lt-LT" sz="4400" b="0" i="0" u="none" strike="noStrike" kern="1200" cap="none" spc="0" normalizeH="0" baseline="0" noProof="0" dirty="0">
                <a:ln>
                  <a:noFill/>
                </a:ln>
                <a:solidFill>
                  <a:srgbClr val="000000"/>
                </a:solidFill>
                <a:effectLst/>
                <a:uLnTx/>
                <a:uFillTx/>
                <a:cs typeface="Calibri" panose="020F0502020204030204" pitchFamily="34" charset="0"/>
              </a:rPr>
              <a:t>. Asmeninis mokyklos vadovo įsipareigojimas dėl mokyklos sėkmės.</a:t>
            </a:r>
            <a:endParaRPr kumimoji="0" lang="en-US" sz="4400" b="0" i="0" u="none" strike="noStrike" kern="1200" cap="none" spc="0" normalizeH="0" baseline="0" noProof="0" dirty="0">
              <a:ln>
                <a:noFill/>
              </a:ln>
              <a:solidFill>
                <a:srgbClr val="000000"/>
              </a:solidFill>
              <a:effectLst/>
              <a:uLnTx/>
              <a:uFillTx/>
              <a:cs typeface="Calibri" panose="020F0502020204030204" pitchFamily="34" charset="0"/>
            </a:endParaRPr>
          </a:p>
          <a:p>
            <a:pPr marL="0" marR="0" lvl="0" indent="0" algn="l" defTabSz="914400" rtl="0" eaLnBrk="1" fontAlgn="auto" latinLnBrk="0" hangingPunct="1">
              <a:lnSpc>
                <a:spcPts val="3850"/>
              </a:lnSpc>
              <a:spcBef>
                <a:spcPts val="0"/>
              </a:spcBef>
              <a:spcAft>
                <a:spcPts val="0"/>
              </a:spcAft>
              <a:buClrTx/>
              <a:buSzTx/>
              <a:buFontTx/>
              <a:buNone/>
              <a:tabLst/>
              <a:defRPr/>
            </a:pPr>
            <a:endParaRPr kumimoji="0" lang="lt-LT" sz="3200" b="0" i="0" u="none" strike="noStrike" kern="1200" cap="none" spc="0" normalizeH="0" baseline="0" noProof="0" dirty="0">
              <a:ln>
                <a:noFill/>
              </a:ln>
              <a:solidFill>
                <a:srgbClr val="000000"/>
              </a:solidFill>
              <a:effectLst/>
              <a:uLnTx/>
              <a:uFillTx/>
              <a:cs typeface="Calibri" panose="020F0502020204030204" pitchFamily="34" charset="0"/>
            </a:endParaRPr>
          </a:p>
          <a:p>
            <a:pPr lvl="1">
              <a:lnSpc>
                <a:spcPts val="3850"/>
              </a:lnSpc>
              <a:defRPr/>
            </a:pPr>
            <a:r>
              <a:rPr kumimoji="0" lang="lt-LT" sz="3200" b="0" i="0" u="none" strike="noStrike" kern="1200" cap="none" spc="0" normalizeH="0" baseline="0" noProof="0" dirty="0">
                <a:ln>
                  <a:noFill/>
                </a:ln>
                <a:solidFill>
                  <a:srgbClr val="000000"/>
                </a:solidFill>
                <a:effectLst/>
                <a:uLnTx/>
                <a:uFillTx/>
                <a:cs typeface="Calibri" panose="020F0502020204030204" pitchFamily="34" charset="0"/>
              </a:rPr>
              <a:t>Mokyklų vadovai (-ės) savo asmeniniu įsipareigojimu ir vaidmeniu kuria mokyklos identitetą. Įsitraukdami į auginančias veiklas ir valdydami skirtingus metodus, jie turi galimybę daryti teigiamą įtaką mokinio ir visos mokyklos bendruomenės sėkmei. </a:t>
            </a:r>
          </a:p>
          <a:p>
            <a:pPr lvl="1">
              <a:lnSpc>
                <a:spcPts val="3850"/>
              </a:lnSpc>
              <a:defRPr/>
            </a:pPr>
            <a:endParaRPr kumimoji="0" lang="lt-LT" sz="2400" b="0" i="0" u="none" strike="noStrike" kern="1200" cap="none" spc="0" normalizeH="0" baseline="0" noProof="0" dirty="0">
              <a:ln>
                <a:noFill/>
              </a:ln>
              <a:solidFill>
                <a:srgbClr val="000000"/>
              </a:solidFill>
              <a:effectLst/>
              <a:uLnTx/>
              <a:uFillTx/>
              <a:cs typeface="Calibri" panose="020F0502020204030204" pitchFamily="34" charset="0"/>
            </a:endParaRPr>
          </a:p>
          <a:p>
            <a:pPr marL="539746" marR="0" lvl="1" indent="0" algn="l" defTabSz="914400" rtl="0" eaLnBrk="1" fontAlgn="auto" latinLnBrk="0" hangingPunct="1">
              <a:lnSpc>
                <a:spcPts val="5499"/>
              </a:lnSpc>
              <a:spcBef>
                <a:spcPts val="0"/>
              </a:spcBef>
              <a:spcAft>
                <a:spcPts val="0"/>
              </a:spcAft>
              <a:buClrTx/>
              <a:buSzTx/>
              <a:buFontTx/>
              <a:buNone/>
              <a:tabLst/>
              <a:defRPr/>
            </a:pPr>
            <a:r>
              <a:rPr kumimoji="0" lang="lt-LT" sz="4400" b="0" i="0" u="none" strike="noStrike" kern="1200" cap="none" spc="0" normalizeH="0" baseline="0" noProof="0" dirty="0">
                <a:ln>
                  <a:noFill/>
                </a:ln>
                <a:solidFill>
                  <a:srgbClr val="000000"/>
                </a:solidFill>
                <a:effectLst/>
                <a:uLnTx/>
                <a:uFillTx/>
                <a:cs typeface="Calibri" panose="020F0502020204030204" pitchFamily="34" charset="0"/>
              </a:rPr>
              <a:t>2. Mokyklos bendruomenės įgalinimas veiklai.</a:t>
            </a:r>
            <a:endParaRPr kumimoji="0" lang="en-US" sz="2000" b="0" i="0" u="none" strike="noStrike" kern="1200" cap="none" spc="0" normalizeH="0" baseline="0" noProof="0" dirty="0">
              <a:ln>
                <a:noFill/>
              </a:ln>
              <a:solidFill>
                <a:srgbClr val="000000"/>
              </a:solidFill>
              <a:effectLst/>
              <a:uLnTx/>
              <a:uFillTx/>
              <a:cs typeface="Calibri" panose="020F0502020204030204" pitchFamily="34" charset="0"/>
            </a:endParaRPr>
          </a:p>
          <a:p>
            <a:pPr lvl="1">
              <a:lnSpc>
                <a:spcPts val="3850"/>
              </a:lnSpc>
              <a:defRPr/>
            </a:pPr>
            <a:r>
              <a:rPr kumimoji="0" lang="lt-LT" sz="3200" b="0" i="0" u="none" strike="noStrike" kern="1200" cap="none" spc="0" normalizeH="0" baseline="0" noProof="0" dirty="0">
                <a:ln>
                  <a:noFill/>
                </a:ln>
                <a:solidFill>
                  <a:srgbClr val="000000"/>
                </a:solidFill>
                <a:effectLst/>
                <a:uLnTx/>
                <a:uFillTx/>
                <a:cs typeface="Calibri" panose="020F0502020204030204" pitchFamily="34" charset="0"/>
              </a:rPr>
              <a:t>Būtent mokytojai lyderiai yra atviriausi ir labiausiai pasiruošę sisteminiams pokyčiams siekiant mokyklos tobulėjimo. Bendradarbiaujanti mokyklos bendruomenė kuria stiprią ir efektyvią mokyklą, orientuotą į mokinio sėkmę ir pasiekimus, todėl ji gali daryti įtaką teigiamam pokyčiui savivaldybės lygmeniu.</a:t>
            </a:r>
          </a:p>
          <a:p>
            <a:pPr lvl="1">
              <a:lnSpc>
                <a:spcPts val="3850"/>
              </a:lnSpc>
              <a:defRPr/>
            </a:pPr>
            <a:endParaRPr kumimoji="0" lang="lt-LT" sz="3200" b="0" i="0" u="none" strike="noStrike" kern="1200" cap="none" spc="0" normalizeH="0" baseline="0" noProof="0" dirty="0">
              <a:ln>
                <a:noFill/>
              </a:ln>
              <a:solidFill>
                <a:srgbClr val="000000"/>
              </a:solidFill>
              <a:effectLst/>
              <a:uLnTx/>
              <a:uFillTx/>
              <a:cs typeface="Calibri" panose="020F0502020204030204" pitchFamily="34" charset="0"/>
            </a:endParaRPr>
          </a:p>
          <a:p>
            <a:pPr marL="539746" marR="0" lvl="1" indent="0" algn="l" defTabSz="914400" rtl="0" eaLnBrk="1" fontAlgn="auto" latinLnBrk="0" hangingPunct="1">
              <a:lnSpc>
                <a:spcPts val="5499"/>
              </a:lnSpc>
              <a:spcBef>
                <a:spcPts val="0"/>
              </a:spcBef>
              <a:spcAft>
                <a:spcPts val="0"/>
              </a:spcAft>
              <a:buClrTx/>
              <a:buSzTx/>
              <a:buFontTx/>
              <a:buNone/>
              <a:tabLst/>
              <a:defRPr/>
            </a:pPr>
            <a:r>
              <a:rPr kumimoji="0" lang="lt-LT" sz="4400" b="0" i="0" u="none" strike="noStrike" kern="1200" cap="none" spc="0" normalizeH="0" baseline="0" noProof="0" dirty="0">
                <a:ln>
                  <a:noFill/>
                </a:ln>
                <a:solidFill>
                  <a:srgbClr val="000000"/>
                </a:solidFill>
                <a:effectLst/>
                <a:uLnTx/>
                <a:uFillTx/>
                <a:cs typeface="Calibri" panose="020F0502020204030204" pitchFamily="34" charset="0"/>
              </a:rPr>
              <a:t>3. Bendradarbiavimas mokykloje ir tinklaveika tarp mokyklų bei kitų projekto partnerių.</a:t>
            </a:r>
            <a:endParaRPr kumimoji="0" lang="en-US" sz="4400" b="0" i="0" u="none" strike="noStrike" kern="1200" cap="none" spc="0" normalizeH="0" baseline="0" noProof="0" dirty="0">
              <a:ln>
                <a:noFill/>
              </a:ln>
              <a:solidFill>
                <a:srgbClr val="000000"/>
              </a:solidFill>
              <a:effectLst/>
              <a:uLnTx/>
              <a:uFillTx/>
              <a:cs typeface="Calibri" panose="020F0502020204030204" pitchFamily="34" charset="0"/>
            </a:endParaRPr>
          </a:p>
          <a:p>
            <a:pPr lvl="1">
              <a:lnSpc>
                <a:spcPts val="3850"/>
              </a:lnSpc>
              <a:defRPr/>
            </a:pPr>
            <a:r>
              <a:rPr kumimoji="0" lang="lt-LT" sz="3200" b="0" i="0" u="none" strike="noStrike" kern="1200" cap="none" spc="0" normalizeH="0" baseline="0" noProof="0" dirty="0">
                <a:ln>
                  <a:noFill/>
                </a:ln>
                <a:solidFill>
                  <a:srgbClr val="000000"/>
                </a:solidFill>
                <a:effectLst/>
                <a:uLnTx/>
                <a:uFillTx/>
                <a:cs typeface="Calibri" panose="020F0502020204030204" pitchFamily="34" charset="0"/>
              </a:rPr>
              <a:t>Bendradarbiavimas tiek mokyklos, tiek savivaldybės lygmeniu per tinklaveiką sudaro galimybes žinių ir gerosios praktikos sklaidai pritaikant lyderystės kompetencijas. </a:t>
            </a:r>
            <a:endParaRPr kumimoji="0" lang="en-US" sz="3200" b="0" i="0" u="none" strike="noStrike" kern="1200" cap="none" spc="0" normalizeH="0" baseline="0" noProof="0" dirty="0">
              <a:ln>
                <a:noFill/>
              </a:ln>
              <a:solidFill>
                <a:srgbClr val="000000"/>
              </a:solidFill>
              <a:effectLst/>
              <a:uLnTx/>
              <a:uFillTx/>
              <a:cs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495300"/>
            <a:ext cx="17221200" cy="116955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3400" b="1" i="0" u="none" strike="noStrike" kern="1200" cap="none" spc="0" normalizeH="0" baseline="0" noProof="0" dirty="0">
                <a:ln>
                  <a:noFill/>
                </a:ln>
                <a:solidFill>
                  <a:srgbClr val="000000"/>
                </a:solidFill>
                <a:effectLst/>
                <a:uLnTx/>
                <a:uFillTx/>
                <a:latin typeface="+mj-lt"/>
                <a:ea typeface="Times New Roman"/>
                <a:cs typeface="+mn-cs"/>
              </a:rPr>
              <a:t>PLANUOJAMOS MOKYKLŲ TOBULINIMO VEIKLOS TŪM PROGRAMOJE NUMATYTOSE SRITYSE: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3600" b="1" i="0" u="none" strike="noStrike" kern="1200" cap="none" spc="0" normalizeH="0" baseline="0" noProof="0" dirty="0">
                <a:ln>
                  <a:noFill/>
                </a:ln>
                <a:solidFill>
                  <a:srgbClr val="FF0000"/>
                </a:solidFill>
                <a:effectLst/>
                <a:uLnTx/>
                <a:uFillTx/>
                <a:latin typeface="+mj-lt"/>
                <a:ea typeface="+mn-ea"/>
                <a:cs typeface="+mn-cs"/>
              </a:rPr>
              <a:t>LYDERYSTĖ VEIKIANT</a:t>
            </a:r>
          </a:p>
        </p:txBody>
      </p:sp>
      <p:pic>
        <p:nvPicPr>
          <p:cNvPr id="307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400" y="-571500"/>
            <a:ext cx="25684163" cy="2723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Lentelė 2"/>
          <p:cNvGraphicFramePr>
            <a:graphicFrameLocks noGrp="1"/>
          </p:cNvGraphicFramePr>
          <p:nvPr>
            <p:extLst>
              <p:ext uri="{D42A27DB-BD31-4B8C-83A1-F6EECF244321}">
                <p14:modId xmlns:p14="http://schemas.microsoft.com/office/powerpoint/2010/main" val="1749916002"/>
              </p:ext>
            </p:extLst>
          </p:nvPr>
        </p:nvGraphicFramePr>
        <p:xfrm>
          <a:off x="1066800" y="1790700"/>
          <a:ext cx="16306800" cy="8378496"/>
        </p:xfrm>
        <a:graphic>
          <a:graphicData uri="http://schemas.openxmlformats.org/drawingml/2006/table">
            <a:tbl>
              <a:tblPr bandRow="1"/>
              <a:tblGrid>
                <a:gridCol w="5429642">
                  <a:extLst>
                    <a:ext uri="{9D8B030D-6E8A-4147-A177-3AD203B41FA5}">
                      <a16:colId xmlns:a16="http://schemas.microsoft.com/office/drawing/2014/main" val="20000"/>
                    </a:ext>
                  </a:extLst>
                </a:gridCol>
                <a:gridCol w="4474427">
                  <a:extLst>
                    <a:ext uri="{9D8B030D-6E8A-4147-A177-3AD203B41FA5}">
                      <a16:colId xmlns:a16="http://schemas.microsoft.com/office/drawing/2014/main" val="20001"/>
                    </a:ext>
                  </a:extLst>
                </a:gridCol>
                <a:gridCol w="6402731">
                  <a:extLst>
                    <a:ext uri="{9D8B030D-6E8A-4147-A177-3AD203B41FA5}">
                      <a16:colId xmlns:a16="http://schemas.microsoft.com/office/drawing/2014/main" val="20002"/>
                    </a:ext>
                  </a:extLst>
                </a:gridCol>
              </a:tblGrid>
              <a:tr h="759417">
                <a:tc>
                  <a:txBody>
                    <a:bodyPr/>
                    <a:lstStyle/>
                    <a:p>
                      <a:pPr algn="ctr">
                        <a:lnSpc>
                          <a:spcPct val="107000"/>
                        </a:lnSpc>
                        <a:spcAft>
                          <a:spcPts val="800"/>
                        </a:spcAft>
                      </a:pPr>
                      <a:r>
                        <a:rPr lang="lt-LT" sz="2400" b="1" dirty="0">
                          <a:effectLst/>
                          <a:latin typeface="+mj-lt"/>
                          <a:ea typeface="Times New Roman"/>
                        </a:rPr>
                        <a:t>Planuojama veikla sričiai stiprinti</a:t>
                      </a:r>
                      <a:endParaRPr lang="lt-LT" sz="2400" dirty="0">
                        <a:effectLst/>
                        <a:latin typeface="+mj-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800"/>
                        </a:spcAft>
                      </a:pPr>
                      <a:r>
                        <a:rPr lang="lt-LT" sz="2400" b="1" dirty="0">
                          <a:effectLst/>
                          <a:latin typeface="+mj-lt"/>
                          <a:ea typeface="Times New Roman"/>
                        </a:rPr>
                        <a:t>Kuriose mokyklose planuojamos vykdyti? </a:t>
                      </a:r>
                      <a:endParaRPr lang="lt-LT" sz="2400" dirty="0">
                        <a:effectLst/>
                        <a:latin typeface="+mj-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800"/>
                        </a:spcAft>
                      </a:pPr>
                      <a:r>
                        <a:rPr lang="lt-LT" sz="2400" b="1" dirty="0">
                          <a:effectLst/>
                          <a:latin typeface="+mj-lt"/>
                          <a:ea typeface="Times New Roman"/>
                        </a:rPr>
                        <a:t>Kurios mokyklos dalyvaus veikloje per tinklaveiką? Kokia forma?</a:t>
                      </a:r>
                      <a:endParaRPr lang="lt-LT" sz="2400" dirty="0">
                        <a:effectLst/>
                        <a:latin typeface="+mj-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10000"/>
                  </a:ext>
                </a:extLst>
              </a:tr>
              <a:tr h="507586">
                <a:tc gridSpan="3">
                  <a:txBody>
                    <a:bodyPr/>
                    <a:lstStyle/>
                    <a:p>
                      <a:pPr algn="ctr">
                        <a:lnSpc>
                          <a:spcPct val="107000"/>
                        </a:lnSpc>
                        <a:spcAft>
                          <a:spcPts val="800"/>
                        </a:spcAft>
                      </a:pPr>
                      <a:r>
                        <a:rPr lang="lt-LT" sz="2800" b="1" dirty="0">
                          <a:solidFill>
                            <a:srgbClr val="FF0000"/>
                          </a:solidFill>
                          <a:effectLst/>
                          <a:latin typeface="+mj-lt"/>
                          <a:ea typeface="Times New Roman"/>
                        </a:rPr>
                        <a:t>LYDERYSTĖ</a:t>
                      </a:r>
                      <a:endParaRPr lang="lt-LT" sz="2800" dirty="0">
                        <a:solidFill>
                          <a:srgbClr val="FF0000"/>
                        </a:solidFill>
                        <a:effectLst/>
                        <a:latin typeface="+mj-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val="10001"/>
                  </a:ext>
                </a:extLst>
              </a:tr>
              <a:tr h="1406453">
                <a:tc>
                  <a:txBody>
                    <a:bodyPr/>
                    <a:lstStyle/>
                    <a:p>
                      <a:pPr algn="l">
                        <a:lnSpc>
                          <a:spcPct val="107000"/>
                        </a:lnSpc>
                        <a:spcAft>
                          <a:spcPts val="800"/>
                        </a:spcAft>
                      </a:pPr>
                      <a:r>
                        <a:rPr lang="lt-LT" sz="2200">
                          <a:solidFill>
                            <a:schemeClr val="tx1"/>
                          </a:solidFill>
                          <a:effectLst/>
                          <a:latin typeface="+mn-lt"/>
                          <a:ea typeface="Times New Roman"/>
                        </a:rPr>
                        <a:t>Lyderystės ugdymui įgyvendinimo koordinatoriaus pareigybės (0,5 etato) įsteigimas.</a:t>
                      </a:r>
                      <a:endParaRPr lang="lt-LT" sz="2200" dirty="0">
                        <a:solidFill>
                          <a:schemeClr val="tx1"/>
                        </a:solidFill>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lt-LT" sz="2200" i="1" dirty="0">
                          <a:effectLst/>
                          <a:latin typeface="+mn-lt"/>
                          <a:ea typeface="Times New Roman"/>
                        </a:rPr>
                        <a:t>Kaišiadorių r. </a:t>
                      </a:r>
                      <a:r>
                        <a:rPr lang="lt-LT" sz="2200" i="1" dirty="0">
                          <a:solidFill>
                            <a:schemeClr val="tx1"/>
                          </a:solidFill>
                          <a:effectLst/>
                          <a:latin typeface="+mn-lt"/>
                          <a:ea typeface="Times New Roman"/>
                        </a:rPr>
                        <a:t>Žiežmarių gimnazija</a:t>
                      </a:r>
                      <a:r>
                        <a:rPr lang="lt-LT" sz="2200" i="1" dirty="0">
                          <a:effectLst/>
                          <a:latin typeface="+mn-lt"/>
                          <a:ea typeface="Times New Roman"/>
                        </a:rPr>
                        <a:t>, bus koordinuojamas  Lyderystės srities veiklų  įgyvendinimas TŪM dalyvaujančiose ir kitose savivaldybės mokyklose.</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lt-LT" sz="2200" i="1">
                          <a:effectLst/>
                          <a:latin typeface="+mn-lt"/>
                          <a:ea typeface="Times New Roman"/>
                        </a:rPr>
                        <a:t>Specialistas koordinuos Lyderystės ugdymui  veiklų įgyvendinimą  mokyklose.</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278251">
                <a:tc>
                  <a:txBody>
                    <a:bodyPr/>
                    <a:lstStyle/>
                    <a:p>
                      <a:pPr algn="l">
                        <a:lnSpc>
                          <a:spcPct val="107000"/>
                        </a:lnSpc>
                        <a:spcAft>
                          <a:spcPts val="800"/>
                        </a:spcAft>
                      </a:pPr>
                      <a:r>
                        <a:rPr lang="lt-LT" sz="2200" dirty="0">
                          <a:effectLst/>
                          <a:latin typeface="+mn-lt"/>
                          <a:ea typeface="Times New Roman"/>
                        </a:rPr>
                        <a:t>Mokyklų bendruomenių telkimas ir įgalinimas veikti, ugdymo pokyčių inicijavimas ir įgyvendinimas atnaujintose ugdymo sąlygose dėl mokinio sėkmės ir jų  kompetencijų stiprinimas, organizuojant mokymus, patirties sklaidą, stažuotes Lietuvoje ir užsienyje.</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lt-LT" sz="2200" i="1" dirty="0">
                          <a:effectLst/>
                          <a:latin typeface="+mn-lt"/>
                          <a:ea typeface="Times New Roman"/>
                        </a:rPr>
                        <a:t>Veiklos vyks visose TŪM programoje dalyvaujančiose mokyklose.</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lt-LT" sz="2200" i="1">
                          <a:effectLst/>
                          <a:latin typeface="+mn-lt"/>
                          <a:ea typeface="Times New Roman"/>
                        </a:rPr>
                        <a:t>Po TŪM programoje dalyvaujančių mokyklų personalo mokymų tinklaveiką bus įgyvendinamas gerosios patirties sklaidos principu. Bus rengiami vidiniai seminarai, kuriose dalyviai su TŪM nedalyvaujančiomis įstaigomis pasidalins gerąją patirtimi.</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910166">
                <a:tc>
                  <a:txBody>
                    <a:bodyPr/>
                    <a:lstStyle/>
                    <a:p>
                      <a:pPr algn="l">
                        <a:lnSpc>
                          <a:spcPct val="107000"/>
                        </a:lnSpc>
                        <a:spcAft>
                          <a:spcPts val="800"/>
                        </a:spcAft>
                      </a:pPr>
                      <a:r>
                        <a:rPr lang="lt-LT" sz="2200" dirty="0">
                          <a:effectLst/>
                          <a:latin typeface="+mn-lt"/>
                          <a:ea typeface="Times New Roman"/>
                        </a:rPr>
                        <a:t>Bendradarbiavimo kompetencijų, grįstų mokyklų tinklaveika ir  nukreiptų į koordinuotą mokymo(</a:t>
                      </a:r>
                      <a:r>
                        <a:rPr lang="lt-LT" sz="2200" dirty="0" err="1">
                          <a:effectLst/>
                          <a:latin typeface="+mn-lt"/>
                          <a:ea typeface="Times New Roman"/>
                        </a:rPr>
                        <a:t>si</a:t>
                      </a:r>
                      <a:r>
                        <a:rPr lang="lt-LT" sz="2200" dirty="0">
                          <a:effectLst/>
                          <a:latin typeface="+mn-lt"/>
                          <a:ea typeface="Times New Roman"/>
                        </a:rPr>
                        <a:t>) ir švietimo pagalbos teikimą, pagalbą šeimai, stiprinimas (mokymai, stažuotės)</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lt-LT" sz="2200" i="1">
                          <a:effectLst/>
                          <a:latin typeface="+mn-lt"/>
                          <a:ea typeface="Times New Roman"/>
                        </a:rPr>
                        <a:t>Veiklos vyks visose TŪM programoje dalyvaujančiose mokyklose</a:t>
                      </a:r>
                      <a:endParaRPr lang="lt-LT" sz="220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lt-LT" sz="2200" i="1">
                          <a:effectLst/>
                          <a:latin typeface="+mn-lt"/>
                          <a:ea typeface="Times New Roman"/>
                        </a:rPr>
                        <a:t>Po TŪM programoje dalyvaujančių mokyklų personalo mokymų tinklaveika bus įgyvendinamas gerosios patirties sklaidos principu. Bus rengiami vidiniai seminarai, kuriose dalyviai su TŪM nedalyvaujančiomis įstaigomis pasidalins gerąją patirtimi.</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139127">
                <a:tc>
                  <a:txBody>
                    <a:bodyPr/>
                    <a:lstStyle/>
                    <a:p>
                      <a:pPr algn="l">
                        <a:lnSpc>
                          <a:spcPct val="107000"/>
                        </a:lnSpc>
                        <a:spcAft>
                          <a:spcPts val="800"/>
                        </a:spcAft>
                      </a:pPr>
                      <a:r>
                        <a:rPr lang="lt-LT" sz="2200">
                          <a:effectLst/>
                          <a:latin typeface="+mn-lt"/>
                          <a:ea typeface="Times New Roman"/>
                        </a:rPr>
                        <a:t>Mokyklos bendruomenės (pedagoginių darbuotojų, tėvų, mokinių, savivaldų institucijų ir pan.) diskusijų erdvės įrengimas</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lt-LT" sz="2200" i="1">
                          <a:effectLst/>
                          <a:latin typeface="+mn-lt"/>
                          <a:ea typeface="Times New Roman"/>
                        </a:rPr>
                        <a:t>Kaišiadorių r. </a:t>
                      </a:r>
                      <a:r>
                        <a:rPr lang="lt-LT" sz="2200" i="1">
                          <a:solidFill>
                            <a:schemeClr val="tx1"/>
                          </a:solidFill>
                          <a:effectLst/>
                          <a:latin typeface="+mn-lt"/>
                          <a:ea typeface="Times New Roman"/>
                        </a:rPr>
                        <a:t>Žiežmarių gimnazija</a:t>
                      </a:r>
                      <a:endParaRPr lang="lt-LT" sz="2200" dirty="0">
                        <a:solidFill>
                          <a:schemeClr val="tx1"/>
                        </a:solidFill>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lt-LT" sz="2200" i="1" dirty="0">
                          <a:effectLst/>
                          <a:latin typeface="+mn-lt"/>
                          <a:ea typeface="Times New Roman"/>
                        </a:rPr>
                        <a:t>Pagal poreikį ir susitarimą savivaldybės ugdymo įstaigos naudosis sukurtomis erdvėmis.</a:t>
                      </a:r>
                      <a:endParaRPr lang="lt-LT" sz="2200" dirty="0">
                        <a:effectLst/>
                        <a:latin typeface="+mn-lt"/>
                        <a:ea typeface="Calibri"/>
                      </a:endParaRPr>
                    </a:p>
                  </a:txBody>
                  <a:tcPr marL="60897" marR="608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038318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171057" y="4610100"/>
            <a:ext cx="31242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srgbClr val="FF0000"/>
                </a:solidFill>
                <a:effectLst/>
                <a:uLnTx/>
                <a:uFillTx/>
                <a:latin typeface="+mj-lt"/>
                <a:ea typeface="+mn-ea"/>
                <a:cs typeface="Times New Roman" panose="02020603050405020304" pitchFamily="18" charset="0"/>
              </a:rPr>
              <a:t>LYDERYSTĖ VEIKIANT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srgbClr val="FF0000"/>
                </a:solidFill>
                <a:effectLst/>
                <a:uLnTx/>
                <a:uFillTx/>
                <a:latin typeface="+mj-lt"/>
                <a:ea typeface="+mn-ea"/>
                <a:cs typeface="Times New Roman" panose="02020603050405020304" pitchFamily="18" charset="0"/>
              </a:rPr>
              <a:t>ŽEMĖLAPIS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44200" y="-18915063"/>
            <a:ext cx="28611513" cy="2920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aveikslėlis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866879"/>
            <a:ext cx="14858999" cy="8553241"/>
          </a:xfrm>
          <a:prstGeom prst="rect">
            <a:avLst/>
          </a:prstGeom>
        </p:spPr>
      </p:pic>
    </p:spTree>
    <p:extLst>
      <p:ext uri="{BB962C8B-B14F-4D97-AF65-F5344CB8AC3E}">
        <p14:creationId xmlns:p14="http://schemas.microsoft.com/office/powerpoint/2010/main" val="37147579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5950" y="2552701"/>
            <a:ext cx="6343650" cy="6863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284704" y="1391529"/>
            <a:ext cx="8897895"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4400" b="1"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TŪM KAIŠIADORIŲ RAJONAS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4400" b="1" i="0" u="none" strike="noStrike" kern="1200" cap="none" spc="0" normalizeH="0" baseline="0" noProof="0" dirty="0">
                <a:ln>
                  <a:noFill/>
                </a:ln>
                <a:solidFill>
                  <a:srgbClr val="00B050"/>
                </a:solidFill>
                <a:effectLst/>
                <a:uLnTx/>
                <a:uFillTx/>
                <a:latin typeface="+mj-lt"/>
                <a:ea typeface="+mn-ea"/>
                <a:cs typeface="Times New Roman" panose="02020603050405020304" pitchFamily="18" charset="0"/>
              </a:rPr>
              <a:t>LYDERYSTĖ VEIKIANT</a:t>
            </a:r>
          </a:p>
        </p:txBody>
      </p:sp>
      <p:sp>
        <p:nvSpPr>
          <p:cNvPr id="3" name="Paaiškinimas su dešiniąja rodykle 2"/>
          <p:cNvSpPr/>
          <p:nvPr/>
        </p:nvSpPr>
        <p:spPr>
          <a:xfrm>
            <a:off x="1219200" y="8189441"/>
            <a:ext cx="4476750" cy="1143000"/>
          </a:xfrm>
          <a:prstGeom prst="rightArrow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prstClr val="black"/>
                </a:solidFill>
                <a:effectLst/>
                <a:uLnTx/>
                <a:uFillTx/>
                <a:latin typeface="Calibri"/>
                <a:ea typeface="+mn-ea"/>
                <a:cs typeface="+mn-cs"/>
              </a:rPr>
              <a:t>PAMATAS </a:t>
            </a:r>
            <a:r>
              <a:rPr kumimoji="0" lang="lt-LT" sz="24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0" i="0" u="none" strike="noStrike" kern="1200" cap="none" spc="0" normalizeH="0" baseline="0" noProof="0" dirty="0">
                <a:ln>
                  <a:noFill/>
                </a:ln>
                <a:solidFill>
                  <a:prstClr val="black"/>
                </a:solidFill>
                <a:effectLst/>
                <a:uLnTx/>
                <a:uFillTx/>
                <a:latin typeface="Calibri"/>
                <a:ea typeface="+mn-ea"/>
                <a:cs typeface="+mn-cs"/>
              </a:rPr>
              <a:t>ESAMOS SITUACIJOS ANALIZĖ</a:t>
            </a:r>
          </a:p>
        </p:txBody>
      </p:sp>
      <p:sp>
        <p:nvSpPr>
          <p:cNvPr id="4" name="Paaiškinimas su dešiniąja rodykle 3" title="SIENŲ KARKASAS"/>
          <p:cNvSpPr/>
          <p:nvPr/>
        </p:nvSpPr>
        <p:spPr>
          <a:xfrm>
            <a:off x="152400" y="6591300"/>
            <a:ext cx="5791200" cy="1185877"/>
          </a:xfrm>
          <a:prstGeom prst="rightArrow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prstClr val="black"/>
                </a:solidFill>
                <a:effectLst/>
                <a:uLnTx/>
                <a:uFillTx/>
                <a:latin typeface="Calibri"/>
                <a:ea typeface="+mn-ea"/>
                <a:cs typeface="+mn-cs"/>
              </a:rPr>
              <a:t>SIENOS </a:t>
            </a:r>
            <a:r>
              <a:rPr kumimoji="0" lang="lt-LT" sz="24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0" i="0" u="none" strike="noStrike" kern="1200" cap="none" spc="0" normalizeH="0" baseline="0" noProof="0" dirty="0">
                <a:ln>
                  <a:noFill/>
                </a:ln>
                <a:solidFill>
                  <a:prstClr val="black"/>
                </a:solidFill>
                <a:effectLst/>
                <a:uLnTx/>
                <a:uFillTx/>
                <a:latin typeface="Calibri"/>
                <a:ea typeface="+mn-ea"/>
                <a:cs typeface="+mn-cs"/>
              </a:rPr>
              <a:t>VEIKLŲ PLANO SUDARYMAS</a:t>
            </a:r>
          </a:p>
        </p:txBody>
      </p:sp>
      <p:sp>
        <p:nvSpPr>
          <p:cNvPr id="5" name="Paaiškinimas su dešiniąja rodykle 4"/>
          <p:cNvSpPr/>
          <p:nvPr/>
        </p:nvSpPr>
        <p:spPr>
          <a:xfrm>
            <a:off x="1752600" y="3771900"/>
            <a:ext cx="5486400" cy="953869"/>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prstClr val="white"/>
                </a:solidFill>
                <a:effectLst/>
                <a:uLnTx/>
                <a:uFillTx/>
                <a:latin typeface="Calibri"/>
                <a:ea typeface="+mn-ea"/>
                <a:cs typeface="+mn-cs"/>
              </a:rPr>
              <a:t>KAMINAS </a:t>
            </a:r>
            <a:r>
              <a:rPr kumimoji="0" lang="lt-LT" sz="2400" b="0"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0" i="0" u="none" strike="noStrike" kern="1200" cap="none" spc="0" normalizeH="0" baseline="0" noProof="0" dirty="0">
                <a:ln>
                  <a:noFill/>
                </a:ln>
                <a:solidFill>
                  <a:prstClr val="white"/>
                </a:solidFill>
                <a:effectLst/>
                <a:uLnTx/>
                <a:uFillTx/>
                <a:latin typeface="Calibri"/>
                <a:ea typeface="+mn-ea"/>
                <a:cs typeface="+mn-cs"/>
              </a:rPr>
              <a:t>SKLAIDA, TINKLAVEIKA</a:t>
            </a:r>
          </a:p>
        </p:txBody>
      </p:sp>
      <p:sp>
        <p:nvSpPr>
          <p:cNvPr id="6" name="Paaiškinimas su kairiąja rodykle 5"/>
          <p:cNvSpPr/>
          <p:nvPr/>
        </p:nvSpPr>
        <p:spPr>
          <a:xfrm>
            <a:off x="9067800" y="4963773"/>
            <a:ext cx="7620000" cy="1066800"/>
          </a:xfrm>
          <a:prstGeom prst="leftArrow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prstClr val="white"/>
                </a:solidFill>
                <a:effectLst/>
                <a:uLnTx/>
                <a:uFillTx/>
                <a:latin typeface="Calibri"/>
                <a:ea typeface="+mn-ea"/>
                <a:cs typeface="+mn-cs"/>
              </a:rPr>
              <a:t>STOGAS</a:t>
            </a:r>
            <a:r>
              <a:rPr kumimoji="0" lang="lt-LT" sz="2400" b="0" i="0" u="none" strike="noStrike" kern="1200" cap="none" spc="0" normalizeH="0" baseline="0" noProof="0" dirty="0">
                <a:ln>
                  <a:noFill/>
                </a:ln>
                <a:solidFill>
                  <a:prstClr val="white"/>
                </a:solidFill>
                <a:effectLst/>
                <a:uLnTx/>
                <a:uFillTx/>
                <a:latin typeface="Calibri"/>
                <a:ea typeface="+mn-ea"/>
                <a:cs typeface="+mn-cs"/>
              </a:rPr>
              <a:t>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0" i="0" u="none" strike="noStrike" kern="1200" cap="none" spc="0" normalizeH="0" baseline="0" noProof="0" dirty="0">
                <a:ln>
                  <a:noFill/>
                </a:ln>
                <a:solidFill>
                  <a:prstClr val="white"/>
                </a:solidFill>
                <a:effectLst/>
                <a:uLnTx/>
                <a:uFillTx/>
                <a:latin typeface="Calibri"/>
                <a:ea typeface="+mn-ea"/>
                <a:cs typeface="+mn-cs"/>
              </a:rPr>
              <a:t>ATLIKTŲ VEIKLŲ ANALIZĖ, ATASKAITOS</a:t>
            </a:r>
          </a:p>
        </p:txBody>
      </p:sp>
      <p:sp>
        <p:nvSpPr>
          <p:cNvPr id="7" name="Paaiškinimas su kairiąja rodykle 6"/>
          <p:cNvSpPr/>
          <p:nvPr/>
        </p:nvSpPr>
        <p:spPr>
          <a:xfrm>
            <a:off x="9296400" y="6743700"/>
            <a:ext cx="8527192" cy="1219200"/>
          </a:xfrm>
          <a:prstGeom prst="leftArrowCallou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1" i="0" u="none" strike="noStrike" kern="1200" cap="none" spc="0" normalizeH="0" baseline="0" noProof="0" dirty="0">
                <a:ln>
                  <a:noFill/>
                </a:ln>
                <a:solidFill>
                  <a:prstClr val="white"/>
                </a:solidFill>
                <a:effectLst/>
                <a:uLnTx/>
                <a:uFillTx/>
                <a:latin typeface="Calibri"/>
                <a:ea typeface="+mn-ea"/>
                <a:cs typeface="+mn-cs"/>
              </a:rPr>
              <a:t>APDAILA</a:t>
            </a:r>
            <a:r>
              <a:rPr kumimoji="0" lang="lt-LT" sz="2400" b="0" i="0" u="none" strike="noStrike" kern="1200" cap="none" spc="0" normalizeH="0" baseline="0" noProof="0" dirty="0">
                <a:ln>
                  <a:noFill/>
                </a:ln>
                <a:solidFill>
                  <a:prstClr val="white"/>
                </a:solidFill>
                <a:effectLst/>
                <a:uLnTx/>
                <a:uFillTx/>
                <a:latin typeface="Calibri"/>
                <a:ea typeface="+mn-ea"/>
                <a:cs typeface="+mn-cs"/>
              </a:rPr>
              <a:t>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400" b="0" i="0" u="none" strike="noStrike" kern="1200" cap="none" spc="0" normalizeH="0" baseline="0" noProof="0" dirty="0">
                <a:ln>
                  <a:noFill/>
                </a:ln>
                <a:solidFill>
                  <a:prstClr val="white"/>
                </a:solidFill>
                <a:effectLst/>
                <a:uLnTx/>
                <a:uFillTx/>
                <a:latin typeface="Calibri"/>
                <a:ea typeface="+mn-ea"/>
                <a:cs typeface="+mn-cs"/>
              </a:rPr>
              <a:t>PAŽANGOS PLANE NUMATYTŲ VEIKLŲ ĮGYVENDINIMAS</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3643" y="-18630900"/>
            <a:ext cx="28611513" cy="2920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8752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05200" y="342899"/>
            <a:ext cx="1112520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4400" b="1"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KAIŠIADORIŲ RAJONAS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4400" b="1" i="0" u="none" strike="noStrike" kern="1200" cap="none" spc="0" normalizeH="0" baseline="0" noProof="0" dirty="0">
                <a:ln>
                  <a:noFill/>
                </a:ln>
                <a:solidFill>
                  <a:srgbClr val="FF9900"/>
                </a:solidFill>
                <a:effectLst/>
                <a:uLnTx/>
                <a:uFillTx/>
                <a:latin typeface="+mj-lt"/>
                <a:ea typeface="+mn-ea"/>
                <a:cs typeface="Times New Roman" panose="02020603050405020304" pitchFamily="18" charset="0"/>
              </a:rPr>
              <a:t>LYDERYSTĖ VEIKIANT </a:t>
            </a:r>
            <a:r>
              <a:rPr kumimoji="0" lang="lt-LT" sz="4400" b="1"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BENDRAME KONTEKSTE</a:t>
            </a:r>
          </a:p>
        </p:txBody>
      </p:sp>
      <p:graphicFrame>
        <p:nvGraphicFramePr>
          <p:cNvPr id="3" name="Diagrama 2"/>
          <p:cNvGraphicFramePr/>
          <p:nvPr>
            <p:extLst>
              <p:ext uri="{D42A27DB-BD31-4B8C-83A1-F6EECF244321}">
                <p14:modId xmlns:p14="http://schemas.microsoft.com/office/powerpoint/2010/main" val="4045626717"/>
              </p:ext>
            </p:extLst>
          </p:nvPr>
        </p:nvGraphicFramePr>
        <p:xfrm>
          <a:off x="1219200" y="1755003"/>
          <a:ext cx="16341811" cy="8559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a:off x="11734800" y="2415746"/>
            <a:ext cx="4724400" cy="83099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Pct val="120000"/>
              <a:buFont typeface="Arial" panose="020B0604020202020204" pitchFamily="34" charset="0"/>
              <a:buChar char="•"/>
              <a:tabLst/>
              <a:defRPr/>
            </a:pPr>
            <a:r>
              <a:rPr kumimoji="0" lang="lt-LT" sz="2400" b="0" i="0" u="none" strike="noStrike" kern="1200" cap="none" spc="0" normalizeH="0" baseline="0" noProof="0" dirty="0">
                <a:ln>
                  <a:noFill/>
                </a:ln>
                <a:solidFill>
                  <a:prstClr val="black"/>
                </a:solidFill>
                <a:effectLst/>
                <a:uLnTx/>
                <a:uFillTx/>
                <a:latin typeface="Calibri"/>
                <a:ea typeface="+mn-ea"/>
                <a:cs typeface="+mn-cs"/>
              </a:rPr>
              <a:t>SKLAIDA, TINKLAVEIKA</a:t>
            </a:r>
          </a:p>
          <a:p>
            <a:pPr marL="285750" marR="0" lvl="0" indent="-285750" algn="l" defTabSz="914400" rtl="0" eaLnBrk="1" fontAlgn="auto" latinLnBrk="0" hangingPunct="1">
              <a:lnSpc>
                <a:spcPct val="100000"/>
              </a:lnSpc>
              <a:spcBef>
                <a:spcPts val="0"/>
              </a:spcBef>
              <a:spcAft>
                <a:spcPts val="0"/>
              </a:spcAft>
              <a:buClrTx/>
              <a:buSzPct val="120000"/>
              <a:buFont typeface="Arial" panose="020B0604020202020204" pitchFamily="34" charset="0"/>
              <a:buChar char="•"/>
              <a:tabLst/>
              <a:defRPr/>
            </a:pPr>
            <a:r>
              <a:rPr kumimoji="0" lang="lt-LT" sz="2400" b="0" i="0" u="none" strike="noStrike" kern="1200" cap="none" spc="0" normalizeH="0" baseline="0" noProof="0" dirty="0">
                <a:ln>
                  <a:noFill/>
                </a:ln>
                <a:solidFill>
                  <a:prstClr val="black"/>
                </a:solidFill>
                <a:effectLst/>
                <a:uLnTx/>
                <a:uFillTx/>
                <a:latin typeface="Calibri"/>
                <a:ea typeface="+mn-ea"/>
                <a:cs typeface="+mn-cs"/>
              </a:rPr>
              <a:t>BENDRADARBIAVIMAS</a:t>
            </a:r>
          </a:p>
        </p:txBody>
      </p:sp>
    </p:spTree>
    <p:extLst>
      <p:ext uri="{BB962C8B-B14F-4D97-AF65-F5344CB8AC3E}">
        <p14:creationId xmlns:p14="http://schemas.microsoft.com/office/powerpoint/2010/main" val="3455073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1755928" y="-13039139"/>
            <a:ext cx="18344683" cy="22711303"/>
          </a:xfrm>
          <a:prstGeom prst="rect">
            <a:avLst/>
          </a:prstGeom>
        </p:spPr>
      </p:pic>
      <p:pic>
        <p:nvPicPr>
          <p:cNvPr id="5" name="Picture 5"/>
          <p:cNvPicPr>
            <a:picLocks noChangeAspect="1"/>
          </p:cNvPicPr>
          <p:nvPr/>
        </p:nvPicPr>
        <p:blipFill>
          <a:blip r:embed="rId4"/>
          <a:srcRect l="5529" r="7480"/>
          <a:stretch>
            <a:fillRect/>
          </a:stretch>
        </p:blipFill>
        <p:spPr>
          <a:xfrm>
            <a:off x="912843" y="0"/>
            <a:ext cx="5713871" cy="4060686"/>
          </a:xfrm>
          <a:prstGeom prst="rect">
            <a:avLst/>
          </a:prstGeom>
        </p:spPr>
      </p:pic>
      <p:pic>
        <p:nvPicPr>
          <p:cNvPr id="6" name="Picture 6"/>
          <p:cNvPicPr>
            <a:picLocks noChangeAspect="1"/>
          </p:cNvPicPr>
          <p:nvPr/>
        </p:nvPicPr>
        <p:blipFill>
          <a:blip r:embed="rId5"/>
          <a:srcRect t="5" b="5"/>
          <a:stretch>
            <a:fillRect/>
          </a:stretch>
        </p:blipFill>
        <p:spPr>
          <a:xfrm>
            <a:off x="6967635" y="8062350"/>
            <a:ext cx="3103941" cy="803064"/>
          </a:xfrm>
          <a:prstGeom prst="rect">
            <a:avLst/>
          </a:prstGeom>
        </p:spPr>
      </p:pic>
      <p:pic>
        <p:nvPicPr>
          <p:cNvPr id="7" name="Picture 7"/>
          <p:cNvPicPr>
            <a:picLocks noChangeAspect="1"/>
          </p:cNvPicPr>
          <p:nvPr/>
        </p:nvPicPr>
        <p:blipFill>
          <a:blip r:embed="rId6"/>
          <a:srcRect/>
          <a:stretch>
            <a:fillRect/>
          </a:stretch>
        </p:blipFill>
        <p:spPr>
          <a:xfrm>
            <a:off x="10071576" y="7213310"/>
            <a:ext cx="3538562" cy="2501144"/>
          </a:xfrm>
          <a:prstGeom prst="rect">
            <a:avLst/>
          </a:prstGeom>
        </p:spPr>
      </p:pic>
      <p:pic>
        <p:nvPicPr>
          <p:cNvPr id="8" name="Picture 8"/>
          <p:cNvPicPr>
            <a:picLocks noChangeAspect="1"/>
          </p:cNvPicPr>
          <p:nvPr/>
        </p:nvPicPr>
        <p:blipFill>
          <a:blip r:embed="rId7"/>
          <a:srcRect/>
          <a:stretch>
            <a:fillRect/>
          </a:stretch>
        </p:blipFill>
        <p:spPr>
          <a:xfrm>
            <a:off x="13013520" y="7609638"/>
            <a:ext cx="3855826" cy="1708489"/>
          </a:xfrm>
          <a:prstGeom prst="rect">
            <a:avLst/>
          </a:prstGeom>
        </p:spPr>
      </p:pic>
      <p:sp>
        <p:nvSpPr>
          <p:cNvPr id="9" name="TextBox 9"/>
          <p:cNvSpPr txBox="1"/>
          <p:nvPr/>
        </p:nvSpPr>
        <p:spPr>
          <a:xfrm>
            <a:off x="4680731" y="4071305"/>
            <a:ext cx="12466135" cy="3077766"/>
          </a:xfrm>
          <a:prstGeom prst="rect">
            <a:avLst/>
          </a:prstGeom>
        </p:spPr>
        <p:txBody>
          <a:bodyPr wrap="square" lIns="0" tIns="0" rIns="0" bIns="0" rtlCol="0" anchor="t">
            <a:spAutoFit/>
          </a:bodyPr>
          <a:lstStyle/>
          <a:p>
            <a:pPr marL="0" marR="0" lvl="0" indent="0" algn="l" defTabSz="914400" rtl="0" eaLnBrk="1" fontAlgn="auto" latinLnBrk="0" hangingPunct="1">
              <a:lnSpc>
                <a:spcPts val="6047"/>
              </a:lnSpc>
              <a:spcBef>
                <a:spcPts val="0"/>
              </a:spcBef>
              <a:spcAft>
                <a:spcPts val="0"/>
              </a:spcAft>
              <a:buClrTx/>
              <a:buSzTx/>
              <a:buFontTx/>
              <a:buNone/>
              <a:tabLst/>
              <a:defRPr/>
            </a:pPr>
            <a:r>
              <a:rPr kumimoji="0" lang="lt-LT" sz="6299" b="1" i="0" u="none" strike="noStrike" kern="1200" cap="none" spc="0" normalizeH="0" baseline="0" noProof="0" dirty="0">
                <a:ln>
                  <a:noFill/>
                </a:ln>
                <a:solidFill>
                  <a:srgbClr val="29577E"/>
                </a:solidFill>
                <a:effectLst/>
                <a:uLnTx/>
                <a:uFillTx/>
                <a:latin typeface="+mj-lt"/>
                <a:ea typeface="+mn-ea"/>
                <a:cs typeface="+mn-cs"/>
              </a:rPr>
              <a:t>TŪM programa </a:t>
            </a:r>
          </a:p>
          <a:p>
            <a:pPr marL="0" marR="0" lvl="0" indent="0" algn="l" defTabSz="914400" rtl="0" eaLnBrk="1" fontAlgn="auto" latinLnBrk="0" hangingPunct="1">
              <a:lnSpc>
                <a:spcPts val="6047"/>
              </a:lnSpc>
              <a:spcBef>
                <a:spcPts val="0"/>
              </a:spcBef>
              <a:spcAft>
                <a:spcPts val="0"/>
              </a:spcAft>
              <a:buClrTx/>
              <a:buSzTx/>
              <a:buFontTx/>
              <a:buNone/>
              <a:tabLst/>
              <a:defRPr/>
            </a:pPr>
            <a:r>
              <a:rPr kumimoji="0" lang="lt-LT" sz="6299" b="1" i="0" u="none" strike="noStrike" kern="1200" cap="none" spc="0" normalizeH="0" baseline="0" noProof="0" dirty="0">
                <a:ln>
                  <a:noFill/>
                </a:ln>
                <a:solidFill>
                  <a:srgbClr val="29577E"/>
                </a:solidFill>
                <a:effectLst/>
                <a:uLnTx/>
                <a:uFillTx/>
                <a:latin typeface="+mj-lt"/>
                <a:ea typeface="+mn-ea"/>
                <a:cs typeface="+mn-cs"/>
              </a:rPr>
              <a:t>Kaišiadorių r. savivaldybėje</a:t>
            </a:r>
            <a:r>
              <a:rPr kumimoji="0" lang="en-US" sz="6299" b="1" i="0" u="none" strike="noStrike" kern="1200" cap="none" spc="0" normalizeH="0" baseline="0" noProof="0" dirty="0">
                <a:ln>
                  <a:noFill/>
                </a:ln>
                <a:solidFill>
                  <a:srgbClr val="29577E"/>
                </a:solidFill>
                <a:effectLst/>
                <a:uLnTx/>
                <a:uFillTx/>
                <a:latin typeface="+mj-lt"/>
                <a:ea typeface="+mn-ea"/>
                <a:cs typeface="+mn-cs"/>
              </a:rPr>
              <a:t>: </a:t>
            </a:r>
            <a:r>
              <a:rPr kumimoji="0" lang="lt-LT" sz="6299" b="1" i="0" u="none" strike="noStrike" kern="1200" cap="none" spc="0" normalizeH="0" baseline="0" noProof="0" dirty="0">
                <a:ln>
                  <a:noFill/>
                </a:ln>
                <a:solidFill>
                  <a:srgbClr val="29577E"/>
                </a:solidFill>
                <a:effectLst/>
                <a:uLnTx/>
                <a:uFillTx/>
                <a:latin typeface="+mj-lt"/>
                <a:ea typeface="+mn-ea"/>
                <a:cs typeface="+mn-cs"/>
              </a:rPr>
              <a:t>Kaišiadorių Vaclovo Giržado progimnazijoje</a:t>
            </a:r>
            <a:endParaRPr kumimoji="0" lang="en-US" sz="6299" b="1" i="0" u="none" strike="noStrike" kern="1200" cap="none" spc="0" normalizeH="0" baseline="0" noProof="0" dirty="0">
              <a:ln>
                <a:noFill/>
              </a:ln>
              <a:solidFill>
                <a:srgbClr val="29577E"/>
              </a:solidFill>
              <a:effectLst/>
              <a:uLnTx/>
              <a:uFillTx/>
              <a:latin typeface="+mj-lt"/>
              <a:ea typeface="+mn-ea"/>
              <a:cs typeface="+mn-cs"/>
            </a:endParaRPr>
          </a:p>
        </p:txBody>
      </p:sp>
      <p:pic>
        <p:nvPicPr>
          <p:cNvPr id="2" name="Paveikslėlis 1" descr="Paveikslėlis, kuriame yra emblema, logotipas, simbolis, apskritimas&#10;&#10;Automatiškai sugeneruotas aprašymas">
            <a:extLst>
              <a:ext uri="{FF2B5EF4-FFF2-40B4-BE49-F238E27FC236}">
                <a16:creationId xmlns:a16="http://schemas.microsoft.com/office/drawing/2014/main" id="{D9180F15-20A3-2574-DF34-D848C98DA80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3400" y="3848100"/>
            <a:ext cx="3886200" cy="3365210"/>
          </a:xfrm>
          <a:prstGeom prst="rect">
            <a:avLst/>
          </a:prstGeom>
        </p:spPr>
      </p:pic>
    </p:spTree>
    <p:extLst>
      <p:ext uri="{BB962C8B-B14F-4D97-AF65-F5344CB8AC3E}">
        <p14:creationId xmlns:p14="http://schemas.microsoft.com/office/powerpoint/2010/main" val="2322438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E3C4BB5F-D272-EB6F-2FF3-A26771E940A4}"/>
              </a:ext>
            </a:extLst>
          </p:cNvPr>
          <p:cNvSpPr>
            <a:spLocks noGrp="1"/>
          </p:cNvSpPr>
          <p:nvPr>
            <p:ph type="title"/>
          </p:nvPr>
        </p:nvSpPr>
        <p:spPr/>
        <p:txBody>
          <a:bodyPr>
            <a:normAutofit/>
          </a:bodyPr>
          <a:lstStyle/>
          <a:p>
            <a:pPr algn="ctr"/>
            <a:r>
              <a:rPr lang="lt-LT" sz="4800" b="1" dirty="0">
                <a:solidFill>
                  <a:srgbClr val="002060"/>
                </a:solidFill>
                <a:latin typeface="+mn-lt"/>
              </a:rPr>
              <a:t>PROGIMNAZIJOS TŪM</a:t>
            </a:r>
            <a:endParaRPr lang="en-US" sz="4800" b="1" dirty="0">
              <a:solidFill>
                <a:srgbClr val="002060"/>
              </a:solidFill>
              <a:latin typeface="+mn-lt"/>
            </a:endParaRPr>
          </a:p>
        </p:txBody>
      </p:sp>
      <p:graphicFrame>
        <p:nvGraphicFramePr>
          <p:cNvPr id="4" name="Turinio vietos rezervavimo ženklas 3">
            <a:extLst>
              <a:ext uri="{FF2B5EF4-FFF2-40B4-BE49-F238E27FC236}">
                <a16:creationId xmlns:a16="http://schemas.microsoft.com/office/drawing/2014/main" id="{F0AF4350-80A0-0AAF-3ADA-588882E2F4AF}"/>
              </a:ext>
            </a:extLst>
          </p:cNvPr>
          <p:cNvGraphicFramePr>
            <a:graphicFrameLocks noGrp="1"/>
          </p:cNvGraphicFramePr>
          <p:nvPr>
            <p:ph idx="1"/>
            <p:extLst>
              <p:ext uri="{D42A27DB-BD31-4B8C-83A1-F6EECF244321}">
                <p14:modId xmlns:p14="http://schemas.microsoft.com/office/powerpoint/2010/main" val="3647716470"/>
              </p:ext>
            </p:extLst>
          </p:nvPr>
        </p:nvGraphicFramePr>
        <p:xfrm>
          <a:off x="719396" y="2597469"/>
          <a:ext cx="17432079" cy="7325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10124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sp>
        <p:nvSpPr>
          <p:cNvPr id="2" name="Pavadinimas 1">
            <a:extLst>
              <a:ext uri="{FF2B5EF4-FFF2-40B4-BE49-F238E27FC236}">
                <a16:creationId xmlns:a16="http://schemas.microsoft.com/office/drawing/2014/main" id="{9DB863EA-CFC1-91BF-3814-4CE4374BB38D}"/>
              </a:ext>
            </a:extLst>
          </p:cNvPr>
          <p:cNvSpPr>
            <a:spLocks noGrp="1"/>
          </p:cNvSpPr>
          <p:nvPr>
            <p:ph type="title"/>
          </p:nvPr>
        </p:nvSpPr>
        <p:spPr>
          <a:xfrm>
            <a:off x="1335507" y="960120"/>
            <a:ext cx="5601021" cy="5349240"/>
          </a:xfrm>
        </p:spPr>
        <p:txBody>
          <a:bodyPr vert="horz" lIns="137160" tIns="68580" rIns="137160" bIns="68580" rtlCol="0" anchor="b">
            <a:normAutofit/>
          </a:bodyPr>
          <a:lstStyle/>
          <a:p>
            <a:r>
              <a:rPr lang="en-US" sz="8000" b="1" dirty="0">
                <a:solidFill>
                  <a:srgbClr val="002060"/>
                </a:solidFill>
                <a:latin typeface="Atkinson Hyperlegible" pitchFamily="50" charset="0"/>
              </a:rPr>
              <a:t>ĮTRAUKUSIS UGDYMAS</a:t>
            </a:r>
            <a:endParaRPr lang="en-US" sz="8000" dirty="0">
              <a:solidFill>
                <a:srgbClr val="002060"/>
              </a:solidFill>
              <a:latin typeface="Atkinson Hyperlegible" pitchFamily="50" charset="0"/>
            </a:endParaRPr>
          </a:p>
        </p:txBody>
      </p:sp>
      <p:sp>
        <p:nvSpPr>
          <p:cNvPr id="17"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35507" y="6613901"/>
            <a:ext cx="5212080" cy="27432"/>
          </a:xfrm>
          <a:custGeom>
            <a:avLst/>
            <a:gdLst>
              <a:gd name="connsiteX0" fmla="*/ 0 w 5212080"/>
              <a:gd name="connsiteY0" fmla="*/ 0 h 27432"/>
              <a:gd name="connsiteX1" fmla="*/ 599389 w 5212080"/>
              <a:gd name="connsiteY1" fmla="*/ 0 h 27432"/>
              <a:gd name="connsiteX2" fmla="*/ 1198778 w 5212080"/>
              <a:gd name="connsiteY2" fmla="*/ 0 h 27432"/>
              <a:gd name="connsiteX3" fmla="*/ 1954530 w 5212080"/>
              <a:gd name="connsiteY3" fmla="*/ 0 h 27432"/>
              <a:gd name="connsiteX4" fmla="*/ 2501798 w 5212080"/>
              <a:gd name="connsiteY4" fmla="*/ 0 h 27432"/>
              <a:gd name="connsiteX5" fmla="*/ 3049067 w 5212080"/>
              <a:gd name="connsiteY5" fmla="*/ 0 h 27432"/>
              <a:gd name="connsiteX6" fmla="*/ 3700577 w 5212080"/>
              <a:gd name="connsiteY6" fmla="*/ 0 h 27432"/>
              <a:gd name="connsiteX7" fmla="*/ 4247845 w 5212080"/>
              <a:gd name="connsiteY7" fmla="*/ 0 h 27432"/>
              <a:gd name="connsiteX8" fmla="*/ 5212080 w 5212080"/>
              <a:gd name="connsiteY8" fmla="*/ 0 h 27432"/>
              <a:gd name="connsiteX9" fmla="*/ 5212080 w 5212080"/>
              <a:gd name="connsiteY9" fmla="*/ 27432 h 27432"/>
              <a:gd name="connsiteX10" fmla="*/ 4664812 w 5212080"/>
              <a:gd name="connsiteY10" fmla="*/ 27432 h 27432"/>
              <a:gd name="connsiteX11" fmla="*/ 4117543 w 5212080"/>
              <a:gd name="connsiteY11" fmla="*/ 27432 h 27432"/>
              <a:gd name="connsiteX12" fmla="*/ 3466033 w 5212080"/>
              <a:gd name="connsiteY12" fmla="*/ 27432 h 27432"/>
              <a:gd name="connsiteX13" fmla="*/ 2918765 w 5212080"/>
              <a:gd name="connsiteY13" fmla="*/ 27432 h 27432"/>
              <a:gd name="connsiteX14" fmla="*/ 2423617 w 5212080"/>
              <a:gd name="connsiteY14" fmla="*/ 27432 h 27432"/>
              <a:gd name="connsiteX15" fmla="*/ 1772107 w 5212080"/>
              <a:gd name="connsiteY15" fmla="*/ 27432 h 27432"/>
              <a:gd name="connsiteX16" fmla="*/ 1120597 w 5212080"/>
              <a:gd name="connsiteY16" fmla="*/ 27432 h 27432"/>
              <a:gd name="connsiteX17" fmla="*/ 0 w 5212080"/>
              <a:gd name="connsiteY17" fmla="*/ 27432 h 27432"/>
              <a:gd name="connsiteX18" fmla="*/ 0 w 5212080"/>
              <a:gd name="connsiteY18"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12080" h="27432" fill="none" extrusionOk="0">
                <a:moveTo>
                  <a:pt x="0" y="0"/>
                </a:moveTo>
                <a:cubicBezTo>
                  <a:pt x="128838" y="-11329"/>
                  <a:pt x="306779" y="5198"/>
                  <a:pt x="599389" y="0"/>
                </a:cubicBezTo>
                <a:cubicBezTo>
                  <a:pt x="891999" y="-5198"/>
                  <a:pt x="916635" y="-24425"/>
                  <a:pt x="1198778" y="0"/>
                </a:cubicBezTo>
                <a:cubicBezTo>
                  <a:pt x="1480921" y="24425"/>
                  <a:pt x="1761605" y="-17440"/>
                  <a:pt x="1954530" y="0"/>
                </a:cubicBezTo>
                <a:cubicBezTo>
                  <a:pt x="2147455" y="17440"/>
                  <a:pt x="2239112" y="-16223"/>
                  <a:pt x="2501798" y="0"/>
                </a:cubicBezTo>
                <a:cubicBezTo>
                  <a:pt x="2764484" y="16223"/>
                  <a:pt x="2838074" y="12987"/>
                  <a:pt x="3049067" y="0"/>
                </a:cubicBezTo>
                <a:cubicBezTo>
                  <a:pt x="3260060" y="-12987"/>
                  <a:pt x="3470388" y="-15138"/>
                  <a:pt x="3700577" y="0"/>
                </a:cubicBezTo>
                <a:cubicBezTo>
                  <a:pt x="3930766" y="15138"/>
                  <a:pt x="4052672" y="-14938"/>
                  <a:pt x="4247845" y="0"/>
                </a:cubicBezTo>
                <a:cubicBezTo>
                  <a:pt x="4443018" y="14938"/>
                  <a:pt x="4730158" y="-1623"/>
                  <a:pt x="5212080" y="0"/>
                </a:cubicBezTo>
                <a:cubicBezTo>
                  <a:pt x="5212790" y="9050"/>
                  <a:pt x="5211442" y="21151"/>
                  <a:pt x="5212080" y="27432"/>
                </a:cubicBezTo>
                <a:cubicBezTo>
                  <a:pt x="4991075" y="27722"/>
                  <a:pt x="4932008" y="37429"/>
                  <a:pt x="4664812" y="27432"/>
                </a:cubicBezTo>
                <a:cubicBezTo>
                  <a:pt x="4397616" y="17435"/>
                  <a:pt x="4374940" y="47585"/>
                  <a:pt x="4117543" y="27432"/>
                </a:cubicBezTo>
                <a:cubicBezTo>
                  <a:pt x="3860146" y="7279"/>
                  <a:pt x="3773367" y="36569"/>
                  <a:pt x="3466033" y="27432"/>
                </a:cubicBezTo>
                <a:cubicBezTo>
                  <a:pt x="3158699" y="18296"/>
                  <a:pt x="3137854" y="54523"/>
                  <a:pt x="2918765" y="27432"/>
                </a:cubicBezTo>
                <a:cubicBezTo>
                  <a:pt x="2699676" y="341"/>
                  <a:pt x="2536311" y="13149"/>
                  <a:pt x="2423617" y="27432"/>
                </a:cubicBezTo>
                <a:cubicBezTo>
                  <a:pt x="2310923" y="41715"/>
                  <a:pt x="2021228" y="23141"/>
                  <a:pt x="1772107" y="27432"/>
                </a:cubicBezTo>
                <a:cubicBezTo>
                  <a:pt x="1522986" y="31724"/>
                  <a:pt x="1317107" y="20364"/>
                  <a:pt x="1120597" y="27432"/>
                </a:cubicBezTo>
                <a:cubicBezTo>
                  <a:pt x="924087" y="34501"/>
                  <a:pt x="454536" y="8495"/>
                  <a:pt x="0" y="27432"/>
                </a:cubicBezTo>
                <a:cubicBezTo>
                  <a:pt x="-1228" y="21145"/>
                  <a:pt x="-815" y="8816"/>
                  <a:pt x="0" y="0"/>
                </a:cubicBezTo>
                <a:close/>
              </a:path>
              <a:path w="5212080" h="27432" stroke="0" extrusionOk="0">
                <a:moveTo>
                  <a:pt x="0" y="0"/>
                </a:moveTo>
                <a:cubicBezTo>
                  <a:pt x="233695" y="-764"/>
                  <a:pt x="364103" y="24957"/>
                  <a:pt x="547268" y="0"/>
                </a:cubicBezTo>
                <a:cubicBezTo>
                  <a:pt x="730433" y="-24957"/>
                  <a:pt x="937737" y="-21107"/>
                  <a:pt x="1303020" y="0"/>
                </a:cubicBezTo>
                <a:cubicBezTo>
                  <a:pt x="1668303" y="21107"/>
                  <a:pt x="1620404" y="13071"/>
                  <a:pt x="1798168" y="0"/>
                </a:cubicBezTo>
                <a:cubicBezTo>
                  <a:pt x="1975932" y="-13071"/>
                  <a:pt x="2090998" y="4232"/>
                  <a:pt x="2293315" y="0"/>
                </a:cubicBezTo>
                <a:cubicBezTo>
                  <a:pt x="2495632" y="-4232"/>
                  <a:pt x="2738710" y="-17332"/>
                  <a:pt x="2944825" y="0"/>
                </a:cubicBezTo>
                <a:cubicBezTo>
                  <a:pt x="3150940" y="17332"/>
                  <a:pt x="3308101" y="26665"/>
                  <a:pt x="3544214" y="0"/>
                </a:cubicBezTo>
                <a:cubicBezTo>
                  <a:pt x="3780327" y="-26665"/>
                  <a:pt x="4028425" y="-24303"/>
                  <a:pt x="4247845" y="0"/>
                </a:cubicBezTo>
                <a:cubicBezTo>
                  <a:pt x="4467265" y="24303"/>
                  <a:pt x="4779418" y="33057"/>
                  <a:pt x="5212080" y="0"/>
                </a:cubicBezTo>
                <a:cubicBezTo>
                  <a:pt x="5212137" y="6776"/>
                  <a:pt x="5210915" y="20935"/>
                  <a:pt x="5212080" y="27432"/>
                </a:cubicBezTo>
                <a:cubicBezTo>
                  <a:pt x="4921467" y="60248"/>
                  <a:pt x="4631077" y="62273"/>
                  <a:pt x="4456328" y="27432"/>
                </a:cubicBezTo>
                <a:cubicBezTo>
                  <a:pt x="4281579" y="-7409"/>
                  <a:pt x="4048724" y="47667"/>
                  <a:pt x="3856939" y="27432"/>
                </a:cubicBezTo>
                <a:cubicBezTo>
                  <a:pt x="3665154" y="7197"/>
                  <a:pt x="3498754" y="15866"/>
                  <a:pt x="3257550" y="27432"/>
                </a:cubicBezTo>
                <a:cubicBezTo>
                  <a:pt x="3016346" y="38998"/>
                  <a:pt x="2854089" y="39360"/>
                  <a:pt x="2710282" y="27432"/>
                </a:cubicBezTo>
                <a:cubicBezTo>
                  <a:pt x="2566475" y="15504"/>
                  <a:pt x="2336282" y="56792"/>
                  <a:pt x="2110892" y="27432"/>
                </a:cubicBezTo>
                <a:cubicBezTo>
                  <a:pt x="1885502" y="-1928"/>
                  <a:pt x="1825148" y="42061"/>
                  <a:pt x="1615745" y="27432"/>
                </a:cubicBezTo>
                <a:cubicBezTo>
                  <a:pt x="1406342" y="12803"/>
                  <a:pt x="1193655" y="44031"/>
                  <a:pt x="1016356" y="27432"/>
                </a:cubicBezTo>
                <a:cubicBezTo>
                  <a:pt x="839057" y="10833"/>
                  <a:pt x="292902" y="7819"/>
                  <a:pt x="0" y="27432"/>
                </a:cubicBezTo>
                <a:cubicBezTo>
                  <a:pt x="-234" y="21031"/>
                  <a:pt x="-921" y="6323"/>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pic>
        <p:nvPicPr>
          <p:cNvPr id="3" name="Paveikslėlis 2" descr="Paveikslėlis, kuriame yra kėdė, pastatas, lauko, žolė&#10;&#10;Automatiškai sugeneruotas aprašymas">
            <a:extLst>
              <a:ext uri="{FF2B5EF4-FFF2-40B4-BE49-F238E27FC236}">
                <a16:creationId xmlns:a16="http://schemas.microsoft.com/office/drawing/2014/main" id="{A4634B2F-4B23-B1BE-6987-C962748DBAC7}"/>
              </a:ext>
            </a:extLst>
          </p:cNvPr>
          <p:cNvPicPr>
            <a:picLocks noChangeAspect="1"/>
          </p:cNvPicPr>
          <p:nvPr/>
        </p:nvPicPr>
        <p:blipFill rotWithShape="1">
          <a:blip r:embed="rId2"/>
          <a:srcRect l="9983" r="33596"/>
          <a:stretch/>
        </p:blipFill>
        <p:spPr>
          <a:xfrm>
            <a:off x="7967554" y="15"/>
            <a:ext cx="10318163" cy="1028698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407869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3" name="TextBox 3"/>
          <p:cNvSpPr txBox="1"/>
          <p:nvPr/>
        </p:nvSpPr>
        <p:spPr>
          <a:xfrm>
            <a:off x="1028700" y="2327510"/>
            <a:ext cx="16230600" cy="1885131"/>
          </a:xfrm>
          <a:prstGeom prst="rect">
            <a:avLst/>
          </a:prstGeom>
        </p:spPr>
        <p:txBody>
          <a:bodyPr lIns="0" tIns="0" rIns="0" bIns="0" rtlCol="0" anchor="t">
            <a:spAutoFit/>
          </a:bodyPr>
          <a:lstStyle/>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ts val="4900"/>
              </a:lnSpc>
              <a:spcBef>
                <a:spcPts val="0"/>
              </a:spcBef>
              <a:spcAft>
                <a:spcPts val="0"/>
              </a:spcAft>
              <a:buClrTx/>
              <a:buSzTx/>
              <a:buFontTx/>
              <a:buNone/>
              <a:tabLst/>
              <a:defRPr/>
            </a:pPr>
            <a:r>
              <a:rPr kumimoji="0" lang="en-US" sz="35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p:txBody>
      </p:sp>
      <p:sp>
        <p:nvSpPr>
          <p:cNvPr id="4" name="TextBox 4"/>
          <p:cNvSpPr txBox="1"/>
          <p:nvPr/>
        </p:nvSpPr>
        <p:spPr>
          <a:xfrm>
            <a:off x="1028700" y="762000"/>
            <a:ext cx="16230600" cy="1119987"/>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4800" b="1" i="0" u="none" strike="noStrike" kern="1200" cap="none" spc="0" normalizeH="0" baseline="0" noProof="0" dirty="0">
                <a:ln>
                  <a:noFill/>
                </a:ln>
                <a:solidFill>
                  <a:srgbClr val="002060"/>
                </a:solidFill>
                <a:effectLst/>
                <a:uLnTx/>
                <a:uFillTx/>
                <a:latin typeface="+mj-lt"/>
                <a:ea typeface="+mj-ea"/>
                <a:cs typeface="+mj-cs"/>
              </a:rPr>
              <a:t>ĮTRAUKUSIS UGDYMAS</a:t>
            </a:r>
            <a:endParaRPr kumimoji="0" lang="en-US" sz="4800" b="0" i="0" u="none" strike="noStrike" kern="1200" cap="none" spc="0" normalizeH="0" baseline="0" noProof="0" dirty="0">
              <a:ln>
                <a:noFill/>
              </a:ln>
              <a:solidFill>
                <a:srgbClr val="002060"/>
              </a:solidFill>
              <a:effectLst/>
              <a:uLnTx/>
              <a:uFillTx/>
              <a:latin typeface="+mj-lt"/>
              <a:ea typeface="+mn-ea"/>
              <a:cs typeface="+mn-cs"/>
            </a:endParaRPr>
          </a:p>
        </p:txBody>
      </p:sp>
      <p:sp>
        <p:nvSpPr>
          <p:cNvPr id="5" name="Stačiakampis 4"/>
          <p:cNvSpPr/>
          <p:nvPr/>
        </p:nvSpPr>
        <p:spPr>
          <a:xfrm>
            <a:off x="533400" y="2705100"/>
            <a:ext cx="16230600" cy="8503866"/>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lt-LT" sz="3200" b="0" i="0" u="none" strike="noStrike" kern="1200" cap="none" spc="0" normalizeH="0" baseline="0" noProof="0" dirty="0">
                <a:ln>
                  <a:noFill/>
                </a:ln>
                <a:solidFill>
                  <a:srgbClr val="002060"/>
                </a:solidFill>
                <a:effectLst/>
                <a:uLnTx/>
                <a:uFillTx/>
                <a:latin typeface="+mj-lt"/>
                <a:ea typeface="+mn-ea"/>
                <a:cs typeface="+mn-cs"/>
              </a:rPr>
              <a:t>Lietuvos švietimo sistemos principas – švietimo sistema sudaro sąlygas </a:t>
            </a:r>
            <a:r>
              <a:rPr kumimoji="0" lang="lt-LT" sz="3200" b="1" i="0" u="none" strike="noStrike" kern="1200" cap="none" spc="0" normalizeH="0" baseline="0" noProof="0" dirty="0">
                <a:ln>
                  <a:noFill/>
                </a:ln>
                <a:solidFill>
                  <a:srgbClr val="002060"/>
                </a:solidFill>
                <a:effectLst/>
                <a:uLnTx/>
                <a:uFillTx/>
                <a:latin typeface="+mj-lt"/>
                <a:ea typeface="+mn-ea"/>
                <a:cs typeface="+mn-cs"/>
              </a:rPr>
              <a:t>kiekvienam asmeniui </a:t>
            </a:r>
            <a:r>
              <a:rPr kumimoji="0" lang="lt-LT" sz="3200" b="0" i="0" u="none" strike="noStrike" kern="1200" cap="none" spc="0" normalizeH="0" baseline="0" noProof="0" dirty="0">
                <a:ln>
                  <a:noFill/>
                </a:ln>
                <a:solidFill>
                  <a:srgbClr val="002060"/>
                </a:solidFill>
                <a:effectLst/>
                <a:uLnTx/>
                <a:uFillTx/>
                <a:latin typeface="+mj-lt"/>
                <a:ea typeface="+mn-ea"/>
                <a:cs typeface="+mn-cs"/>
              </a:rPr>
              <a:t>ugdytis, plėtoti savo galias ir gebėjimus, gauti reikiamą pagalbą, patirti sėkmę mokantis, socialinėje, kultūrinėje ir (ar) kitose veiklose ir būti nediskriminuojamam dėl ugdymosi poreikių įvairovės ir (ar) švietimo pagalbos reikmės </a:t>
            </a:r>
            <a:r>
              <a:rPr kumimoji="0" lang="lt-LT" sz="3200" b="0" i="0" u="none" strike="noStrike" kern="1200" cap="none" spc="0" normalizeH="0" baseline="0" noProof="0" dirty="0">
                <a:ln>
                  <a:noFill/>
                </a:ln>
                <a:solidFill>
                  <a:prstClr val="black"/>
                </a:solidFill>
                <a:effectLst/>
                <a:uLnTx/>
                <a:uFillTx/>
                <a:latin typeface="+mj-lt"/>
                <a:ea typeface="+mn-ea"/>
                <a:cs typeface="+mn-cs"/>
              </a:rPr>
              <a:t>(LR švietimo įstatymo 5 str. 5 d., 2020).</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lt-LT" sz="3200" b="1" i="0" u="none" strike="noStrike" kern="1200" cap="none" spc="0" normalizeH="0" baseline="0" noProof="0" dirty="0" err="1">
                <a:ln>
                  <a:noFill/>
                </a:ln>
                <a:solidFill>
                  <a:srgbClr val="002060"/>
                </a:solidFill>
                <a:effectLst/>
                <a:uLnTx/>
                <a:uFillTx/>
                <a:latin typeface="+mj-lt"/>
                <a:ea typeface="+mn-ea"/>
                <a:cs typeface="+mn-cs"/>
              </a:rPr>
              <a:t>Įtraukties</a:t>
            </a:r>
            <a:r>
              <a:rPr kumimoji="0" lang="lt-LT" sz="3200" b="1" i="0" u="none" strike="noStrike" kern="1200" cap="none" spc="0" normalizeH="0" baseline="0" noProof="0" dirty="0">
                <a:ln>
                  <a:noFill/>
                </a:ln>
                <a:solidFill>
                  <a:srgbClr val="002060"/>
                </a:solidFill>
                <a:effectLst/>
                <a:uLnTx/>
                <a:uFillTx/>
                <a:latin typeface="+mj-lt"/>
                <a:ea typeface="+mn-ea"/>
                <a:cs typeface="+mn-cs"/>
              </a:rPr>
              <a:t> vertybės </a:t>
            </a:r>
            <a:r>
              <a:rPr kumimoji="0" lang="lt-LT" sz="3200" b="0" i="0" u="none" strike="noStrike" kern="1200" cap="none" spc="0" normalizeH="0" baseline="0" noProof="0" dirty="0">
                <a:ln>
                  <a:noFill/>
                </a:ln>
                <a:solidFill>
                  <a:srgbClr val="002060"/>
                </a:solidFill>
                <a:effectLst/>
                <a:uLnTx/>
                <a:uFillTx/>
                <a:latin typeface="+mj-lt"/>
                <a:ea typeface="+mn-ea"/>
                <a:cs typeface="+mn-cs"/>
              </a:rPr>
              <a:t>– pagarba žmonių įvairovei, lygiateisiškumas, socialinis teisingumas, sąžiningumas, bendruomeniškumas, visų visavertis dalyvavimas </a:t>
            </a:r>
            <a:r>
              <a:rPr kumimoji="0" lang="lt-LT" sz="3200" b="0" i="0" u="none" strike="noStrike" kern="1200" cap="none" spc="0" normalizeH="0" baseline="0" noProof="0" dirty="0">
                <a:ln>
                  <a:noFill/>
                </a:ln>
                <a:solidFill>
                  <a:prstClr val="black"/>
                </a:solidFill>
                <a:effectLst/>
                <a:uLnTx/>
                <a:uFillTx/>
                <a:latin typeface="+mj-lt"/>
                <a:ea typeface="+mn-ea"/>
                <a:cs typeface="+mn-cs"/>
              </a:rPr>
              <a:t>(</a:t>
            </a:r>
            <a:r>
              <a:rPr kumimoji="0" lang="lt-LT" sz="3200" b="0" i="0" u="none" strike="noStrike" kern="1200" cap="none" spc="0" normalizeH="0" baseline="0" noProof="0" dirty="0" err="1">
                <a:ln>
                  <a:noFill/>
                </a:ln>
                <a:solidFill>
                  <a:prstClr val="black"/>
                </a:solidFill>
                <a:effectLst/>
                <a:uLnTx/>
                <a:uFillTx/>
                <a:latin typeface="+mj-lt"/>
                <a:ea typeface="+mn-ea"/>
                <a:cs typeface="+mn-cs"/>
              </a:rPr>
              <a:t>Ainscow</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Booth</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Dyson</a:t>
            </a:r>
            <a:r>
              <a:rPr kumimoji="0" lang="lt-LT" sz="3200" b="0" i="0" u="none" strike="noStrike" kern="1200" cap="none" spc="0" normalizeH="0" baseline="0" noProof="0" dirty="0">
                <a:ln>
                  <a:noFill/>
                </a:ln>
                <a:solidFill>
                  <a:prstClr val="black"/>
                </a:solidFill>
                <a:effectLst/>
                <a:uLnTx/>
                <a:uFillTx/>
                <a:latin typeface="+mj-lt"/>
                <a:ea typeface="+mn-ea"/>
                <a:cs typeface="+mn-cs"/>
              </a:rPr>
              <a:t>, 2006; </a:t>
            </a:r>
            <a:r>
              <a:rPr kumimoji="0" lang="lt-LT" sz="3200" b="0" i="0" u="none" strike="noStrike" kern="1200" cap="none" spc="0" normalizeH="0" baseline="0" noProof="0" dirty="0" err="1">
                <a:ln>
                  <a:noFill/>
                </a:ln>
                <a:solidFill>
                  <a:prstClr val="black"/>
                </a:solidFill>
                <a:effectLst/>
                <a:uLnTx/>
                <a:uFillTx/>
                <a:latin typeface="+mj-lt"/>
                <a:ea typeface="+mn-ea"/>
                <a:cs typeface="+mn-cs"/>
              </a:rPr>
              <a:t>Booth</a:t>
            </a:r>
            <a:r>
              <a:rPr kumimoji="0" lang="lt-LT" sz="3200" b="0" i="0" u="none" strike="noStrike" kern="1200" cap="none" spc="0" normalizeH="0" baseline="0" noProof="0" dirty="0">
                <a:ln>
                  <a:noFill/>
                </a:ln>
                <a:solidFill>
                  <a:prstClr val="black"/>
                </a:solidFill>
                <a:effectLst/>
                <a:uLnTx/>
                <a:uFillTx/>
                <a:latin typeface="+mj-lt"/>
                <a:ea typeface="+mn-ea"/>
                <a:cs typeface="+mn-cs"/>
              </a:rPr>
              <a:t>, 2011).</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lt-LT" sz="3200" b="1" i="0" u="none" strike="noStrike" kern="1200" cap="none" spc="0" normalizeH="0" baseline="0" noProof="0" dirty="0" err="1">
                <a:ln>
                  <a:noFill/>
                </a:ln>
                <a:solidFill>
                  <a:srgbClr val="002060"/>
                </a:solidFill>
                <a:effectLst/>
                <a:uLnTx/>
                <a:uFillTx/>
                <a:latin typeface="+mj-lt"/>
                <a:ea typeface="+mn-ea"/>
                <a:cs typeface="+mn-cs"/>
              </a:rPr>
              <a:t>Įtraukusis</a:t>
            </a:r>
            <a:r>
              <a:rPr kumimoji="0" lang="lt-LT" sz="3200" b="1" i="0" u="none" strike="noStrike" kern="1200" cap="none" spc="0" normalizeH="0" baseline="0" noProof="0" dirty="0">
                <a:ln>
                  <a:noFill/>
                </a:ln>
                <a:solidFill>
                  <a:srgbClr val="002060"/>
                </a:solidFill>
                <a:effectLst/>
                <a:uLnTx/>
                <a:uFillTx/>
                <a:latin typeface="+mj-lt"/>
                <a:ea typeface="+mn-ea"/>
                <a:cs typeface="+mn-cs"/>
              </a:rPr>
              <a:t> ugdymas</a:t>
            </a:r>
            <a:r>
              <a:rPr kumimoji="0" lang="lt-LT" sz="3200" b="0" i="0" u="none" strike="noStrike" kern="1200" cap="none" spc="0" normalizeH="0" baseline="0" noProof="0" dirty="0">
                <a:ln>
                  <a:noFill/>
                </a:ln>
                <a:solidFill>
                  <a:srgbClr val="002060"/>
                </a:solidFill>
                <a:effectLst/>
                <a:uLnTx/>
                <a:uFillTx/>
                <a:latin typeface="+mj-lt"/>
                <a:ea typeface="+mn-ea"/>
                <a:cs typeface="+mn-cs"/>
              </a:rPr>
              <a:t> – tai sąlygų </a:t>
            </a:r>
            <a:r>
              <a:rPr kumimoji="0" lang="lt-LT" sz="3200" b="1" i="0" u="none" strike="noStrike" kern="1200" cap="none" spc="0" normalizeH="0" baseline="0" noProof="0" dirty="0">
                <a:ln>
                  <a:noFill/>
                </a:ln>
                <a:solidFill>
                  <a:srgbClr val="002060"/>
                </a:solidFill>
                <a:effectLst/>
                <a:uLnTx/>
                <a:uFillTx/>
                <a:latin typeface="+mj-lt"/>
                <a:ea typeface="+mn-ea"/>
                <a:cs typeface="+mn-cs"/>
              </a:rPr>
              <a:t>visų mokinių </a:t>
            </a:r>
            <a:r>
              <a:rPr kumimoji="0" lang="lt-LT" sz="3200" b="0" i="0" u="none" strike="noStrike" kern="1200" cap="none" spc="0" normalizeH="0" baseline="0" noProof="0" dirty="0">
                <a:ln>
                  <a:noFill/>
                </a:ln>
                <a:solidFill>
                  <a:srgbClr val="002060"/>
                </a:solidFill>
                <a:effectLst/>
                <a:uLnTx/>
                <a:uFillTx/>
                <a:latin typeface="+mj-lt"/>
                <a:ea typeface="+mn-ea"/>
                <a:cs typeface="+mn-cs"/>
              </a:rPr>
              <a:t>dalyvavimui bendrose ugdymosi veiklose sudarymas, eliminuojant galimus mokymosi barjerus </a:t>
            </a:r>
            <a:r>
              <a:rPr kumimoji="0" lang="lt-LT" sz="3200" b="0" i="0" u="none" strike="noStrike" kern="1200" cap="none" spc="0" normalizeH="0" baseline="0" noProof="0" dirty="0">
                <a:ln>
                  <a:noFill/>
                </a:ln>
                <a:solidFill>
                  <a:prstClr val="black"/>
                </a:solidFill>
                <a:effectLst/>
                <a:uLnTx/>
                <a:uFillTx/>
                <a:latin typeface="+mj-lt"/>
                <a:ea typeface="+mn-ea"/>
                <a:cs typeface="+mn-cs"/>
              </a:rPr>
              <a:t>(remiantis Global </a:t>
            </a:r>
            <a:r>
              <a:rPr kumimoji="0" lang="lt-LT" sz="3200" b="0" i="0" u="none" strike="noStrike" kern="1200" cap="none" spc="0" normalizeH="0" baseline="0" noProof="0" dirty="0" err="1">
                <a:ln>
                  <a:noFill/>
                </a:ln>
                <a:solidFill>
                  <a:prstClr val="black"/>
                </a:solidFill>
                <a:effectLst/>
                <a:uLnTx/>
                <a:uFillTx/>
                <a:latin typeface="+mj-lt"/>
                <a:ea typeface="+mn-ea"/>
                <a:cs typeface="+mn-cs"/>
              </a:rPr>
              <a:t>education</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monitoring</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report</a:t>
            </a:r>
            <a:r>
              <a:rPr kumimoji="0" lang="lt-LT" sz="3200" b="0" i="0" u="none" strike="noStrike" kern="1200" cap="none" spc="0" normalizeH="0" baseline="0" noProof="0" dirty="0">
                <a:ln>
                  <a:noFill/>
                </a:ln>
                <a:solidFill>
                  <a:prstClr val="black"/>
                </a:solidFill>
                <a:effectLst/>
                <a:uLnTx/>
                <a:uFillTx/>
                <a:latin typeface="+mj-lt"/>
                <a:ea typeface="+mn-ea"/>
                <a:cs typeface="+mn-cs"/>
              </a:rPr>
              <a:t>, 2020: </a:t>
            </a:r>
            <a:r>
              <a:rPr kumimoji="0" lang="lt-LT" sz="3200" b="0" i="0" u="none" strike="noStrike" kern="1200" cap="none" spc="0" normalizeH="0" baseline="0" noProof="0" dirty="0" err="1">
                <a:ln>
                  <a:noFill/>
                </a:ln>
                <a:solidFill>
                  <a:prstClr val="black"/>
                </a:solidFill>
                <a:effectLst/>
                <a:uLnTx/>
                <a:uFillTx/>
                <a:latin typeface="+mj-lt"/>
                <a:ea typeface="+mn-ea"/>
                <a:cs typeface="+mn-cs"/>
              </a:rPr>
              <a:t>Inclusion</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and</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education</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all</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means</a:t>
            </a:r>
            <a:r>
              <a:rPr kumimoji="0" lang="lt-LT" sz="3200" b="0" i="0" u="none" strike="noStrike" kern="1200" cap="none" spc="0" normalizeH="0" baseline="0" noProof="0" dirty="0">
                <a:ln>
                  <a:noFill/>
                </a:ln>
                <a:solidFill>
                  <a:prstClr val="black"/>
                </a:solidFill>
                <a:effectLst/>
                <a:uLnTx/>
                <a:uFillTx/>
                <a:latin typeface="+mj-lt"/>
                <a:ea typeface="+mn-ea"/>
                <a:cs typeface="+mn-cs"/>
              </a:rPr>
              <a:t> </a:t>
            </a:r>
            <a:r>
              <a:rPr kumimoji="0" lang="lt-LT" sz="3200" b="0" i="0" u="none" strike="noStrike" kern="1200" cap="none" spc="0" normalizeH="0" baseline="0" noProof="0" dirty="0" err="1">
                <a:ln>
                  <a:noFill/>
                </a:ln>
                <a:solidFill>
                  <a:prstClr val="black"/>
                </a:solidFill>
                <a:effectLst/>
                <a:uLnTx/>
                <a:uFillTx/>
                <a:latin typeface="+mj-lt"/>
                <a:ea typeface="+mn-ea"/>
                <a:cs typeface="+mn-cs"/>
              </a:rPr>
              <a:t>all</a:t>
            </a:r>
            <a:r>
              <a:rPr kumimoji="0" lang="lt-LT" sz="3200" b="0" i="0" u="none" strike="noStrike" kern="1200" cap="none" spc="0" normalizeH="0" baseline="0" noProof="0" dirty="0">
                <a:ln>
                  <a:noFill/>
                </a:ln>
                <a:solidFill>
                  <a:prstClr val="black"/>
                </a:solidFill>
                <a:effectLst/>
                <a:uLnTx/>
                <a:uFillTx/>
                <a:latin typeface="+mj-lt"/>
                <a:ea typeface="+mn-ea"/>
                <a:cs typeface="+mn-cs"/>
              </a:rPr>
              <a:t>).</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lt-LT" sz="3200" b="1" i="0" u="none" strike="noStrike" kern="1200" cap="none" spc="0" normalizeH="0" baseline="0" noProof="0" dirty="0">
                <a:ln>
                  <a:noFill/>
                </a:ln>
                <a:solidFill>
                  <a:srgbClr val="002060"/>
                </a:solidFill>
                <a:effectLst/>
                <a:uLnTx/>
                <a:uFillTx/>
                <a:latin typeface="+mj-lt"/>
                <a:ea typeface="+mn-ea"/>
                <a:cs typeface="+mn-cs"/>
              </a:rPr>
              <a:t>Įtraukioji lyderystė </a:t>
            </a:r>
            <a:r>
              <a:rPr kumimoji="0" lang="lt-LT" sz="3200" b="0" i="0" u="none" strike="noStrike" kern="1200" cap="none" spc="0" normalizeH="0" baseline="0" noProof="0" dirty="0">
                <a:ln>
                  <a:noFill/>
                </a:ln>
                <a:solidFill>
                  <a:srgbClr val="002060"/>
                </a:solidFill>
                <a:effectLst/>
                <a:uLnTx/>
                <a:uFillTx/>
                <a:latin typeface="+mj-lt"/>
                <a:ea typeface="+mn-ea"/>
                <a:cs typeface="+mn-cs"/>
              </a:rPr>
              <a:t>– tai lyderystė, kurianti sąlygas atvirumui ir </a:t>
            </a:r>
            <a:r>
              <a:rPr kumimoji="0" lang="lt-LT" sz="3200" b="0" i="0" u="none" strike="noStrike" kern="1200" cap="none" spc="0" normalizeH="0" baseline="0" noProof="0" dirty="0" err="1">
                <a:ln>
                  <a:noFill/>
                </a:ln>
                <a:solidFill>
                  <a:srgbClr val="002060"/>
                </a:solidFill>
                <a:effectLst/>
                <a:uLnTx/>
                <a:uFillTx/>
                <a:latin typeface="+mj-lt"/>
                <a:ea typeface="+mn-ea"/>
                <a:cs typeface="+mn-cs"/>
              </a:rPr>
              <a:t>įtraukčiai</a:t>
            </a:r>
            <a:r>
              <a:rPr kumimoji="0" lang="lt-LT" sz="3200" b="0" i="0" u="none" strike="noStrike" kern="1200" cap="none" spc="0" normalizeH="0" baseline="0" noProof="0" dirty="0">
                <a:ln>
                  <a:noFill/>
                </a:ln>
                <a:solidFill>
                  <a:srgbClr val="002060"/>
                </a:solidFill>
                <a:effectLst/>
                <a:uLnTx/>
                <a:uFillTx/>
                <a:latin typeface="+mj-lt"/>
                <a:ea typeface="+mn-ea"/>
                <a:cs typeface="+mn-cs"/>
              </a:rPr>
              <a:t>. Šioje lyderystėje pripažįstama kiekvieno mokyklos bendruomenės nario ir kiekvienos narės vertė, remiamasi prigimtinėmis asmens teisėmis, sąmoninga sąveika, drąsa dalytis ir prisiimti atsakomybę </a:t>
            </a:r>
            <a:r>
              <a:rPr kumimoji="0" lang="en-US" sz="3200" b="0" i="0" u="none" strike="noStrike" kern="1200" cap="none" spc="0" normalizeH="0" baseline="0" noProof="0" dirty="0">
                <a:ln>
                  <a:noFill/>
                </a:ln>
                <a:solidFill>
                  <a:prstClr val="black"/>
                </a:solidFill>
                <a:effectLst/>
                <a:uLnTx/>
                <a:uFillTx/>
                <a:latin typeface="+mj-lt"/>
                <a:ea typeface="+mn-ea"/>
                <a:cs typeface="+mn-cs"/>
              </a:rPr>
              <a:t>(European Agency for Special Needs and Inclusive Education, 2019; </a:t>
            </a:r>
            <a:r>
              <a:rPr kumimoji="0" lang="en-US" sz="3200" b="0" i="0" u="none" strike="noStrike" kern="1200" cap="none" spc="0" normalizeH="0" baseline="0" noProof="0" dirty="0" err="1">
                <a:ln>
                  <a:noFill/>
                </a:ln>
                <a:solidFill>
                  <a:prstClr val="black"/>
                </a:solidFill>
                <a:effectLst/>
                <a:uLnTx/>
                <a:uFillTx/>
                <a:latin typeface="+mj-lt"/>
                <a:ea typeface="+mn-ea"/>
                <a:cs typeface="+mn-cs"/>
              </a:rPr>
              <a:t>Bortini</a:t>
            </a:r>
            <a:r>
              <a:rPr kumimoji="0" lang="en-US" sz="3200" b="0" i="0" u="none" strike="noStrike" kern="1200" cap="none" spc="0" normalizeH="0" baseline="0" noProof="0" dirty="0">
                <a:ln>
                  <a:noFill/>
                </a:ln>
                <a:solidFill>
                  <a:prstClr val="black"/>
                </a:solidFill>
                <a:effectLst/>
                <a:uLnTx/>
                <a:uFillTx/>
                <a:latin typeface="+mj-lt"/>
                <a:ea typeface="+mn-ea"/>
                <a:cs typeface="+mn-cs"/>
              </a:rPr>
              <a:t> et. al., 2016).</a:t>
            </a:r>
            <a:endParaRPr kumimoji="0" lang="lt-LT" sz="3200" b="0" i="0" u="none" strike="noStrike" kern="1200" cap="none" spc="0" normalizeH="0" baseline="0" noProof="0" dirty="0">
              <a:ln>
                <a:noFill/>
              </a:ln>
              <a:solidFill>
                <a:srgbClr val="002060"/>
              </a:solidFill>
              <a:effectLst/>
              <a:uLnTx/>
              <a:uFillTx/>
              <a:latin typeface="+mj-lt"/>
              <a:ea typeface="+mn-ea"/>
              <a:cs typeface="+mn-cs"/>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lt-LT" sz="4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lt-LT" sz="4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37826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3" name="TextBox 3"/>
          <p:cNvSpPr txBox="1"/>
          <p:nvPr/>
        </p:nvSpPr>
        <p:spPr>
          <a:xfrm>
            <a:off x="1028700" y="2327510"/>
            <a:ext cx="16230600" cy="1885131"/>
          </a:xfrm>
          <a:prstGeom prst="rect">
            <a:avLst/>
          </a:prstGeom>
        </p:spPr>
        <p:txBody>
          <a:bodyPr lIns="0" tIns="0" rIns="0" bIns="0" rtlCol="0" anchor="t">
            <a:spAutoFit/>
          </a:bodyPr>
          <a:lstStyle/>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ts val="4900"/>
              </a:lnSpc>
              <a:spcBef>
                <a:spcPts val="0"/>
              </a:spcBef>
              <a:spcAft>
                <a:spcPts val="0"/>
              </a:spcAft>
              <a:buClrTx/>
              <a:buSzTx/>
              <a:buFontTx/>
              <a:buNone/>
              <a:tabLst/>
              <a:defRPr/>
            </a:pPr>
            <a:r>
              <a:rPr kumimoji="0" lang="en-US" sz="35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p:txBody>
      </p:sp>
      <p:sp>
        <p:nvSpPr>
          <p:cNvPr id="4" name="TextBox 4"/>
          <p:cNvSpPr txBox="1"/>
          <p:nvPr/>
        </p:nvSpPr>
        <p:spPr>
          <a:xfrm>
            <a:off x="1028700" y="762000"/>
            <a:ext cx="16230600" cy="1119987"/>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lang="lt-LT" sz="4800" b="1" dirty="0">
                <a:solidFill>
                  <a:srgbClr val="002060"/>
                </a:solidFill>
                <a:ea typeface="+mj-ea"/>
                <a:cs typeface="+mj-cs"/>
              </a:rPr>
              <a:t>UNIVERSALUS DIZAINAS MOKYMUISI</a:t>
            </a:r>
            <a:endParaRPr kumimoji="0" lang="en-US" sz="4800" b="0" i="0" u="none" strike="noStrike" kern="1200" cap="none" spc="0" normalizeH="0" baseline="0" noProof="0" dirty="0">
              <a:ln>
                <a:noFill/>
              </a:ln>
              <a:solidFill>
                <a:srgbClr val="002060"/>
              </a:solidFill>
              <a:effectLst/>
              <a:uLnTx/>
              <a:uFillTx/>
              <a:ea typeface="+mn-ea"/>
              <a:cs typeface="+mn-cs"/>
            </a:endParaRPr>
          </a:p>
        </p:txBody>
      </p:sp>
      <p:sp>
        <p:nvSpPr>
          <p:cNvPr id="5" name="Stačiakampis 4"/>
          <p:cNvSpPr/>
          <p:nvPr/>
        </p:nvSpPr>
        <p:spPr>
          <a:xfrm>
            <a:off x="533400" y="2705100"/>
            <a:ext cx="16230600" cy="7341497"/>
          </a:xfrm>
          <a:prstGeom prst="rect">
            <a:avLst/>
          </a:prstGeom>
        </p:spPr>
        <p:txBody>
          <a:bodyPr wrap="square">
            <a:spAutoFit/>
          </a:bodyPr>
          <a:lstStyle/>
          <a:p>
            <a:pPr marL="571500" marR="0" lvl="0" indent="-571500" algn="just" defTabSz="914400" rtl="0" eaLnBrk="1" fontAlgn="auto" latinLnBrk="0" hangingPunct="1">
              <a:spcBef>
                <a:spcPts val="0"/>
              </a:spcBef>
              <a:spcAft>
                <a:spcPts val="0"/>
              </a:spcAft>
              <a:buClrTx/>
              <a:buSzTx/>
              <a:buFont typeface="Wingdings" panose="05000000000000000000" pitchFamily="2" charset="2"/>
              <a:buChar char="§"/>
              <a:tabLst/>
              <a:defRPr/>
            </a:pPr>
            <a:r>
              <a:rPr kumimoji="0" lang="lt-LT" sz="4000" b="1" i="0" u="none" strike="noStrike" kern="1200" cap="none" spc="0" normalizeH="0" baseline="0" noProof="0" dirty="0">
                <a:ln>
                  <a:noFill/>
                </a:ln>
                <a:solidFill>
                  <a:srgbClr val="002060"/>
                </a:solidFill>
                <a:effectLst/>
                <a:uLnTx/>
                <a:uFillTx/>
                <a:latin typeface="+mj-lt"/>
                <a:ea typeface="+mn-ea"/>
                <a:cs typeface="+mn-cs"/>
              </a:rPr>
              <a:t>Universalus dizainas mokymuisi </a:t>
            </a:r>
            <a:r>
              <a:rPr kumimoji="0" lang="lt-LT" sz="4000" b="0" i="0" u="none" strike="noStrike" kern="1200" cap="none" spc="0" normalizeH="0" baseline="0" noProof="0" dirty="0">
                <a:ln>
                  <a:noFill/>
                </a:ln>
                <a:solidFill>
                  <a:srgbClr val="002060"/>
                </a:solidFill>
                <a:effectLst/>
                <a:uLnTx/>
                <a:uFillTx/>
                <a:latin typeface="+mj-lt"/>
                <a:ea typeface="+mn-ea"/>
                <a:cs typeface="+mn-cs"/>
              </a:rPr>
              <a:t>(toliau tekste – UDM) yra viena iš įtraukiojo ugdymo įgyvendinimo prieigų, kuri orientuota į </a:t>
            </a:r>
            <a:r>
              <a:rPr kumimoji="0" lang="lt-LT" sz="4000" b="1" i="0" u="none" strike="noStrike" kern="1200" cap="none" spc="0" normalizeH="0" baseline="0" noProof="0" dirty="0">
                <a:ln>
                  <a:noFill/>
                </a:ln>
                <a:solidFill>
                  <a:srgbClr val="002060"/>
                </a:solidFill>
                <a:effectLst/>
                <a:uLnTx/>
                <a:uFillTx/>
                <a:latin typeface="+mj-lt"/>
                <a:ea typeface="+mn-ea"/>
                <a:cs typeface="+mn-cs"/>
              </a:rPr>
              <a:t>visų besimokančiųjų poreikių </a:t>
            </a:r>
            <a:r>
              <a:rPr kumimoji="0" lang="lt-LT" sz="4000" b="0" i="0" u="none" strike="noStrike" kern="1200" cap="none" spc="0" normalizeH="0" baseline="0" noProof="0" dirty="0">
                <a:ln>
                  <a:noFill/>
                </a:ln>
                <a:solidFill>
                  <a:srgbClr val="002060"/>
                </a:solidFill>
                <a:effectLst/>
                <a:uLnTx/>
                <a:uFillTx/>
                <a:latin typeface="+mj-lt"/>
                <a:ea typeface="+mn-ea"/>
                <a:cs typeface="+mn-cs"/>
              </a:rPr>
              <a:t>užtikrinimą.</a:t>
            </a:r>
          </a:p>
          <a:p>
            <a:pPr marL="571500" marR="0" lvl="0" indent="-571500" algn="just" defTabSz="914400" rtl="0" eaLnBrk="1" fontAlgn="auto" latinLnBrk="0" hangingPunct="1">
              <a:spcBef>
                <a:spcPts val="1000"/>
              </a:spcBef>
              <a:spcAft>
                <a:spcPts val="0"/>
              </a:spcAft>
              <a:buClrTx/>
              <a:buSzTx/>
              <a:buFont typeface="Wingdings" panose="05000000000000000000" pitchFamily="2" charset="2"/>
              <a:buChar char="§"/>
              <a:tabLst/>
              <a:defRPr/>
            </a:pPr>
            <a:r>
              <a:rPr kumimoji="0" lang="lt-LT" sz="4000" b="0" i="0" u="none" strike="noStrike" kern="1200" cap="none" spc="0" normalizeH="0" baseline="0" noProof="0" dirty="0">
                <a:ln>
                  <a:noFill/>
                </a:ln>
                <a:solidFill>
                  <a:srgbClr val="002060"/>
                </a:solidFill>
                <a:effectLst/>
                <a:uLnTx/>
                <a:uFillTx/>
                <a:latin typeface="+mj-lt"/>
                <a:ea typeface="+mn-ea"/>
                <a:cs typeface="+mn-cs"/>
              </a:rPr>
              <a:t>Tyrimų rezultatai pagrindžia, kad mokiniai(-ės), ugdomi remiantis UDM prieiga, pasiekia aukštų, jų potencialą atitinkančių rezultatų ir išsiugdo tikslingai motyvuotų, smalsių asmenų gebėjimus bei strategiškai kryptingos veiklos organizavimo kompetencijas </a:t>
            </a:r>
            <a:r>
              <a:rPr kumimoji="0" lang="lt-LT" sz="4000" b="0" i="0" u="none" strike="noStrike" kern="1200" cap="none" spc="0" normalizeH="0" baseline="0" noProof="0" dirty="0">
                <a:ln>
                  <a:noFill/>
                </a:ln>
                <a:solidFill>
                  <a:prstClr val="black"/>
                </a:solidFill>
                <a:effectLst/>
                <a:uLnTx/>
                <a:uFillTx/>
                <a:latin typeface="+mj-lt"/>
                <a:ea typeface="+mn-ea"/>
                <a:cs typeface="+mn-cs"/>
              </a:rPr>
              <a:t>(Al-</a:t>
            </a:r>
            <a:r>
              <a:rPr kumimoji="0" lang="lt-LT" sz="4000" b="0" i="0" u="none" strike="noStrike" kern="1200" cap="none" spc="0" normalizeH="0" baseline="0" noProof="0" dirty="0" err="1">
                <a:ln>
                  <a:noFill/>
                </a:ln>
                <a:solidFill>
                  <a:prstClr val="black"/>
                </a:solidFill>
                <a:effectLst/>
                <a:uLnTx/>
                <a:uFillTx/>
                <a:latin typeface="+mj-lt"/>
                <a:ea typeface="+mn-ea"/>
                <a:cs typeface="+mn-cs"/>
              </a:rPr>
              <a:t>Azawei</a:t>
            </a:r>
            <a:r>
              <a:rPr kumimoji="0" lang="lt-LT" sz="4000" b="0" i="0" u="none" strike="noStrike" kern="1200" cap="none" spc="0" normalizeH="0" baseline="0" noProof="0" dirty="0">
                <a:ln>
                  <a:noFill/>
                </a:ln>
                <a:solidFill>
                  <a:prstClr val="black"/>
                </a:solidFill>
                <a:effectLst/>
                <a:uLnTx/>
                <a:uFillTx/>
                <a:latin typeface="+mj-lt"/>
                <a:ea typeface="+mn-ea"/>
                <a:cs typeface="+mn-cs"/>
              </a:rPr>
              <a:t>, </a:t>
            </a:r>
            <a:r>
              <a:rPr kumimoji="0" lang="lt-LT" sz="4000" b="0" i="0" u="none" strike="noStrike" kern="1200" cap="none" spc="0" normalizeH="0" baseline="0" noProof="0" dirty="0" err="1">
                <a:ln>
                  <a:noFill/>
                </a:ln>
                <a:solidFill>
                  <a:prstClr val="black"/>
                </a:solidFill>
                <a:effectLst/>
                <a:uLnTx/>
                <a:uFillTx/>
                <a:latin typeface="+mj-lt"/>
                <a:ea typeface="+mn-ea"/>
                <a:cs typeface="+mn-cs"/>
              </a:rPr>
              <a:t>Serenelli</a:t>
            </a:r>
            <a:r>
              <a:rPr kumimoji="0" lang="lt-LT" sz="4000" b="0" i="0" u="none" strike="noStrike" kern="1200" cap="none" spc="0" normalizeH="0" baseline="0" noProof="0" dirty="0">
                <a:ln>
                  <a:noFill/>
                </a:ln>
                <a:solidFill>
                  <a:prstClr val="black"/>
                </a:solidFill>
                <a:effectLst/>
                <a:uLnTx/>
                <a:uFillTx/>
                <a:latin typeface="+mj-lt"/>
                <a:ea typeface="+mn-ea"/>
                <a:cs typeface="+mn-cs"/>
              </a:rPr>
              <a:t>, </a:t>
            </a:r>
            <a:r>
              <a:rPr kumimoji="0" lang="lt-LT" sz="4000" b="0" i="0" u="none" strike="noStrike" kern="1200" cap="none" spc="0" normalizeH="0" baseline="0" noProof="0" dirty="0" err="1">
                <a:ln>
                  <a:noFill/>
                </a:ln>
                <a:solidFill>
                  <a:prstClr val="black"/>
                </a:solidFill>
                <a:effectLst/>
                <a:uLnTx/>
                <a:uFillTx/>
                <a:latin typeface="+mj-lt"/>
                <a:ea typeface="+mn-ea"/>
                <a:cs typeface="+mn-cs"/>
              </a:rPr>
              <a:t>Lundqvist</a:t>
            </a:r>
            <a:r>
              <a:rPr kumimoji="0" lang="lt-LT" sz="4000" b="0" i="0" u="none" strike="noStrike" kern="1200" cap="none" spc="0" normalizeH="0" baseline="0" noProof="0" dirty="0">
                <a:ln>
                  <a:noFill/>
                </a:ln>
                <a:solidFill>
                  <a:prstClr val="black"/>
                </a:solidFill>
                <a:effectLst/>
                <a:uLnTx/>
                <a:uFillTx/>
                <a:latin typeface="+mj-lt"/>
                <a:ea typeface="+mn-ea"/>
                <a:cs typeface="+mn-cs"/>
              </a:rPr>
              <a:t>, 2016; K. </a:t>
            </a:r>
            <a:r>
              <a:rPr kumimoji="0" lang="lt-LT" sz="4000" b="0" i="0" u="none" strike="noStrike" kern="1200" cap="none" spc="0" normalizeH="0" baseline="0" noProof="0" dirty="0" err="1">
                <a:ln>
                  <a:noFill/>
                </a:ln>
                <a:solidFill>
                  <a:prstClr val="black"/>
                </a:solidFill>
                <a:effectLst/>
                <a:uLnTx/>
                <a:uFillTx/>
                <a:latin typeface="+mj-lt"/>
                <a:ea typeface="+mn-ea"/>
                <a:cs typeface="+mn-cs"/>
              </a:rPr>
              <a:t>Capp</a:t>
            </a:r>
            <a:r>
              <a:rPr kumimoji="0" lang="lt-LT" sz="4000" b="0" i="0" u="none" strike="noStrike" kern="1200" cap="none" spc="0" normalizeH="0" baseline="0" noProof="0" dirty="0">
                <a:ln>
                  <a:noFill/>
                </a:ln>
                <a:solidFill>
                  <a:prstClr val="black"/>
                </a:solidFill>
                <a:effectLst/>
                <a:uLnTx/>
                <a:uFillTx/>
                <a:latin typeface="+mj-lt"/>
                <a:ea typeface="+mn-ea"/>
                <a:cs typeface="+mn-cs"/>
              </a:rPr>
              <a:t>, 2017, šaltinis Universalaus dizaino mokymuisi gairės, 2023)</a:t>
            </a:r>
            <a:endParaRPr kumimoji="0" lang="en-US" sz="4000" b="0" i="0" u="none" strike="noStrike" kern="1200" cap="none" spc="0" normalizeH="0" baseline="0" noProof="0" dirty="0">
              <a:ln>
                <a:noFill/>
              </a:ln>
              <a:solidFill>
                <a:prstClr val="black"/>
              </a:solidFill>
              <a:effectLst/>
              <a:uLnTx/>
              <a:uFillTx/>
              <a:latin typeface="+mj-lt"/>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lt-LT" sz="3200" b="0" i="0" u="none" strike="noStrike" kern="1200" cap="none" spc="0" normalizeH="0" baseline="0" noProof="0" dirty="0">
              <a:ln>
                <a:noFill/>
              </a:ln>
              <a:solidFill>
                <a:srgbClr val="002060"/>
              </a:solidFill>
              <a:effectLst/>
              <a:uLnTx/>
              <a:uFillTx/>
              <a:latin typeface="+mj-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lt-LT" sz="4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lt-LT" sz="4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1144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4276843" y="-15466169"/>
            <a:ext cx="18344683" cy="22711303"/>
          </a:xfrm>
          <a:prstGeom prst="rect">
            <a:avLst/>
          </a:prstGeom>
        </p:spPr>
      </p:pic>
      <p:sp>
        <p:nvSpPr>
          <p:cNvPr id="3" name="TextBox 3"/>
          <p:cNvSpPr txBox="1"/>
          <p:nvPr/>
        </p:nvSpPr>
        <p:spPr>
          <a:xfrm>
            <a:off x="1028700" y="2327510"/>
            <a:ext cx="16230600" cy="1885131"/>
          </a:xfrm>
          <a:prstGeom prst="rect">
            <a:avLst/>
          </a:prstGeom>
        </p:spPr>
        <p:txBody>
          <a:bodyPr lIns="0" tIns="0" rIns="0" bIns="0" rtlCol="0" anchor="t">
            <a:spAutoFit/>
          </a:bodyPr>
          <a:lstStyle/>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ts val="4900"/>
              </a:lnSpc>
              <a:spcBef>
                <a:spcPts val="0"/>
              </a:spcBef>
              <a:spcAft>
                <a:spcPts val="0"/>
              </a:spcAft>
              <a:buClrTx/>
              <a:buSzTx/>
              <a:buFontTx/>
              <a:buNone/>
              <a:tabLst/>
              <a:defRPr/>
            </a:pPr>
            <a:r>
              <a:rPr kumimoji="0" lang="en-US" sz="35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p:txBody>
      </p:sp>
      <p:sp>
        <p:nvSpPr>
          <p:cNvPr id="4" name="TextBox 4"/>
          <p:cNvSpPr txBox="1"/>
          <p:nvPr/>
        </p:nvSpPr>
        <p:spPr>
          <a:xfrm>
            <a:off x="1017814" y="953578"/>
            <a:ext cx="16230600" cy="1119987"/>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lang="lt-LT" sz="4800" b="1" dirty="0">
                <a:solidFill>
                  <a:srgbClr val="002060"/>
                </a:solidFill>
                <a:latin typeface="+mj-lt"/>
                <a:ea typeface="+mj-ea"/>
                <a:cs typeface="+mj-cs"/>
              </a:rPr>
              <a:t>UNIVERSALAUS DIZAINO PAVYZDYS</a:t>
            </a:r>
            <a:endParaRPr kumimoji="0" lang="en-US" sz="4800" b="0" i="0" u="none" strike="noStrike" kern="1200" cap="none" spc="0" normalizeH="0" baseline="0" noProof="0" dirty="0">
              <a:ln>
                <a:noFill/>
              </a:ln>
              <a:solidFill>
                <a:srgbClr val="002060"/>
              </a:solidFill>
              <a:effectLst/>
              <a:uLnTx/>
              <a:uFillTx/>
              <a:latin typeface="+mj-lt"/>
              <a:ea typeface="+mn-ea"/>
              <a:cs typeface="+mn-cs"/>
            </a:endParaRPr>
          </a:p>
        </p:txBody>
      </p:sp>
      <p:sp>
        <p:nvSpPr>
          <p:cNvPr id="5" name="Stačiakampis 4"/>
          <p:cNvSpPr/>
          <p:nvPr/>
        </p:nvSpPr>
        <p:spPr>
          <a:xfrm>
            <a:off x="533400" y="2705100"/>
            <a:ext cx="17221200" cy="6555641"/>
          </a:xfrm>
          <a:prstGeom prst="rect">
            <a:avLst/>
          </a:prstGeom>
        </p:spPr>
        <p:txBody>
          <a:bodyPr wrap="square">
            <a:spAutoFit/>
          </a:bodyPr>
          <a:lstStyle/>
          <a:p>
            <a:pPr marL="571500" marR="0" lvl="0" indent="-571500" algn="just" defTabSz="914400" rtl="0" eaLnBrk="1" fontAlgn="auto" latinLnBrk="0" hangingPunct="1">
              <a:lnSpc>
                <a:spcPct val="100000"/>
              </a:lnSpc>
              <a:spcAft>
                <a:spcPts val="0"/>
              </a:spcAft>
              <a:buClrTx/>
              <a:buSzTx/>
              <a:buFont typeface="Wingdings" panose="05000000000000000000" pitchFamily="2" charset="2"/>
              <a:buChar char="§"/>
              <a:tabLst/>
              <a:defRPr/>
            </a:pP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Rengiant pristatymo dizainą, iliustracijas, stilistiškai koreguojant kalbą, atsižvelgiama į prieinamumo ir universalaus dizaino principus, užtikrinant </a:t>
            </a:r>
            <a:r>
              <a:rPr kumimoji="0" lang="lt-LT" sz="4000" b="1" i="0" u="none" strike="noStrike" kern="1200" cap="none" spc="0" normalizeH="0" baseline="0" noProof="0" dirty="0">
                <a:ln>
                  <a:noFill/>
                </a:ln>
                <a:solidFill>
                  <a:srgbClr val="002060"/>
                </a:solidFill>
                <a:effectLst/>
                <a:uLnTx/>
                <a:uFillTx/>
                <a:latin typeface="Calibri" panose="020F0502020204030204"/>
                <a:ea typeface="+mn-ea"/>
                <a:cs typeface="+mn-cs"/>
              </a:rPr>
              <a:t>patogų skaitymą visiems skaitytojams</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a:t>
            </a:r>
            <a:r>
              <a:rPr kumimoji="0" lang="lt-LT" sz="4000" b="0" i="0" u="none" strike="noStrike" kern="1200" cap="none" spc="0" normalizeH="0" baseline="0" noProof="0" dirty="0" err="1">
                <a:ln>
                  <a:noFill/>
                </a:ln>
                <a:solidFill>
                  <a:srgbClr val="002060"/>
                </a:solidFill>
                <a:effectLst/>
                <a:uLnTx/>
                <a:uFillTx/>
                <a:latin typeface="Calibri" panose="020F0502020204030204"/>
                <a:ea typeface="+mn-ea"/>
                <a:cs typeface="+mn-cs"/>
              </a:rPr>
              <a:t>oms</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lt-LT" sz="4000" b="1" i="0" u="none" strike="noStrike" kern="1200" cap="none" spc="0" normalizeH="0" baseline="0" noProof="0" dirty="0">
                <a:ln>
                  <a:noFill/>
                </a:ln>
                <a:solidFill>
                  <a:srgbClr val="002060"/>
                </a:solidFill>
                <a:effectLst/>
                <a:uLnTx/>
                <a:uFillTx/>
                <a:latin typeface="Calibri" panose="020F0502020204030204"/>
                <a:ea typeface="+mn-ea"/>
                <a:cs typeface="+mn-cs"/>
              </a:rPr>
              <a:t>nepriklausomai nuo individualių poreikių</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Pavyzdžiui, tekstas lygiuojamas kairėje, užtikrinant tolygius tarpus tarp žodžių, parenkamas tinkamas kontrastas ir pan.</a:t>
            </a:r>
          </a:p>
          <a:p>
            <a:pPr marL="571500" marR="0" lvl="0" indent="-571500" algn="just" defTabSz="914400" rtl="0" eaLnBrk="1" fontAlgn="auto" latinLnBrk="0" hangingPunct="1">
              <a:lnSpc>
                <a:spcPct val="100000"/>
              </a:lnSpc>
              <a:spcAft>
                <a:spcPts val="0"/>
              </a:spcAft>
              <a:buClrTx/>
              <a:buSzTx/>
              <a:buFont typeface="Wingdings" panose="05000000000000000000" pitchFamily="2" charset="2"/>
              <a:buChar char="§"/>
              <a:tabLst/>
              <a:defRPr/>
            </a:pPr>
            <a:endPar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571500" marR="0" lvl="0" indent="-571500" algn="just" defTabSz="914400" rtl="0" eaLnBrk="1" fontAlgn="auto" latinLnBrk="0" hangingPunct="1">
              <a:lnSpc>
                <a:spcPct val="90000"/>
              </a:lnSpc>
              <a:spcAft>
                <a:spcPts val="0"/>
              </a:spcAft>
              <a:buClrTx/>
              <a:buSzTx/>
              <a:buFont typeface="Wingdings" panose="05000000000000000000" pitchFamily="2" charset="2"/>
              <a:buChar char="§"/>
              <a:tabLst/>
              <a:defRPr/>
            </a:pPr>
            <a:r>
              <a:rPr kumimoji="0" lang="lt-LT" sz="4000" b="0" i="0" u="none" strike="noStrike" kern="1200" cap="none" spc="0" normalizeH="0" baseline="0" noProof="0" dirty="0" err="1">
                <a:ln>
                  <a:noFill/>
                </a:ln>
                <a:solidFill>
                  <a:srgbClr val="002060"/>
                </a:solidFill>
                <a:effectLst/>
                <a:uLnTx/>
                <a:uFillTx/>
                <a:latin typeface="Calibri" panose="020F0502020204030204"/>
                <a:ea typeface="+mn-ea"/>
                <a:cs typeface="+mn-cs"/>
              </a:rPr>
              <a:t>Atkinson</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lt-LT" sz="4000" b="0" i="0" u="none" strike="noStrike" kern="1200" cap="none" spc="0" normalizeH="0" baseline="0" noProof="0" dirty="0" err="1">
                <a:ln>
                  <a:noFill/>
                </a:ln>
                <a:solidFill>
                  <a:srgbClr val="002060"/>
                </a:solidFill>
                <a:effectLst/>
                <a:uLnTx/>
                <a:uFillTx/>
                <a:latin typeface="Calibri" panose="020F0502020204030204"/>
                <a:ea typeface="+mn-ea"/>
                <a:cs typeface="+mn-cs"/>
              </a:rPr>
              <a:t>Hyperlegible</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šiame pristatyme naudojamas Amerikos </a:t>
            </a:r>
            <a:r>
              <a:rPr kumimoji="0" lang="lt-LT" sz="4000" b="0" i="0" u="none" strike="noStrike" kern="1200" cap="none" spc="0" normalizeH="0" baseline="0" noProof="0" dirty="0" err="1">
                <a:ln>
                  <a:noFill/>
                </a:ln>
                <a:solidFill>
                  <a:srgbClr val="002060"/>
                </a:solidFill>
                <a:effectLst/>
                <a:uLnTx/>
                <a:uFillTx/>
                <a:latin typeface="Calibri" panose="020F0502020204030204"/>
                <a:ea typeface="+mn-ea"/>
                <a:cs typeface="+mn-cs"/>
              </a:rPr>
              <a:t>brailio</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institutui 2019 metais sukurtas šriftas – „</a:t>
            </a:r>
            <a:r>
              <a:rPr kumimoji="0" lang="lt-LT" sz="4000" b="0" i="0" u="none" strike="noStrike" kern="1200" cap="none" spc="0" normalizeH="0" baseline="0" noProof="0" dirty="0" err="1">
                <a:ln>
                  <a:noFill/>
                </a:ln>
                <a:solidFill>
                  <a:srgbClr val="002060"/>
                </a:solidFill>
                <a:effectLst/>
                <a:uLnTx/>
                <a:uFillTx/>
                <a:latin typeface="Calibri" panose="020F0502020204030204"/>
                <a:ea typeface="+mn-ea"/>
                <a:cs typeface="+mn-cs"/>
              </a:rPr>
              <a:t>Atkinson</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lt-LT" sz="4000" b="0" i="0" u="none" strike="noStrike" kern="1200" cap="none" spc="0" normalizeH="0" baseline="0" noProof="0" dirty="0" err="1">
                <a:ln>
                  <a:noFill/>
                </a:ln>
                <a:solidFill>
                  <a:srgbClr val="002060"/>
                </a:solidFill>
                <a:effectLst/>
                <a:uLnTx/>
                <a:uFillTx/>
                <a:latin typeface="Calibri" panose="020F0502020204030204"/>
                <a:ea typeface="+mn-ea"/>
                <a:cs typeface="+mn-cs"/>
              </a:rPr>
              <a:t>Hyperlegible</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Jis pavadintas </a:t>
            </a:r>
            <a:r>
              <a:rPr kumimoji="0" lang="lt-LT" sz="4000" b="0" i="0" u="none" strike="noStrike" kern="1200" cap="none" spc="0" normalizeH="0" baseline="0" noProof="0" dirty="0" err="1">
                <a:ln>
                  <a:noFill/>
                </a:ln>
                <a:solidFill>
                  <a:srgbClr val="002060"/>
                </a:solidFill>
                <a:effectLst/>
                <a:uLnTx/>
                <a:uFillTx/>
                <a:latin typeface="Calibri" panose="020F0502020204030204"/>
                <a:ea typeface="+mn-ea"/>
                <a:cs typeface="+mn-cs"/>
              </a:rPr>
              <a:t>brailio</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instituto įkūrėjo J. Roberto </a:t>
            </a:r>
            <a:r>
              <a:rPr kumimoji="0" lang="lt-LT" sz="4000" b="0" i="0" u="none" strike="noStrike" kern="1200" cap="none" spc="0" normalizeH="0" baseline="0" noProof="0" dirty="0" err="1">
                <a:ln>
                  <a:noFill/>
                </a:ln>
                <a:solidFill>
                  <a:srgbClr val="002060"/>
                </a:solidFill>
                <a:effectLst/>
                <a:uLnTx/>
                <a:uFillTx/>
                <a:latin typeface="Calibri" panose="020F0502020204030204"/>
                <a:ea typeface="+mn-ea"/>
                <a:cs typeface="+mn-cs"/>
              </a:rPr>
              <a:t>Atkinsono</a:t>
            </a:r>
            <a:r>
              <a:rPr kumimoji="0" lang="lt-LT" sz="4000" b="0" i="0" u="none" strike="noStrike" kern="1200" cap="none" spc="0" normalizeH="0" baseline="0" noProof="0" dirty="0">
                <a:ln>
                  <a:noFill/>
                </a:ln>
                <a:solidFill>
                  <a:srgbClr val="002060"/>
                </a:solidFill>
                <a:effectLst/>
                <a:uLnTx/>
                <a:uFillTx/>
                <a:latin typeface="Calibri" panose="020F0502020204030204"/>
                <a:ea typeface="+mn-ea"/>
                <a:cs typeface="+mn-cs"/>
              </a:rPr>
              <a:t> vardu. Nuo tradicinio tipografinio dizaino šis šriftas skiriasi tuo, kad jame pagrindinis dėmesys skiriamas raidžių formų skirtumui, siekiant pagerinti simbolių atpažinimą ir pagerėtų skaitomumas.</a:t>
            </a:r>
            <a:endParaRPr kumimoji="0" lang="lt-LT" sz="4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20102220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3435014" y="-14475569"/>
            <a:ext cx="18344683" cy="22711303"/>
          </a:xfrm>
          <a:prstGeom prst="rect">
            <a:avLst/>
          </a:prstGeom>
        </p:spPr>
      </p:pic>
      <p:sp>
        <p:nvSpPr>
          <p:cNvPr id="4" name="TextBox 4"/>
          <p:cNvSpPr txBox="1"/>
          <p:nvPr/>
        </p:nvSpPr>
        <p:spPr>
          <a:xfrm>
            <a:off x="1028700" y="762000"/>
            <a:ext cx="16230600" cy="1119987"/>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lang="lt-LT" sz="4800" b="1" dirty="0">
                <a:solidFill>
                  <a:srgbClr val="002060"/>
                </a:solidFill>
                <a:latin typeface="+mj-lt"/>
                <a:ea typeface="+mj-ea"/>
                <a:cs typeface="+mj-cs"/>
              </a:rPr>
              <a:t>PAŽANGOS PLANAS</a:t>
            </a:r>
            <a:endParaRPr kumimoji="0" lang="en-US" sz="4800" b="0" i="0" u="none" strike="noStrike" kern="1200" cap="none" spc="0" normalizeH="0" baseline="0" noProof="0" dirty="0">
              <a:ln>
                <a:noFill/>
              </a:ln>
              <a:solidFill>
                <a:srgbClr val="002060"/>
              </a:solidFill>
              <a:effectLst/>
              <a:uLnTx/>
              <a:uFillTx/>
              <a:latin typeface="+mj-lt"/>
              <a:ea typeface="+mn-ea"/>
              <a:cs typeface="+mn-cs"/>
            </a:endParaRPr>
          </a:p>
        </p:txBody>
      </p:sp>
      <p:sp>
        <p:nvSpPr>
          <p:cNvPr id="5" name="Stačiakampis 4"/>
          <p:cNvSpPr/>
          <p:nvPr/>
        </p:nvSpPr>
        <p:spPr>
          <a:xfrm>
            <a:off x="762000" y="2628900"/>
            <a:ext cx="16230600" cy="7229671"/>
          </a:xfrm>
          <a:prstGeom prst="rect">
            <a:avLst/>
          </a:prstGeom>
        </p:spPr>
        <p:txBody>
          <a:bodyPr wrap="square">
            <a:spAutoFit/>
          </a:bodyPr>
          <a:lstStyle/>
          <a:p>
            <a:pPr marL="685800" marR="0" lvl="0" indent="-6858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lt-LT" sz="4000" b="1"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INFRASTRUKTŪRA</a:t>
            </a:r>
          </a:p>
          <a:p>
            <a:pPr marL="1028700" lvl="1" indent="-571500">
              <a:lnSpc>
                <a:spcPct val="150000"/>
              </a:lnSpc>
              <a:spcBef>
                <a:spcPts val="1000"/>
              </a:spcBef>
              <a:buFont typeface="Wingdings" panose="05000000000000000000" pitchFamily="2" charset="2"/>
              <a:buChar char="§"/>
              <a:defRPr/>
            </a:pPr>
            <a:r>
              <a:rPr kumimoji="0" lang="lt-LT" sz="4000" b="0" i="0" u="none" strike="noStrike" kern="1200" cap="none" spc="0" normalizeH="0" baseline="0" noProof="0" dirty="0" err="1">
                <a:ln>
                  <a:noFill/>
                </a:ln>
                <a:solidFill>
                  <a:srgbClr val="002060"/>
                </a:solidFill>
                <a:effectLst/>
                <a:uLnTx/>
                <a:uFillTx/>
                <a:latin typeface="+mj-lt"/>
                <a:ea typeface="Times New Roman" panose="02020603050405020304" pitchFamily="18" charset="0"/>
                <a:cs typeface="+mn-cs"/>
              </a:rPr>
              <a:t>Multisensorinės</a:t>
            </a:r>
            <a:r>
              <a:rPr kumimoji="0" lang="lt-LT" sz="4000" b="0"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 erdvės įrengimas.</a:t>
            </a:r>
          </a:p>
          <a:p>
            <a:pPr marL="685800" marR="0" lvl="0" indent="-6858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lt-LT" sz="4000" b="1"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 PRIEMONĖS</a:t>
            </a:r>
          </a:p>
          <a:p>
            <a:pPr marL="1028700" lvl="1" indent="-571500">
              <a:lnSpc>
                <a:spcPct val="150000"/>
              </a:lnSpc>
              <a:spcBef>
                <a:spcPts val="1000"/>
              </a:spcBef>
              <a:buFont typeface="Wingdings" panose="05000000000000000000" pitchFamily="2" charset="2"/>
              <a:buChar char="§"/>
              <a:defRPr/>
            </a:pPr>
            <a:r>
              <a:rPr kumimoji="0" lang="lt-LT" sz="4000" b="0" i="0" u="none" strike="noStrike" kern="1200" cap="none" spc="0" normalizeH="0" baseline="0" noProof="0" dirty="0" err="1">
                <a:ln>
                  <a:noFill/>
                </a:ln>
                <a:solidFill>
                  <a:srgbClr val="002060"/>
                </a:solidFill>
                <a:effectLst/>
                <a:uLnTx/>
                <a:uFillTx/>
                <a:latin typeface="+mj-lt"/>
                <a:ea typeface="Times New Roman" panose="02020603050405020304" pitchFamily="18" charset="0"/>
                <a:cs typeface="+mn-cs"/>
              </a:rPr>
              <a:t>Multisensorinės</a:t>
            </a:r>
            <a:r>
              <a:rPr kumimoji="0" lang="lt-LT" sz="4000" b="0"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 erdvės priemonių įsigijimas (Paukštininkų korpusas).</a:t>
            </a:r>
          </a:p>
          <a:p>
            <a:pPr marL="1028700" lvl="1" indent="-571500">
              <a:lnSpc>
                <a:spcPct val="150000"/>
              </a:lnSpc>
              <a:spcBef>
                <a:spcPts val="1000"/>
              </a:spcBef>
              <a:buFont typeface="Wingdings" panose="05000000000000000000" pitchFamily="2" charset="2"/>
              <a:buChar char="§"/>
              <a:defRPr/>
            </a:pPr>
            <a:r>
              <a:rPr kumimoji="0" lang="lt-LT" sz="4000" b="0" i="0" u="none" strike="noStrike" kern="1200" cap="none" spc="0" normalizeH="0" baseline="0" noProof="0" dirty="0" err="1">
                <a:ln>
                  <a:noFill/>
                </a:ln>
                <a:solidFill>
                  <a:srgbClr val="002060"/>
                </a:solidFill>
                <a:effectLst/>
                <a:uLnTx/>
                <a:uFillTx/>
                <a:latin typeface="+mj-lt"/>
                <a:ea typeface="Times New Roman" panose="02020603050405020304" pitchFamily="18" charset="0"/>
                <a:cs typeface="+mn-cs"/>
              </a:rPr>
              <a:t>Ergoterapijos</a:t>
            </a:r>
            <a:r>
              <a:rPr kumimoji="0" lang="lt-LT" sz="4000" b="0"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 kambario priemonių įsigijimas (Girelės korpusas).</a:t>
            </a:r>
          </a:p>
          <a:p>
            <a:pPr marL="1028700" lvl="1" indent="-571500">
              <a:lnSpc>
                <a:spcPct val="150000"/>
              </a:lnSpc>
              <a:spcBef>
                <a:spcPts val="1000"/>
              </a:spcBef>
              <a:buFont typeface="Wingdings" panose="05000000000000000000" pitchFamily="2" charset="2"/>
              <a:buChar char="§"/>
              <a:defRPr/>
            </a:pPr>
            <a:r>
              <a:rPr kumimoji="0" lang="lt-LT" sz="4000" b="0" i="0" u="none" strike="noStrike" kern="1200" cap="none" spc="0" normalizeH="0" baseline="0" noProof="0" dirty="0" err="1">
                <a:ln>
                  <a:noFill/>
                </a:ln>
                <a:solidFill>
                  <a:srgbClr val="002060"/>
                </a:solidFill>
                <a:effectLst/>
                <a:uLnTx/>
                <a:uFillTx/>
                <a:latin typeface="+mj-lt"/>
                <a:ea typeface="Times New Roman" panose="02020603050405020304" pitchFamily="18" charset="0"/>
                <a:cs typeface="+mn-cs"/>
              </a:rPr>
              <a:t>Menoterapijos</a:t>
            </a:r>
            <a:r>
              <a:rPr kumimoji="0" lang="lt-LT" sz="4000" b="0"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 kambario priemonių įsigijimas (Gedimino korpusas).</a:t>
            </a:r>
          </a:p>
          <a:p>
            <a:pPr marL="1028700" lvl="1" indent="-571500">
              <a:lnSpc>
                <a:spcPct val="150000"/>
              </a:lnSpc>
              <a:spcBef>
                <a:spcPts val="1000"/>
              </a:spcBef>
              <a:buFont typeface="Wingdings" panose="05000000000000000000" pitchFamily="2" charset="2"/>
              <a:buChar char="§"/>
              <a:defRPr/>
            </a:pPr>
            <a:r>
              <a:rPr kumimoji="0" lang="lt-LT" sz="4000" b="0"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Pagalbos mokiniui specialistų aprūpinimas metodinėmis priemonėmis.</a:t>
            </a:r>
            <a:endParaRPr kumimoji="0" lang="en-US" sz="4000" b="0" i="0" u="none" strike="noStrike" kern="1200" cap="none" spc="0" normalizeH="0" baseline="0" noProof="0" dirty="0">
              <a:ln>
                <a:noFill/>
              </a:ln>
              <a:solidFill>
                <a:prstClr val="black"/>
              </a:solidFill>
              <a:effectLst/>
              <a:uLnTx/>
              <a:uFillTx/>
              <a:latin typeface="+mj-lt"/>
              <a:ea typeface="+mn-ea"/>
              <a:cs typeface="+mn-cs"/>
            </a:endParaRPr>
          </a:p>
        </p:txBody>
      </p:sp>
    </p:spTree>
    <p:extLst>
      <p:ext uri="{BB962C8B-B14F-4D97-AF65-F5344CB8AC3E}">
        <p14:creationId xmlns:p14="http://schemas.microsoft.com/office/powerpoint/2010/main" val="2381167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102014" y="-15999570"/>
            <a:ext cx="18344683" cy="22711303"/>
          </a:xfrm>
          <a:prstGeom prst="rect">
            <a:avLst/>
          </a:prstGeom>
        </p:spPr>
      </p:pic>
      <p:sp>
        <p:nvSpPr>
          <p:cNvPr id="4" name="TextBox 4"/>
          <p:cNvSpPr txBox="1"/>
          <p:nvPr/>
        </p:nvSpPr>
        <p:spPr>
          <a:xfrm>
            <a:off x="1028700" y="762000"/>
            <a:ext cx="16230600" cy="1119987"/>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lang="lt-LT" sz="4800" b="1" dirty="0">
                <a:solidFill>
                  <a:srgbClr val="002060"/>
                </a:solidFill>
                <a:latin typeface="+mj-lt"/>
                <a:ea typeface="+mj-ea"/>
                <a:cs typeface="+mj-cs"/>
              </a:rPr>
              <a:t>KVALIFIKACIJA</a:t>
            </a:r>
            <a:endParaRPr kumimoji="0" lang="en-US" sz="4800" b="0" i="0" u="none" strike="noStrike" kern="1200" cap="none" spc="0" normalizeH="0" baseline="0" noProof="0" dirty="0">
              <a:ln>
                <a:noFill/>
              </a:ln>
              <a:solidFill>
                <a:srgbClr val="002060"/>
              </a:solidFill>
              <a:effectLst/>
              <a:uLnTx/>
              <a:uFillTx/>
              <a:latin typeface="+mj-lt"/>
              <a:ea typeface="+mn-ea"/>
              <a:cs typeface="+mn-cs"/>
            </a:endParaRPr>
          </a:p>
        </p:txBody>
      </p:sp>
      <p:sp>
        <p:nvSpPr>
          <p:cNvPr id="5" name="Stačiakampis 4"/>
          <p:cNvSpPr/>
          <p:nvPr/>
        </p:nvSpPr>
        <p:spPr>
          <a:xfrm>
            <a:off x="533400" y="2705100"/>
            <a:ext cx="17297400" cy="6603090"/>
          </a:xfrm>
          <a:prstGeom prst="rect">
            <a:avLst/>
          </a:prstGeom>
        </p:spPr>
        <p:txBody>
          <a:bodyPr wrap="square">
            <a:spAutoFit/>
          </a:bodyPr>
          <a:lstStyle/>
          <a:p>
            <a:pPr marL="571500" marR="0" lvl="0" indent="-5715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ea typeface="Calibri" panose="020F0502020204030204" pitchFamily="34" charset="0"/>
                <a:cs typeface="+mn-cs"/>
              </a:rPr>
              <a:t>UGDYMO INDIVIDUALIZAVIMAS, PERSONALIZAVIMAS; UNIVERSALUS DIZAINO PRINCIPŲ PRAKTINIS TAIKYMAS</a:t>
            </a:r>
          </a:p>
          <a:p>
            <a:pPr marL="571500" marR="0" lvl="0" indent="-5715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lt-LT" sz="3600" b="0" i="0" u="none" strike="noStrike" kern="1200" cap="none" spc="0" normalizeH="0" baseline="0" noProof="0" dirty="0">
              <a:ln>
                <a:noFill/>
              </a:ln>
              <a:solidFill>
                <a:srgbClr val="002060"/>
              </a:solidFill>
              <a:effectLst/>
              <a:uLnTx/>
              <a:uFillTx/>
              <a:ea typeface="Calibri" panose="020F0502020204030204" pitchFamily="34" charset="0"/>
              <a:cs typeface="+mn-cs"/>
            </a:endParaRPr>
          </a:p>
          <a:p>
            <a:pPr marL="571500" marR="0" lvl="0" indent="-571500" algn="l" defTabSz="914400" rtl="0" eaLnBrk="1" fontAlgn="auto" latinLnBrk="0" hangingPunct="1">
              <a:lnSpc>
                <a:spcPct val="90000"/>
              </a:lnSpc>
              <a:spcBef>
                <a:spcPts val="1000"/>
              </a:spcBef>
              <a:spcAft>
                <a:spcPts val="80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ea typeface="Calibri" panose="020F0502020204030204" pitchFamily="34" charset="0"/>
                <a:cs typeface="+mn-cs"/>
              </a:rPr>
              <a:t>MOKINIŲ INDIVIDUALIŲ IR SPECIALIŲJŲ   UGDYMOSI POREIKIŲ  PAŽINIMO/ATPAŽINIMO IR ATLIEPIMO  MOKYMAI</a:t>
            </a:r>
            <a:r>
              <a:rPr kumimoji="0" lang="lt-LT" sz="3600" b="1" i="0" u="none" strike="noStrike" kern="1200" cap="none" spc="0" normalizeH="0" baseline="0" noProof="0" dirty="0">
                <a:ln>
                  <a:noFill/>
                </a:ln>
                <a:solidFill>
                  <a:srgbClr val="002060"/>
                </a:solidFill>
                <a:effectLst/>
                <a:uLnTx/>
                <a:uFillTx/>
                <a:ea typeface="+mn-ea"/>
                <a:cs typeface="+mn-cs"/>
              </a:rPr>
              <a:t> </a:t>
            </a:r>
            <a:r>
              <a:rPr kumimoji="0" lang="lt-LT" sz="3600" b="1" i="0" u="none" strike="noStrike" kern="1200" cap="none" spc="0" normalizeH="0" baseline="0" noProof="0" dirty="0">
                <a:ln>
                  <a:noFill/>
                </a:ln>
                <a:solidFill>
                  <a:srgbClr val="002060"/>
                </a:solidFill>
                <a:effectLst/>
                <a:uLnTx/>
                <a:uFillTx/>
                <a:ea typeface="Calibri" panose="020F0502020204030204" pitchFamily="34" charset="0"/>
                <a:cs typeface="+mn-cs"/>
              </a:rPr>
              <a:t> </a:t>
            </a:r>
          </a:p>
          <a:p>
            <a:pPr marL="1028700" lvl="1" indent="-571500" algn="just">
              <a:lnSpc>
                <a:spcPct val="107000"/>
              </a:lnSpc>
              <a:buFont typeface="Wingdings" panose="05000000000000000000" pitchFamily="2" charset="2"/>
              <a:buChar char="§"/>
              <a:defRPr/>
            </a:pPr>
            <a:r>
              <a:rPr kumimoji="0" lang="lt-LT" sz="3600" b="0" i="1" u="none" strike="noStrike" kern="1200" cap="none" spc="0" normalizeH="0" baseline="0" noProof="0" dirty="0">
                <a:ln>
                  <a:noFill/>
                </a:ln>
                <a:solidFill>
                  <a:srgbClr val="002060"/>
                </a:solidFill>
                <a:effectLst/>
                <a:uLnTx/>
                <a:uFillTx/>
                <a:ea typeface="Yu Mincho" panose="02020400000000000000" pitchFamily="18" charset="-128"/>
                <a:cs typeface="+mn-cs"/>
              </a:rPr>
              <a:t> </a:t>
            </a:r>
            <a:r>
              <a:rPr kumimoji="0" lang="lt-LT" sz="3600" b="0" u="none" strike="noStrike" kern="1200" cap="none" spc="0" normalizeH="0" baseline="0" noProof="0" dirty="0">
                <a:ln>
                  <a:noFill/>
                </a:ln>
                <a:solidFill>
                  <a:srgbClr val="002060"/>
                </a:solidFill>
                <a:effectLst/>
                <a:uLnTx/>
                <a:uFillTx/>
                <a:ea typeface="Yu Mincho" panose="02020400000000000000" pitchFamily="18" charset="-128"/>
                <a:cs typeface="+mn-cs"/>
              </a:rPr>
              <a:t>Gabių ir itin gabių vaikų atpažinimas ir ugdymas</a:t>
            </a:r>
            <a:endParaRPr kumimoji="0" lang="lt-LT" sz="3600" b="0" u="none" strike="noStrike" kern="1200" cap="none" spc="0" normalizeH="0" baseline="0" noProof="0" dirty="0">
              <a:ln>
                <a:noFill/>
              </a:ln>
              <a:solidFill>
                <a:srgbClr val="002060"/>
              </a:solidFill>
              <a:effectLst/>
              <a:uLnTx/>
              <a:uFillTx/>
              <a:ea typeface="Calibri" panose="020F0502020204030204" pitchFamily="34" charset="0"/>
              <a:cs typeface="+mn-cs"/>
            </a:endParaRPr>
          </a:p>
          <a:p>
            <a:pPr marL="1028700" lvl="1" indent="-571500" algn="just">
              <a:lnSpc>
                <a:spcPct val="107000"/>
              </a:lnSpc>
              <a:buFont typeface="Wingdings" panose="05000000000000000000" pitchFamily="2" charset="2"/>
              <a:buChar char="§"/>
              <a:defRPr/>
            </a:pPr>
            <a:r>
              <a:rPr kumimoji="0" lang="lt-LT" sz="3600" b="0" u="none" strike="noStrike" kern="1200" cap="none" spc="0" normalizeH="0" baseline="0" noProof="0" dirty="0">
                <a:ln>
                  <a:noFill/>
                </a:ln>
                <a:solidFill>
                  <a:srgbClr val="002060"/>
                </a:solidFill>
                <a:effectLst/>
                <a:uLnTx/>
                <a:uFillTx/>
                <a:ea typeface="Yu Mincho" panose="02020400000000000000" pitchFamily="18" charset="-128"/>
                <a:cs typeface="+mn-cs"/>
              </a:rPr>
              <a:t> Sensorinių </a:t>
            </a:r>
            <a:r>
              <a:rPr kumimoji="0" lang="lt-LT" sz="3600" b="0" u="none" strike="noStrike" kern="1200" cap="none" spc="0" normalizeH="0" baseline="0" noProof="0" dirty="0" err="1">
                <a:ln>
                  <a:noFill/>
                </a:ln>
                <a:solidFill>
                  <a:srgbClr val="002060"/>
                </a:solidFill>
                <a:effectLst/>
                <a:uLnTx/>
                <a:uFillTx/>
                <a:ea typeface="Yu Mincho" panose="02020400000000000000" pitchFamily="18" charset="-128"/>
                <a:cs typeface="+mn-cs"/>
              </a:rPr>
              <a:t>terapijų</a:t>
            </a:r>
            <a:r>
              <a:rPr kumimoji="0" lang="lt-LT" sz="3600" b="0" u="none" strike="noStrike" kern="1200" cap="none" spc="0" normalizeH="0" baseline="0" noProof="0" dirty="0">
                <a:ln>
                  <a:noFill/>
                </a:ln>
                <a:solidFill>
                  <a:srgbClr val="002060"/>
                </a:solidFill>
                <a:effectLst/>
                <a:uLnTx/>
                <a:uFillTx/>
                <a:ea typeface="Yu Mincho" panose="02020400000000000000" pitchFamily="18" charset="-128"/>
                <a:cs typeface="+mn-cs"/>
              </a:rPr>
              <a:t> taikymas ugdyme</a:t>
            </a:r>
            <a:endParaRPr kumimoji="0" lang="lt-LT" sz="3600" b="0" u="none" strike="noStrike" kern="1200" cap="none" spc="0" normalizeH="0" baseline="0" noProof="0" dirty="0">
              <a:ln>
                <a:noFill/>
              </a:ln>
              <a:solidFill>
                <a:srgbClr val="002060"/>
              </a:solidFill>
              <a:effectLst/>
              <a:uLnTx/>
              <a:uFillTx/>
              <a:ea typeface="Calibri" panose="020F0502020204030204" pitchFamily="34" charset="0"/>
              <a:cs typeface="+mn-cs"/>
            </a:endParaRPr>
          </a:p>
          <a:p>
            <a:pPr marL="1028700" lvl="1" indent="-571500" algn="just">
              <a:lnSpc>
                <a:spcPct val="107000"/>
              </a:lnSpc>
              <a:buFont typeface="Wingdings" panose="05000000000000000000" pitchFamily="2" charset="2"/>
              <a:buChar char="§"/>
              <a:defRPr/>
            </a:pPr>
            <a:r>
              <a:rPr kumimoji="0" lang="lt-LT" sz="3600" b="0" u="none" strike="noStrike" kern="1200" cap="none" spc="0" normalizeH="0" baseline="0" noProof="0" dirty="0">
                <a:ln>
                  <a:noFill/>
                </a:ln>
                <a:solidFill>
                  <a:srgbClr val="002060"/>
                </a:solidFill>
                <a:effectLst/>
                <a:uLnTx/>
                <a:uFillTx/>
                <a:ea typeface="Times New Roman" panose="02020603050405020304" pitchFamily="18" charset="0"/>
                <a:cs typeface="+mn-cs"/>
              </a:rPr>
              <a:t> Įtraukus įvairių sutrinkimų turinčių mokinių ugdymas ir jų potencialo atpažinimas </a:t>
            </a:r>
          </a:p>
          <a:p>
            <a:pPr marL="1028700" lvl="1" indent="-571500" algn="just">
              <a:lnSpc>
                <a:spcPct val="107000"/>
              </a:lnSpc>
              <a:buFont typeface="Wingdings" panose="05000000000000000000" pitchFamily="2" charset="2"/>
              <a:buChar char="§"/>
              <a:defRPr/>
            </a:pPr>
            <a:r>
              <a:rPr kumimoji="0" lang="lt-LT" sz="3600" b="0" u="none" strike="noStrike" kern="1200" cap="none" spc="0" normalizeH="0" baseline="0" noProof="0" dirty="0">
                <a:ln>
                  <a:noFill/>
                </a:ln>
                <a:solidFill>
                  <a:srgbClr val="002060"/>
                </a:solidFill>
                <a:effectLst/>
                <a:uLnTx/>
                <a:uFillTx/>
                <a:ea typeface="Times New Roman" panose="02020603050405020304" pitchFamily="18" charset="0"/>
                <a:cs typeface="+mn-cs"/>
              </a:rPr>
              <a:t> Universalus dizainas švietime</a:t>
            </a:r>
          </a:p>
          <a:p>
            <a:pPr marL="571500" marR="0" lvl="0" indent="-571500" algn="l" defTabSz="914400" rtl="0" eaLnBrk="1" fontAlgn="auto" latinLnBrk="0" hangingPunct="1">
              <a:lnSpc>
                <a:spcPct val="107000"/>
              </a:lnSpc>
              <a:spcBef>
                <a:spcPts val="1000"/>
              </a:spcBef>
              <a:spcAft>
                <a:spcPts val="80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ea typeface="Calibri" panose="020F0502020204030204" pitchFamily="34" charset="0"/>
                <a:cs typeface="+mn-cs"/>
              </a:rPr>
              <a:t>MOKINIŲ, TURINČIŲ SKIRTINGUS UGDYMOSI POREIKIUS, PASIEKIMŲ VERTINIMAS IR ĮSIVERTINIMAS</a:t>
            </a:r>
          </a:p>
        </p:txBody>
      </p:sp>
    </p:spTree>
    <p:extLst>
      <p:ext uri="{BB962C8B-B14F-4D97-AF65-F5344CB8AC3E}">
        <p14:creationId xmlns:p14="http://schemas.microsoft.com/office/powerpoint/2010/main" val="24225309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5721014" y="-15665234"/>
            <a:ext cx="18344683" cy="22711303"/>
          </a:xfrm>
          <a:prstGeom prst="rect">
            <a:avLst/>
          </a:prstGeom>
        </p:spPr>
      </p:pic>
      <p:sp>
        <p:nvSpPr>
          <p:cNvPr id="4" name="TextBox 4"/>
          <p:cNvSpPr txBox="1"/>
          <p:nvPr/>
        </p:nvSpPr>
        <p:spPr>
          <a:xfrm>
            <a:off x="1028700" y="342900"/>
            <a:ext cx="16230600" cy="1119987"/>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4800" b="1" i="0" u="none" strike="noStrike" kern="1200" cap="none" spc="0" normalizeH="0" baseline="0" noProof="0" dirty="0">
                <a:ln>
                  <a:noFill/>
                </a:ln>
                <a:solidFill>
                  <a:srgbClr val="002060"/>
                </a:solidFill>
                <a:effectLst/>
                <a:uLnTx/>
                <a:uFillTx/>
                <a:latin typeface="+mj-lt"/>
                <a:ea typeface="+mj-ea"/>
                <a:cs typeface="+mj-cs"/>
              </a:rPr>
              <a:t>VEIKLOS</a:t>
            </a:r>
            <a:endParaRPr kumimoji="0" lang="en-US" sz="4800" b="0" i="0" u="none" strike="noStrike" kern="1200" cap="none" spc="0" normalizeH="0" baseline="0" noProof="0" dirty="0">
              <a:ln>
                <a:noFill/>
              </a:ln>
              <a:solidFill>
                <a:srgbClr val="002060"/>
              </a:solidFill>
              <a:effectLst/>
              <a:uLnTx/>
              <a:uFillTx/>
              <a:latin typeface="+mj-lt"/>
              <a:ea typeface="+mn-ea"/>
              <a:cs typeface="+mn-cs"/>
            </a:endParaRPr>
          </a:p>
        </p:txBody>
      </p:sp>
      <p:sp>
        <p:nvSpPr>
          <p:cNvPr id="5" name="Stačiakampis 4"/>
          <p:cNvSpPr/>
          <p:nvPr/>
        </p:nvSpPr>
        <p:spPr>
          <a:xfrm>
            <a:off x="457200" y="1842627"/>
            <a:ext cx="16230600" cy="8010206"/>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ea typeface="Yu Mincho" panose="02020400000000000000" pitchFamily="18" charset="-128"/>
                <a:cs typeface="+mn-cs"/>
              </a:rPr>
              <a:t>ĮTRAUKIOJO UGDYMO KOORDINATORIAUS ETATO STEIGIMAS</a:t>
            </a:r>
          </a:p>
          <a:p>
            <a:pPr marL="914400" lvl="1" indent="-457200">
              <a:lnSpc>
                <a:spcPct val="120000"/>
              </a:lnSpc>
              <a:spcBef>
                <a:spcPts val="600"/>
              </a:spcBef>
              <a:spcAft>
                <a:spcPts val="600"/>
              </a:spcAft>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ea typeface="Times New Roman" panose="02020603050405020304" pitchFamily="18" charset="0"/>
                <a:cs typeface="+mn-cs"/>
              </a:rPr>
              <a:t>Įtraukiojo ugdymo srities koordinatorius koordinuos šios srities veiklų įgyvendinimą, rajono mokyklų bendradarbiavimą, gerosios praktikos sklaidą, pedagoginių darbuotojų kompetencijų tobulinimą, bendradarbiavimą su kitomis įstaigomis ir rėmėjais bei kitų sričių koordinatoriais.</a:t>
            </a:r>
          </a:p>
          <a:p>
            <a:pPr marL="457200" marR="0" lvl="0" indent="-457200" algn="l" defTabSz="914400" rtl="0" eaLnBrk="1" fontAlgn="auto" latinLnBrk="0" hangingPunct="1">
              <a:lnSpc>
                <a:spcPct val="60000"/>
              </a:lnSpc>
              <a:spcBef>
                <a:spcPts val="600"/>
              </a:spcBef>
              <a:spcAft>
                <a:spcPts val="600"/>
              </a:spcAft>
              <a:buClrTx/>
              <a:buSzTx/>
              <a:buFont typeface="Wingdings" panose="05000000000000000000" pitchFamily="2" charset="2"/>
              <a:buChar char="Ø"/>
              <a:tabLst/>
              <a:defRPr/>
            </a:pPr>
            <a:endParaRPr kumimoji="0" lang="lt-LT" sz="3600" b="0" i="0" u="none" strike="noStrike" kern="1200" cap="none" spc="0" normalizeH="0" baseline="0" noProof="0" dirty="0">
              <a:ln>
                <a:noFill/>
              </a:ln>
              <a:solidFill>
                <a:srgbClr val="002060"/>
              </a:solidFill>
              <a:effectLst/>
              <a:uLnTx/>
              <a:uFillTx/>
              <a:ea typeface="Calibri" panose="020F0502020204030204" pitchFamily="34" charset="0"/>
              <a:cs typeface="+mn-cs"/>
            </a:endParaRPr>
          </a:p>
          <a:p>
            <a:pPr marL="457200" marR="0" lvl="0" indent="-457200" algn="l" defTabSz="914400" rtl="0" eaLnBrk="1" fontAlgn="auto" latinLnBrk="0" hangingPunct="1">
              <a:lnSpc>
                <a:spcPct val="110000"/>
              </a:lnSpc>
              <a:spcBef>
                <a:spcPts val="600"/>
              </a:spcBef>
              <a:spcAft>
                <a:spcPts val="60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ea typeface="Calibri" panose="020F0502020204030204" pitchFamily="34" charset="0"/>
                <a:cs typeface="+mn-cs"/>
              </a:rPr>
              <a:t>MOKINIŲ INDIVIDUALIŲ UGDYMOSI POREIKIŲ PAŽINIMO IR ATLIEPIMO  ALGORITMO MODELIAVIMAS</a:t>
            </a:r>
          </a:p>
          <a:p>
            <a:pPr marL="914400" lvl="1" indent="-457200">
              <a:lnSpc>
                <a:spcPct val="120000"/>
              </a:lnSpc>
              <a:spcBef>
                <a:spcPts val="600"/>
              </a:spcBef>
              <a:spcAft>
                <a:spcPts val="600"/>
              </a:spcAft>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ea typeface="Yu Mincho" panose="02020400000000000000" pitchFamily="18" charset="-128"/>
                <a:cs typeface="+mn-cs"/>
              </a:rPr>
              <a:t>Sustiprės komandinis mokytojų, švietimo pagalbos ir kitų specialistų darbas, nukreiptas į įvairių poreikių mokinių pažangą. Veiklos bus vykdomos kompleksiškai, derinant visus tris vienas kitą papildančius būdus: intelektinį, žinių ir gebėjimų (akademinių/neformalių) įgijimą ir ugdymą bei profesinį kryptingumą. </a:t>
            </a:r>
            <a:endParaRPr kumimoji="0" lang="lt-LT" sz="3600" b="0" i="0" u="none" strike="noStrike" kern="1200" cap="none" spc="0" normalizeH="0" baseline="0" noProof="0" dirty="0">
              <a:ln>
                <a:noFill/>
              </a:ln>
              <a:solidFill>
                <a:srgbClr val="002060"/>
              </a:solidFill>
              <a:effectLst/>
              <a:uLnTx/>
              <a:uFillTx/>
              <a:ea typeface="Calibri" panose="020F0502020204030204" pitchFamily="34" charset="0"/>
              <a:cs typeface="+mn-cs"/>
            </a:endParaRPr>
          </a:p>
        </p:txBody>
      </p:sp>
    </p:spTree>
    <p:extLst>
      <p:ext uri="{BB962C8B-B14F-4D97-AF65-F5344CB8AC3E}">
        <p14:creationId xmlns:p14="http://schemas.microsoft.com/office/powerpoint/2010/main" val="25609068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sp>
        <p:nvSpPr>
          <p:cNvPr id="4" name="Pavadinimas 3">
            <a:extLst>
              <a:ext uri="{FF2B5EF4-FFF2-40B4-BE49-F238E27FC236}">
                <a16:creationId xmlns:a16="http://schemas.microsoft.com/office/drawing/2014/main" id="{E318722A-432B-B476-C7B2-4D3D04843A2B}"/>
              </a:ext>
            </a:extLst>
          </p:cNvPr>
          <p:cNvSpPr>
            <a:spLocks noGrp="1"/>
          </p:cNvSpPr>
          <p:nvPr>
            <p:ph type="title"/>
          </p:nvPr>
        </p:nvSpPr>
        <p:spPr>
          <a:xfrm>
            <a:off x="1335507" y="960120"/>
            <a:ext cx="5601021" cy="5349240"/>
          </a:xfrm>
        </p:spPr>
        <p:txBody>
          <a:bodyPr vert="horz" lIns="137160" tIns="68580" rIns="137160" bIns="68580" rtlCol="0" anchor="b">
            <a:normAutofit/>
          </a:bodyPr>
          <a:lstStyle/>
          <a:p>
            <a:r>
              <a:rPr lang="en-US" sz="8000" b="1" dirty="0">
                <a:solidFill>
                  <a:srgbClr val="002060"/>
                </a:solidFill>
                <a:latin typeface="Atkinson Hyperlegible" pitchFamily="50" charset="0"/>
              </a:rPr>
              <a:t>STEAM</a:t>
            </a:r>
          </a:p>
        </p:txBody>
      </p:sp>
      <p:sp>
        <p:nvSpPr>
          <p:cNvPr id="1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35507" y="6613901"/>
            <a:ext cx="5212080" cy="27432"/>
          </a:xfrm>
          <a:custGeom>
            <a:avLst/>
            <a:gdLst>
              <a:gd name="connsiteX0" fmla="*/ 0 w 5212080"/>
              <a:gd name="connsiteY0" fmla="*/ 0 h 27432"/>
              <a:gd name="connsiteX1" fmla="*/ 599389 w 5212080"/>
              <a:gd name="connsiteY1" fmla="*/ 0 h 27432"/>
              <a:gd name="connsiteX2" fmla="*/ 1198778 w 5212080"/>
              <a:gd name="connsiteY2" fmla="*/ 0 h 27432"/>
              <a:gd name="connsiteX3" fmla="*/ 1954530 w 5212080"/>
              <a:gd name="connsiteY3" fmla="*/ 0 h 27432"/>
              <a:gd name="connsiteX4" fmla="*/ 2501798 w 5212080"/>
              <a:gd name="connsiteY4" fmla="*/ 0 h 27432"/>
              <a:gd name="connsiteX5" fmla="*/ 3049067 w 5212080"/>
              <a:gd name="connsiteY5" fmla="*/ 0 h 27432"/>
              <a:gd name="connsiteX6" fmla="*/ 3700577 w 5212080"/>
              <a:gd name="connsiteY6" fmla="*/ 0 h 27432"/>
              <a:gd name="connsiteX7" fmla="*/ 4247845 w 5212080"/>
              <a:gd name="connsiteY7" fmla="*/ 0 h 27432"/>
              <a:gd name="connsiteX8" fmla="*/ 5212080 w 5212080"/>
              <a:gd name="connsiteY8" fmla="*/ 0 h 27432"/>
              <a:gd name="connsiteX9" fmla="*/ 5212080 w 5212080"/>
              <a:gd name="connsiteY9" fmla="*/ 27432 h 27432"/>
              <a:gd name="connsiteX10" fmla="*/ 4664812 w 5212080"/>
              <a:gd name="connsiteY10" fmla="*/ 27432 h 27432"/>
              <a:gd name="connsiteX11" fmla="*/ 4117543 w 5212080"/>
              <a:gd name="connsiteY11" fmla="*/ 27432 h 27432"/>
              <a:gd name="connsiteX12" fmla="*/ 3466033 w 5212080"/>
              <a:gd name="connsiteY12" fmla="*/ 27432 h 27432"/>
              <a:gd name="connsiteX13" fmla="*/ 2918765 w 5212080"/>
              <a:gd name="connsiteY13" fmla="*/ 27432 h 27432"/>
              <a:gd name="connsiteX14" fmla="*/ 2423617 w 5212080"/>
              <a:gd name="connsiteY14" fmla="*/ 27432 h 27432"/>
              <a:gd name="connsiteX15" fmla="*/ 1772107 w 5212080"/>
              <a:gd name="connsiteY15" fmla="*/ 27432 h 27432"/>
              <a:gd name="connsiteX16" fmla="*/ 1120597 w 5212080"/>
              <a:gd name="connsiteY16" fmla="*/ 27432 h 27432"/>
              <a:gd name="connsiteX17" fmla="*/ 0 w 5212080"/>
              <a:gd name="connsiteY17" fmla="*/ 27432 h 27432"/>
              <a:gd name="connsiteX18" fmla="*/ 0 w 5212080"/>
              <a:gd name="connsiteY18"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12080" h="27432" fill="none" extrusionOk="0">
                <a:moveTo>
                  <a:pt x="0" y="0"/>
                </a:moveTo>
                <a:cubicBezTo>
                  <a:pt x="128838" y="-11329"/>
                  <a:pt x="306779" y="5198"/>
                  <a:pt x="599389" y="0"/>
                </a:cubicBezTo>
                <a:cubicBezTo>
                  <a:pt x="891999" y="-5198"/>
                  <a:pt x="916635" y="-24425"/>
                  <a:pt x="1198778" y="0"/>
                </a:cubicBezTo>
                <a:cubicBezTo>
                  <a:pt x="1480921" y="24425"/>
                  <a:pt x="1761605" y="-17440"/>
                  <a:pt x="1954530" y="0"/>
                </a:cubicBezTo>
                <a:cubicBezTo>
                  <a:pt x="2147455" y="17440"/>
                  <a:pt x="2239112" y="-16223"/>
                  <a:pt x="2501798" y="0"/>
                </a:cubicBezTo>
                <a:cubicBezTo>
                  <a:pt x="2764484" y="16223"/>
                  <a:pt x="2838074" y="12987"/>
                  <a:pt x="3049067" y="0"/>
                </a:cubicBezTo>
                <a:cubicBezTo>
                  <a:pt x="3260060" y="-12987"/>
                  <a:pt x="3470388" y="-15138"/>
                  <a:pt x="3700577" y="0"/>
                </a:cubicBezTo>
                <a:cubicBezTo>
                  <a:pt x="3930766" y="15138"/>
                  <a:pt x="4052672" y="-14938"/>
                  <a:pt x="4247845" y="0"/>
                </a:cubicBezTo>
                <a:cubicBezTo>
                  <a:pt x="4443018" y="14938"/>
                  <a:pt x="4730158" y="-1623"/>
                  <a:pt x="5212080" y="0"/>
                </a:cubicBezTo>
                <a:cubicBezTo>
                  <a:pt x="5212790" y="9050"/>
                  <a:pt x="5211442" y="21151"/>
                  <a:pt x="5212080" y="27432"/>
                </a:cubicBezTo>
                <a:cubicBezTo>
                  <a:pt x="4991075" y="27722"/>
                  <a:pt x="4932008" y="37429"/>
                  <a:pt x="4664812" y="27432"/>
                </a:cubicBezTo>
                <a:cubicBezTo>
                  <a:pt x="4397616" y="17435"/>
                  <a:pt x="4374940" y="47585"/>
                  <a:pt x="4117543" y="27432"/>
                </a:cubicBezTo>
                <a:cubicBezTo>
                  <a:pt x="3860146" y="7279"/>
                  <a:pt x="3773367" y="36569"/>
                  <a:pt x="3466033" y="27432"/>
                </a:cubicBezTo>
                <a:cubicBezTo>
                  <a:pt x="3158699" y="18296"/>
                  <a:pt x="3137854" y="54523"/>
                  <a:pt x="2918765" y="27432"/>
                </a:cubicBezTo>
                <a:cubicBezTo>
                  <a:pt x="2699676" y="341"/>
                  <a:pt x="2536311" y="13149"/>
                  <a:pt x="2423617" y="27432"/>
                </a:cubicBezTo>
                <a:cubicBezTo>
                  <a:pt x="2310923" y="41715"/>
                  <a:pt x="2021228" y="23141"/>
                  <a:pt x="1772107" y="27432"/>
                </a:cubicBezTo>
                <a:cubicBezTo>
                  <a:pt x="1522986" y="31724"/>
                  <a:pt x="1317107" y="20364"/>
                  <a:pt x="1120597" y="27432"/>
                </a:cubicBezTo>
                <a:cubicBezTo>
                  <a:pt x="924087" y="34501"/>
                  <a:pt x="454536" y="8495"/>
                  <a:pt x="0" y="27432"/>
                </a:cubicBezTo>
                <a:cubicBezTo>
                  <a:pt x="-1228" y="21145"/>
                  <a:pt x="-815" y="8816"/>
                  <a:pt x="0" y="0"/>
                </a:cubicBezTo>
                <a:close/>
              </a:path>
              <a:path w="5212080" h="27432" stroke="0" extrusionOk="0">
                <a:moveTo>
                  <a:pt x="0" y="0"/>
                </a:moveTo>
                <a:cubicBezTo>
                  <a:pt x="233695" y="-764"/>
                  <a:pt x="364103" y="24957"/>
                  <a:pt x="547268" y="0"/>
                </a:cubicBezTo>
                <a:cubicBezTo>
                  <a:pt x="730433" y="-24957"/>
                  <a:pt x="937737" y="-21107"/>
                  <a:pt x="1303020" y="0"/>
                </a:cubicBezTo>
                <a:cubicBezTo>
                  <a:pt x="1668303" y="21107"/>
                  <a:pt x="1620404" y="13071"/>
                  <a:pt x="1798168" y="0"/>
                </a:cubicBezTo>
                <a:cubicBezTo>
                  <a:pt x="1975932" y="-13071"/>
                  <a:pt x="2090998" y="4232"/>
                  <a:pt x="2293315" y="0"/>
                </a:cubicBezTo>
                <a:cubicBezTo>
                  <a:pt x="2495632" y="-4232"/>
                  <a:pt x="2738710" y="-17332"/>
                  <a:pt x="2944825" y="0"/>
                </a:cubicBezTo>
                <a:cubicBezTo>
                  <a:pt x="3150940" y="17332"/>
                  <a:pt x="3308101" y="26665"/>
                  <a:pt x="3544214" y="0"/>
                </a:cubicBezTo>
                <a:cubicBezTo>
                  <a:pt x="3780327" y="-26665"/>
                  <a:pt x="4028425" y="-24303"/>
                  <a:pt x="4247845" y="0"/>
                </a:cubicBezTo>
                <a:cubicBezTo>
                  <a:pt x="4467265" y="24303"/>
                  <a:pt x="4779418" y="33057"/>
                  <a:pt x="5212080" y="0"/>
                </a:cubicBezTo>
                <a:cubicBezTo>
                  <a:pt x="5212137" y="6776"/>
                  <a:pt x="5210915" y="20935"/>
                  <a:pt x="5212080" y="27432"/>
                </a:cubicBezTo>
                <a:cubicBezTo>
                  <a:pt x="4921467" y="60248"/>
                  <a:pt x="4631077" y="62273"/>
                  <a:pt x="4456328" y="27432"/>
                </a:cubicBezTo>
                <a:cubicBezTo>
                  <a:pt x="4281579" y="-7409"/>
                  <a:pt x="4048724" y="47667"/>
                  <a:pt x="3856939" y="27432"/>
                </a:cubicBezTo>
                <a:cubicBezTo>
                  <a:pt x="3665154" y="7197"/>
                  <a:pt x="3498754" y="15866"/>
                  <a:pt x="3257550" y="27432"/>
                </a:cubicBezTo>
                <a:cubicBezTo>
                  <a:pt x="3016346" y="38998"/>
                  <a:pt x="2854089" y="39360"/>
                  <a:pt x="2710282" y="27432"/>
                </a:cubicBezTo>
                <a:cubicBezTo>
                  <a:pt x="2566475" y="15504"/>
                  <a:pt x="2336282" y="56792"/>
                  <a:pt x="2110892" y="27432"/>
                </a:cubicBezTo>
                <a:cubicBezTo>
                  <a:pt x="1885502" y="-1928"/>
                  <a:pt x="1825148" y="42061"/>
                  <a:pt x="1615745" y="27432"/>
                </a:cubicBezTo>
                <a:cubicBezTo>
                  <a:pt x="1406342" y="12803"/>
                  <a:pt x="1193655" y="44031"/>
                  <a:pt x="1016356" y="27432"/>
                </a:cubicBezTo>
                <a:cubicBezTo>
                  <a:pt x="839057" y="10833"/>
                  <a:pt x="292902" y="7819"/>
                  <a:pt x="0" y="27432"/>
                </a:cubicBezTo>
                <a:cubicBezTo>
                  <a:pt x="-234" y="21031"/>
                  <a:pt x="-921" y="6323"/>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pic>
        <p:nvPicPr>
          <p:cNvPr id="7" name="Paveikslėlis 6" descr="Paveikslėlis, kuriame yra apranga, Žmogaus veidas, vidaus, siena&#10;&#10;Automatiškai sugeneruotas aprašymas">
            <a:extLst>
              <a:ext uri="{FF2B5EF4-FFF2-40B4-BE49-F238E27FC236}">
                <a16:creationId xmlns:a16="http://schemas.microsoft.com/office/drawing/2014/main" id="{08E7949A-4E3F-9670-8B01-3DDFA7349B06}"/>
              </a:ext>
            </a:extLst>
          </p:cNvPr>
          <p:cNvPicPr>
            <a:picLocks noChangeAspect="1"/>
          </p:cNvPicPr>
          <p:nvPr/>
        </p:nvPicPr>
        <p:blipFill rotWithShape="1">
          <a:blip r:embed="rId2">
            <a:extLst>
              <a:ext uri="{28A0092B-C50C-407E-A947-70E740481C1C}">
                <a14:useLocalDpi xmlns:a14="http://schemas.microsoft.com/office/drawing/2010/main" val="0"/>
              </a:ext>
            </a:extLst>
          </a:blip>
          <a:srcRect l="17117" r="7656"/>
          <a:stretch/>
        </p:blipFill>
        <p:spPr>
          <a:xfrm>
            <a:off x="7967554" y="15"/>
            <a:ext cx="10318163" cy="1028698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10338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4" name="TextBox 4"/>
          <p:cNvSpPr txBox="1"/>
          <p:nvPr/>
        </p:nvSpPr>
        <p:spPr>
          <a:xfrm>
            <a:off x="1028700" y="495300"/>
            <a:ext cx="16230600" cy="1119987"/>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lang="lt-LT" sz="4800" b="1" dirty="0">
                <a:solidFill>
                  <a:srgbClr val="002060"/>
                </a:solidFill>
                <a:latin typeface="+mj-lt"/>
              </a:rPr>
              <a:t>PAŽANGOS PLANAS</a:t>
            </a:r>
            <a:endParaRPr kumimoji="0" lang="en-US" sz="4800" b="0" i="0" u="none" strike="noStrike" kern="1200" cap="none" spc="0" normalizeH="0" baseline="0" noProof="0" dirty="0">
              <a:ln>
                <a:noFill/>
              </a:ln>
              <a:solidFill>
                <a:srgbClr val="002060"/>
              </a:solidFill>
              <a:effectLst/>
              <a:uLnTx/>
              <a:uFillTx/>
              <a:latin typeface="+mj-lt"/>
              <a:ea typeface="+mn-ea"/>
              <a:cs typeface="+mn-cs"/>
            </a:endParaRPr>
          </a:p>
        </p:txBody>
      </p:sp>
      <p:sp>
        <p:nvSpPr>
          <p:cNvPr id="5" name="Stačiakampis 4"/>
          <p:cNvSpPr/>
          <p:nvPr/>
        </p:nvSpPr>
        <p:spPr>
          <a:xfrm>
            <a:off x="533400" y="2705100"/>
            <a:ext cx="16230600" cy="5981637"/>
          </a:xfrm>
          <a:prstGeom prst="rect">
            <a:avLst/>
          </a:prstGeom>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ea typeface="Yu Mincho" panose="020B0400000000000000" pitchFamily="18" charset="-128"/>
                <a:cs typeface="+mn-cs"/>
              </a:rPr>
              <a:t>INFRASTRUKTŪRA</a:t>
            </a:r>
          </a:p>
          <a:p>
            <a:pPr marL="1028700" lvl="1" indent="-571500" defTabSz="1371600">
              <a:lnSpc>
                <a:spcPct val="90000"/>
              </a:lnSpc>
              <a:spcBef>
                <a:spcPts val="1500"/>
              </a:spcBef>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ea typeface="Yu Mincho" panose="020B0400000000000000" pitchFamily="18" charset="-128"/>
                <a:cs typeface="+mn-cs"/>
              </a:rPr>
              <a:t>Fizikos, menų ir technologijų studija.</a:t>
            </a:r>
          </a:p>
          <a:p>
            <a:pPr marL="1028700" lvl="1" indent="-571500" defTabSz="1371600">
              <a:lnSpc>
                <a:spcPct val="90000"/>
              </a:lnSpc>
              <a:spcBef>
                <a:spcPts val="1500"/>
              </a:spcBef>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ea typeface="Times New Roman" panose="02020603050405020304" pitchFamily="18" charset="0"/>
                <a:cs typeface="+mn-cs"/>
              </a:rPr>
              <a:t>STEAM laboratorijos 5 - 8 kl. (specializuota </a:t>
            </a:r>
            <a:r>
              <a:rPr kumimoji="0" lang="lt-LT" sz="3600" b="0" i="0" u="none" strike="noStrike" kern="1200" cap="none" spc="0" normalizeH="0" baseline="0" noProof="0" dirty="0" err="1">
                <a:ln>
                  <a:noFill/>
                </a:ln>
                <a:solidFill>
                  <a:srgbClr val="002060"/>
                </a:solidFill>
                <a:effectLst/>
                <a:uLnTx/>
                <a:uFillTx/>
                <a:ea typeface="Times New Roman" panose="02020603050405020304" pitchFamily="18" charset="0"/>
                <a:cs typeface="+mn-cs"/>
              </a:rPr>
              <a:t>robotikos</a:t>
            </a:r>
            <a:r>
              <a:rPr kumimoji="0" lang="lt-LT" sz="3600" b="0" i="0" u="none" strike="noStrike" kern="1200" cap="none" spc="0" normalizeH="0" baseline="0" noProof="0" dirty="0">
                <a:ln>
                  <a:noFill/>
                </a:ln>
                <a:solidFill>
                  <a:srgbClr val="002060"/>
                </a:solidFill>
                <a:effectLst/>
                <a:uLnTx/>
                <a:uFillTx/>
                <a:ea typeface="Times New Roman" panose="02020603050405020304" pitchFamily="18" charset="0"/>
                <a:cs typeface="+mn-cs"/>
              </a:rPr>
              <a:t>, informacinio modeliavimo, grafinio dizaino ir foto laboratorija).</a:t>
            </a:r>
            <a:endParaRPr kumimoji="0" lang="lt-LT" sz="3600" b="0" i="0" u="none" strike="noStrike" kern="1200" cap="none" spc="0" normalizeH="0" baseline="0" noProof="0" dirty="0">
              <a:ln>
                <a:noFill/>
              </a:ln>
              <a:solidFill>
                <a:srgbClr val="002060"/>
              </a:solidFill>
              <a:effectLst/>
              <a:uLnTx/>
              <a:uFillTx/>
              <a:ea typeface="Yu Mincho" panose="020B0400000000000000" pitchFamily="18" charset="-128"/>
              <a:cs typeface="+mn-cs"/>
            </a:endParaRPr>
          </a:p>
          <a:p>
            <a:pPr marL="1028700" lvl="1" indent="-571500" defTabSz="1371600">
              <a:lnSpc>
                <a:spcPct val="90000"/>
              </a:lnSpc>
              <a:spcBef>
                <a:spcPts val="1500"/>
              </a:spcBef>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ea typeface="Times New Roman" panose="02020603050405020304" pitchFamily="18" charset="0"/>
                <a:cs typeface="+mn-cs"/>
              </a:rPr>
              <a:t>Lauko kupolas, skirtas praktinėms STEAM veikloms.</a:t>
            </a:r>
          </a:p>
          <a:p>
            <a:pPr marL="571500" marR="0" lvl="0" indent="-571500" algn="l" defTabSz="1371600" rtl="0" eaLnBrk="1" fontAlgn="auto" latinLnBrk="0" hangingPunct="1">
              <a:lnSpc>
                <a:spcPct val="90000"/>
              </a:lnSpc>
              <a:spcBef>
                <a:spcPts val="1500"/>
              </a:spcBef>
              <a:spcAft>
                <a:spcPts val="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ea typeface="+mn-ea"/>
                <a:cs typeface="+mn-cs"/>
              </a:rPr>
              <a:t>PRIEMONĖS</a:t>
            </a:r>
          </a:p>
          <a:p>
            <a:pPr marL="1028700" lvl="1" indent="-571500" defTabSz="1371600">
              <a:lnSpc>
                <a:spcPct val="90000"/>
              </a:lnSpc>
              <a:spcBef>
                <a:spcPts val="1500"/>
              </a:spcBef>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ea typeface="Times New Roman" panose="02020603050405020304" pitchFamily="18" charset="0"/>
                <a:cs typeface="+mn-cs"/>
              </a:rPr>
              <a:t>Fizikos, menų technologijų studijos įranga ir priemonės. </a:t>
            </a:r>
          </a:p>
          <a:p>
            <a:pPr marL="1028700" lvl="1" indent="-571500" defTabSz="1371600">
              <a:lnSpc>
                <a:spcPct val="90000"/>
              </a:lnSpc>
              <a:spcBef>
                <a:spcPts val="1500"/>
              </a:spcBef>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ea typeface="Times New Roman" panose="02020603050405020304" pitchFamily="18" charset="0"/>
                <a:cs typeface="+mn-cs"/>
              </a:rPr>
              <a:t>2 specializuotų STEAM laboratorijų įranga ir priemonės. </a:t>
            </a:r>
          </a:p>
          <a:p>
            <a:pPr marL="1028700" lvl="1" indent="-571500" defTabSz="1371600">
              <a:lnSpc>
                <a:spcPct val="90000"/>
              </a:lnSpc>
              <a:spcBef>
                <a:spcPts val="1500"/>
              </a:spcBef>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ea typeface="Times New Roman" panose="02020603050405020304" pitchFamily="18" charset="0"/>
                <a:cs typeface="+mn-cs"/>
              </a:rPr>
              <a:t>Lauko kupolo, skirto praktinėms STEAM  ir kt. veikloms, įranga ir priemonės.</a:t>
            </a:r>
          </a:p>
        </p:txBody>
      </p:sp>
    </p:spTree>
    <p:extLst>
      <p:ext uri="{BB962C8B-B14F-4D97-AF65-F5344CB8AC3E}">
        <p14:creationId xmlns:p14="http://schemas.microsoft.com/office/powerpoint/2010/main" val="7430154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sp>
        <p:nvSpPr>
          <p:cNvPr id="4" name="Pavadinimas 3">
            <a:extLst>
              <a:ext uri="{FF2B5EF4-FFF2-40B4-BE49-F238E27FC236}">
                <a16:creationId xmlns:a16="http://schemas.microsoft.com/office/drawing/2014/main" id="{AF608E0A-336A-3553-C611-3F183782B20B}"/>
              </a:ext>
            </a:extLst>
          </p:cNvPr>
          <p:cNvSpPr>
            <a:spLocks noGrp="1"/>
          </p:cNvSpPr>
          <p:nvPr>
            <p:ph type="title"/>
          </p:nvPr>
        </p:nvSpPr>
        <p:spPr>
          <a:xfrm>
            <a:off x="1335507" y="960120"/>
            <a:ext cx="5601021" cy="5349240"/>
          </a:xfrm>
        </p:spPr>
        <p:txBody>
          <a:bodyPr vert="horz" lIns="137160" tIns="68580" rIns="137160" bIns="68580" rtlCol="0" anchor="b">
            <a:normAutofit/>
          </a:bodyPr>
          <a:lstStyle/>
          <a:p>
            <a:r>
              <a:rPr lang="en-US" sz="8000" b="1" dirty="0">
                <a:solidFill>
                  <a:srgbClr val="002060"/>
                </a:solidFill>
                <a:latin typeface="Atkinson Hyperlegible" pitchFamily="50" charset="0"/>
              </a:rPr>
              <a:t>KULTŪRA</a:t>
            </a:r>
          </a:p>
        </p:txBody>
      </p:sp>
      <p:sp>
        <p:nvSpPr>
          <p:cNvPr id="13"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35507" y="6613901"/>
            <a:ext cx="5212080" cy="27432"/>
          </a:xfrm>
          <a:custGeom>
            <a:avLst/>
            <a:gdLst>
              <a:gd name="connsiteX0" fmla="*/ 0 w 5212080"/>
              <a:gd name="connsiteY0" fmla="*/ 0 h 27432"/>
              <a:gd name="connsiteX1" fmla="*/ 599389 w 5212080"/>
              <a:gd name="connsiteY1" fmla="*/ 0 h 27432"/>
              <a:gd name="connsiteX2" fmla="*/ 1198778 w 5212080"/>
              <a:gd name="connsiteY2" fmla="*/ 0 h 27432"/>
              <a:gd name="connsiteX3" fmla="*/ 1954530 w 5212080"/>
              <a:gd name="connsiteY3" fmla="*/ 0 h 27432"/>
              <a:gd name="connsiteX4" fmla="*/ 2501798 w 5212080"/>
              <a:gd name="connsiteY4" fmla="*/ 0 h 27432"/>
              <a:gd name="connsiteX5" fmla="*/ 3049067 w 5212080"/>
              <a:gd name="connsiteY5" fmla="*/ 0 h 27432"/>
              <a:gd name="connsiteX6" fmla="*/ 3700577 w 5212080"/>
              <a:gd name="connsiteY6" fmla="*/ 0 h 27432"/>
              <a:gd name="connsiteX7" fmla="*/ 4247845 w 5212080"/>
              <a:gd name="connsiteY7" fmla="*/ 0 h 27432"/>
              <a:gd name="connsiteX8" fmla="*/ 5212080 w 5212080"/>
              <a:gd name="connsiteY8" fmla="*/ 0 h 27432"/>
              <a:gd name="connsiteX9" fmla="*/ 5212080 w 5212080"/>
              <a:gd name="connsiteY9" fmla="*/ 27432 h 27432"/>
              <a:gd name="connsiteX10" fmla="*/ 4664812 w 5212080"/>
              <a:gd name="connsiteY10" fmla="*/ 27432 h 27432"/>
              <a:gd name="connsiteX11" fmla="*/ 4117543 w 5212080"/>
              <a:gd name="connsiteY11" fmla="*/ 27432 h 27432"/>
              <a:gd name="connsiteX12" fmla="*/ 3466033 w 5212080"/>
              <a:gd name="connsiteY12" fmla="*/ 27432 h 27432"/>
              <a:gd name="connsiteX13" fmla="*/ 2918765 w 5212080"/>
              <a:gd name="connsiteY13" fmla="*/ 27432 h 27432"/>
              <a:gd name="connsiteX14" fmla="*/ 2423617 w 5212080"/>
              <a:gd name="connsiteY14" fmla="*/ 27432 h 27432"/>
              <a:gd name="connsiteX15" fmla="*/ 1772107 w 5212080"/>
              <a:gd name="connsiteY15" fmla="*/ 27432 h 27432"/>
              <a:gd name="connsiteX16" fmla="*/ 1120597 w 5212080"/>
              <a:gd name="connsiteY16" fmla="*/ 27432 h 27432"/>
              <a:gd name="connsiteX17" fmla="*/ 0 w 5212080"/>
              <a:gd name="connsiteY17" fmla="*/ 27432 h 27432"/>
              <a:gd name="connsiteX18" fmla="*/ 0 w 5212080"/>
              <a:gd name="connsiteY18"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12080" h="27432" fill="none" extrusionOk="0">
                <a:moveTo>
                  <a:pt x="0" y="0"/>
                </a:moveTo>
                <a:cubicBezTo>
                  <a:pt x="128838" y="-11329"/>
                  <a:pt x="306779" y="5198"/>
                  <a:pt x="599389" y="0"/>
                </a:cubicBezTo>
                <a:cubicBezTo>
                  <a:pt x="891999" y="-5198"/>
                  <a:pt x="916635" y="-24425"/>
                  <a:pt x="1198778" y="0"/>
                </a:cubicBezTo>
                <a:cubicBezTo>
                  <a:pt x="1480921" y="24425"/>
                  <a:pt x="1761605" y="-17440"/>
                  <a:pt x="1954530" y="0"/>
                </a:cubicBezTo>
                <a:cubicBezTo>
                  <a:pt x="2147455" y="17440"/>
                  <a:pt x="2239112" y="-16223"/>
                  <a:pt x="2501798" y="0"/>
                </a:cubicBezTo>
                <a:cubicBezTo>
                  <a:pt x="2764484" y="16223"/>
                  <a:pt x="2838074" y="12987"/>
                  <a:pt x="3049067" y="0"/>
                </a:cubicBezTo>
                <a:cubicBezTo>
                  <a:pt x="3260060" y="-12987"/>
                  <a:pt x="3470388" y="-15138"/>
                  <a:pt x="3700577" y="0"/>
                </a:cubicBezTo>
                <a:cubicBezTo>
                  <a:pt x="3930766" y="15138"/>
                  <a:pt x="4052672" y="-14938"/>
                  <a:pt x="4247845" y="0"/>
                </a:cubicBezTo>
                <a:cubicBezTo>
                  <a:pt x="4443018" y="14938"/>
                  <a:pt x="4730158" y="-1623"/>
                  <a:pt x="5212080" y="0"/>
                </a:cubicBezTo>
                <a:cubicBezTo>
                  <a:pt x="5212790" y="9050"/>
                  <a:pt x="5211442" y="21151"/>
                  <a:pt x="5212080" y="27432"/>
                </a:cubicBezTo>
                <a:cubicBezTo>
                  <a:pt x="4991075" y="27722"/>
                  <a:pt x="4932008" y="37429"/>
                  <a:pt x="4664812" y="27432"/>
                </a:cubicBezTo>
                <a:cubicBezTo>
                  <a:pt x="4397616" y="17435"/>
                  <a:pt x="4374940" y="47585"/>
                  <a:pt x="4117543" y="27432"/>
                </a:cubicBezTo>
                <a:cubicBezTo>
                  <a:pt x="3860146" y="7279"/>
                  <a:pt x="3773367" y="36569"/>
                  <a:pt x="3466033" y="27432"/>
                </a:cubicBezTo>
                <a:cubicBezTo>
                  <a:pt x="3158699" y="18296"/>
                  <a:pt x="3137854" y="54523"/>
                  <a:pt x="2918765" y="27432"/>
                </a:cubicBezTo>
                <a:cubicBezTo>
                  <a:pt x="2699676" y="341"/>
                  <a:pt x="2536311" y="13149"/>
                  <a:pt x="2423617" y="27432"/>
                </a:cubicBezTo>
                <a:cubicBezTo>
                  <a:pt x="2310923" y="41715"/>
                  <a:pt x="2021228" y="23141"/>
                  <a:pt x="1772107" y="27432"/>
                </a:cubicBezTo>
                <a:cubicBezTo>
                  <a:pt x="1522986" y="31724"/>
                  <a:pt x="1317107" y="20364"/>
                  <a:pt x="1120597" y="27432"/>
                </a:cubicBezTo>
                <a:cubicBezTo>
                  <a:pt x="924087" y="34501"/>
                  <a:pt x="454536" y="8495"/>
                  <a:pt x="0" y="27432"/>
                </a:cubicBezTo>
                <a:cubicBezTo>
                  <a:pt x="-1228" y="21145"/>
                  <a:pt x="-815" y="8816"/>
                  <a:pt x="0" y="0"/>
                </a:cubicBezTo>
                <a:close/>
              </a:path>
              <a:path w="5212080" h="27432" stroke="0" extrusionOk="0">
                <a:moveTo>
                  <a:pt x="0" y="0"/>
                </a:moveTo>
                <a:cubicBezTo>
                  <a:pt x="233695" y="-764"/>
                  <a:pt x="364103" y="24957"/>
                  <a:pt x="547268" y="0"/>
                </a:cubicBezTo>
                <a:cubicBezTo>
                  <a:pt x="730433" y="-24957"/>
                  <a:pt x="937737" y="-21107"/>
                  <a:pt x="1303020" y="0"/>
                </a:cubicBezTo>
                <a:cubicBezTo>
                  <a:pt x="1668303" y="21107"/>
                  <a:pt x="1620404" y="13071"/>
                  <a:pt x="1798168" y="0"/>
                </a:cubicBezTo>
                <a:cubicBezTo>
                  <a:pt x="1975932" y="-13071"/>
                  <a:pt x="2090998" y="4232"/>
                  <a:pt x="2293315" y="0"/>
                </a:cubicBezTo>
                <a:cubicBezTo>
                  <a:pt x="2495632" y="-4232"/>
                  <a:pt x="2738710" y="-17332"/>
                  <a:pt x="2944825" y="0"/>
                </a:cubicBezTo>
                <a:cubicBezTo>
                  <a:pt x="3150940" y="17332"/>
                  <a:pt x="3308101" y="26665"/>
                  <a:pt x="3544214" y="0"/>
                </a:cubicBezTo>
                <a:cubicBezTo>
                  <a:pt x="3780327" y="-26665"/>
                  <a:pt x="4028425" y="-24303"/>
                  <a:pt x="4247845" y="0"/>
                </a:cubicBezTo>
                <a:cubicBezTo>
                  <a:pt x="4467265" y="24303"/>
                  <a:pt x="4779418" y="33057"/>
                  <a:pt x="5212080" y="0"/>
                </a:cubicBezTo>
                <a:cubicBezTo>
                  <a:pt x="5212137" y="6776"/>
                  <a:pt x="5210915" y="20935"/>
                  <a:pt x="5212080" y="27432"/>
                </a:cubicBezTo>
                <a:cubicBezTo>
                  <a:pt x="4921467" y="60248"/>
                  <a:pt x="4631077" y="62273"/>
                  <a:pt x="4456328" y="27432"/>
                </a:cubicBezTo>
                <a:cubicBezTo>
                  <a:pt x="4281579" y="-7409"/>
                  <a:pt x="4048724" y="47667"/>
                  <a:pt x="3856939" y="27432"/>
                </a:cubicBezTo>
                <a:cubicBezTo>
                  <a:pt x="3665154" y="7197"/>
                  <a:pt x="3498754" y="15866"/>
                  <a:pt x="3257550" y="27432"/>
                </a:cubicBezTo>
                <a:cubicBezTo>
                  <a:pt x="3016346" y="38998"/>
                  <a:pt x="2854089" y="39360"/>
                  <a:pt x="2710282" y="27432"/>
                </a:cubicBezTo>
                <a:cubicBezTo>
                  <a:pt x="2566475" y="15504"/>
                  <a:pt x="2336282" y="56792"/>
                  <a:pt x="2110892" y="27432"/>
                </a:cubicBezTo>
                <a:cubicBezTo>
                  <a:pt x="1885502" y="-1928"/>
                  <a:pt x="1825148" y="42061"/>
                  <a:pt x="1615745" y="27432"/>
                </a:cubicBezTo>
                <a:cubicBezTo>
                  <a:pt x="1406342" y="12803"/>
                  <a:pt x="1193655" y="44031"/>
                  <a:pt x="1016356" y="27432"/>
                </a:cubicBezTo>
                <a:cubicBezTo>
                  <a:pt x="839057" y="10833"/>
                  <a:pt x="292902" y="7819"/>
                  <a:pt x="0" y="27432"/>
                </a:cubicBezTo>
                <a:cubicBezTo>
                  <a:pt x="-234" y="21031"/>
                  <a:pt x="-921" y="6323"/>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pic>
        <p:nvPicPr>
          <p:cNvPr id="6" name="Paveikslėlis 5" descr="Paveikslėlis, kuriame yra asmuo, apranga, avalynė, grupė&#10;&#10;Automatiškai sugeneruotas aprašymas">
            <a:extLst>
              <a:ext uri="{FF2B5EF4-FFF2-40B4-BE49-F238E27FC236}">
                <a16:creationId xmlns:a16="http://schemas.microsoft.com/office/drawing/2014/main" id="{47AE95F3-B4E4-CF1F-E214-B645BE5D0162}"/>
              </a:ext>
            </a:extLst>
          </p:cNvPr>
          <p:cNvPicPr>
            <a:picLocks noChangeAspect="1"/>
          </p:cNvPicPr>
          <p:nvPr/>
        </p:nvPicPr>
        <p:blipFill rotWithShape="1">
          <a:blip r:embed="rId2">
            <a:extLst>
              <a:ext uri="{28A0092B-C50C-407E-A947-70E740481C1C}">
                <a14:useLocalDpi xmlns:a14="http://schemas.microsoft.com/office/drawing/2010/main" val="0"/>
              </a:ext>
            </a:extLst>
          </a:blip>
          <a:srcRect l="17940" r="26894" b="1"/>
          <a:stretch/>
        </p:blipFill>
        <p:spPr>
          <a:xfrm>
            <a:off x="8025611" y="15"/>
            <a:ext cx="10318163" cy="1028698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419934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5035213" y="-15652534"/>
            <a:ext cx="18344683" cy="22711303"/>
          </a:xfrm>
          <a:prstGeom prst="rect">
            <a:avLst/>
          </a:prstGeom>
        </p:spPr>
      </p:pic>
      <p:sp>
        <p:nvSpPr>
          <p:cNvPr id="4" name="TextBox 4"/>
          <p:cNvSpPr txBox="1"/>
          <p:nvPr/>
        </p:nvSpPr>
        <p:spPr>
          <a:xfrm>
            <a:off x="1028700" y="762000"/>
            <a:ext cx="16230600" cy="1119987"/>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4800" b="1" i="0" u="none" strike="noStrike" kern="1200" cap="none" spc="0" normalizeH="0" baseline="0" noProof="0" dirty="0">
                <a:ln>
                  <a:noFill/>
                </a:ln>
                <a:solidFill>
                  <a:srgbClr val="002060"/>
                </a:solidFill>
                <a:effectLst/>
                <a:uLnTx/>
                <a:uFillTx/>
                <a:latin typeface="+mj-lt"/>
                <a:ea typeface="+mn-ea"/>
                <a:cs typeface="+mn-cs"/>
              </a:rPr>
              <a:t>PAŽANGOS PLANAS</a:t>
            </a:r>
            <a:endParaRPr kumimoji="0" lang="en-US" sz="4800" b="0" i="0" u="none" strike="noStrike" kern="1200" cap="none" spc="0" normalizeH="0" baseline="0" noProof="0" dirty="0">
              <a:ln>
                <a:noFill/>
              </a:ln>
              <a:solidFill>
                <a:srgbClr val="002060"/>
              </a:solidFill>
              <a:effectLst/>
              <a:uLnTx/>
              <a:uFillTx/>
              <a:latin typeface="+mj-lt"/>
              <a:ea typeface="+mn-ea"/>
              <a:cs typeface="+mn-cs"/>
            </a:endParaRPr>
          </a:p>
        </p:txBody>
      </p:sp>
      <p:sp>
        <p:nvSpPr>
          <p:cNvPr id="5" name="Stačiakampis 4"/>
          <p:cNvSpPr/>
          <p:nvPr/>
        </p:nvSpPr>
        <p:spPr>
          <a:xfrm>
            <a:off x="533400" y="2705100"/>
            <a:ext cx="16535400" cy="3395801"/>
          </a:xfrm>
          <a:prstGeom prst="rect">
            <a:avLst/>
          </a:prstGeom>
        </p:spPr>
        <p:txBody>
          <a:bodyPr wrap="square">
            <a:spAutoFit/>
          </a:bodyPr>
          <a:lstStyle/>
          <a:p>
            <a:pPr marL="571500" marR="0" lvl="0" indent="-5715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latin typeface="+mj-lt"/>
                <a:ea typeface="+mn-ea"/>
                <a:cs typeface="+mn-cs"/>
              </a:rPr>
              <a:t>INFRASTRUKTŪRA</a:t>
            </a:r>
          </a:p>
          <a:p>
            <a:pPr marL="1028700" lvl="1" indent="-571500">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Bendruomenės renginiams ir ekspozicijoms skirtos erdvės - Aulos įrengimas.</a:t>
            </a:r>
            <a:endParaRPr kumimoji="0" lang="lt-LT" sz="3600" b="0" i="0" u="none" strike="noStrike" kern="1200" cap="none" spc="0" normalizeH="0" baseline="0" noProof="0" dirty="0">
              <a:ln>
                <a:noFill/>
              </a:ln>
              <a:solidFill>
                <a:srgbClr val="002060"/>
              </a:solidFill>
              <a:effectLst/>
              <a:uLnTx/>
              <a:uFillTx/>
              <a:latin typeface="+mj-lt"/>
              <a:ea typeface="+mn-ea"/>
              <a:cs typeface="+mn-cs"/>
            </a:endParaRPr>
          </a:p>
          <a:p>
            <a:pPr marL="1028700" lvl="1" indent="-571500">
              <a:lnSpc>
                <a:spcPct val="90000"/>
              </a:lnSpc>
              <a:spcBef>
                <a:spcPts val="1000"/>
              </a:spcBef>
              <a:buFont typeface="Wingdings" panose="05000000000000000000" pitchFamily="2" charset="2"/>
              <a:buChar char="§"/>
              <a:defRPr/>
            </a:pPr>
            <a:endParaRPr kumimoji="0" lang="lt-LT" sz="3600" b="1" i="0" u="none" strike="noStrike" kern="1200" cap="none" spc="0" normalizeH="0" baseline="0" noProof="0" dirty="0">
              <a:ln>
                <a:noFill/>
              </a:ln>
              <a:solidFill>
                <a:srgbClr val="002060"/>
              </a:solidFill>
              <a:effectLst/>
              <a:uLnTx/>
              <a:uFillTx/>
              <a:latin typeface="+mj-lt"/>
              <a:ea typeface="+mn-ea"/>
              <a:cs typeface="+mn-cs"/>
            </a:endParaRPr>
          </a:p>
          <a:p>
            <a:pPr marL="571500" marR="0" lvl="0" indent="-5715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lt-LT" sz="3600" b="1" i="0" u="none" strike="noStrike" kern="1200" cap="none" spc="0" normalizeH="0" baseline="0" noProof="0" dirty="0">
                <a:ln>
                  <a:noFill/>
                </a:ln>
                <a:solidFill>
                  <a:srgbClr val="002060"/>
                </a:solidFill>
                <a:effectLst/>
                <a:uLnTx/>
                <a:uFillTx/>
                <a:latin typeface="+mj-lt"/>
                <a:ea typeface="+mn-ea"/>
                <a:cs typeface="+mn-cs"/>
              </a:rPr>
              <a:t>PRIEMONĖS</a:t>
            </a:r>
          </a:p>
          <a:p>
            <a:pPr marL="1028700" lvl="1" indent="-571500">
              <a:lnSpc>
                <a:spcPct val="90000"/>
              </a:lnSpc>
              <a:buFont typeface="Wingdings" panose="05000000000000000000" pitchFamily="2" charset="2"/>
              <a:buChar char="§"/>
              <a:defRPr/>
            </a:pPr>
            <a:r>
              <a:rPr kumimoji="0" lang="lt-LT" sz="3600" b="0" i="0" u="none" strike="noStrike" kern="1200" cap="none" spc="0" normalizeH="0" baseline="0" noProof="0" dirty="0">
                <a:ln>
                  <a:noFill/>
                </a:ln>
                <a:solidFill>
                  <a:srgbClr val="002060"/>
                </a:solidFill>
                <a:effectLst/>
                <a:uLnTx/>
                <a:uFillTx/>
                <a:latin typeface="+mj-lt"/>
                <a:ea typeface="Times New Roman" panose="02020603050405020304" pitchFamily="18" charset="0"/>
                <a:cs typeface="+mn-cs"/>
              </a:rPr>
              <a:t>Scenos įranga, garso įranga, vaizdo įranga, apšvietimo įranga, universalaus dizaino baldai ir kt.</a:t>
            </a:r>
          </a:p>
        </p:txBody>
      </p:sp>
    </p:spTree>
    <p:extLst>
      <p:ext uri="{BB962C8B-B14F-4D97-AF65-F5344CB8AC3E}">
        <p14:creationId xmlns:p14="http://schemas.microsoft.com/office/powerpoint/2010/main" val="40009728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sp>
        <p:nvSpPr>
          <p:cNvPr id="2" name="Pavadinimas 1">
            <a:extLst>
              <a:ext uri="{FF2B5EF4-FFF2-40B4-BE49-F238E27FC236}">
                <a16:creationId xmlns:a16="http://schemas.microsoft.com/office/drawing/2014/main" id="{D026F83E-68CD-4C10-BF91-98C3C154DF52}"/>
              </a:ext>
            </a:extLst>
          </p:cNvPr>
          <p:cNvSpPr>
            <a:spLocks noGrp="1"/>
          </p:cNvSpPr>
          <p:nvPr>
            <p:ph type="title"/>
          </p:nvPr>
        </p:nvSpPr>
        <p:spPr>
          <a:xfrm>
            <a:off x="1219200" y="495300"/>
            <a:ext cx="7279465" cy="6290813"/>
          </a:xfrm>
        </p:spPr>
        <p:txBody>
          <a:bodyPr vert="horz" lIns="137160" tIns="68580" rIns="137160" bIns="68580" rtlCol="0" anchor="b">
            <a:noAutofit/>
          </a:bodyPr>
          <a:lstStyle/>
          <a:p>
            <a:r>
              <a:rPr lang="en-US" sz="6000" b="1" dirty="0">
                <a:solidFill>
                  <a:srgbClr val="002060"/>
                </a:solidFill>
              </a:rPr>
              <a:t>PROGIMNAZIJA – TVARI, ATVIRA</a:t>
            </a:r>
            <a:r>
              <a:rPr lang="lt-LT" sz="6000" b="1" dirty="0">
                <a:solidFill>
                  <a:srgbClr val="002060"/>
                </a:solidFill>
              </a:rPr>
              <a:t>,</a:t>
            </a:r>
            <a:br>
              <a:rPr lang="lt-LT" sz="6000" b="1" dirty="0">
                <a:solidFill>
                  <a:srgbClr val="002060"/>
                </a:solidFill>
              </a:rPr>
            </a:br>
            <a:r>
              <a:rPr lang="lt-LT" sz="6000" b="1" dirty="0">
                <a:solidFill>
                  <a:srgbClr val="002060"/>
                </a:solidFill>
              </a:rPr>
              <a:t>INOVATYVI</a:t>
            </a:r>
            <a:r>
              <a:rPr lang="en-US" sz="6000" b="1" dirty="0">
                <a:solidFill>
                  <a:srgbClr val="002060"/>
                </a:solidFill>
              </a:rPr>
              <a:t> MOKYKLA KIEKVIENAM KAIŠIADORIŲ RAJONO </a:t>
            </a:r>
            <a:r>
              <a:rPr lang="lt-LT" sz="6000" b="1" dirty="0">
                <a:solidFill>
                  <a:srgbClr val="002060"/>
                </a:solidFill>
              </a:rPr>
              <a:t>SAVIVALDYBĖS</a:t>
            </a:r>
            <a:br>
              <a:rPr lang="lt-LT" sz="6000" b="1" dirty="0">
                <a:solidFill>
                  <a:srgbClr val="002060"/>
                </a:solidFill>
              </a:rPr>
            </a:br>
            <a:r>
              <a:rPr lang="en-US" sz="6000" b="1" dirty="0">
                <a:solidFill>
                  <a:srgbClr val="002060"/>
                </a:solidFill>
              </a:rPr>
              <a:t>VAIKUI</a:t>
            </a:r>
          </a:p>
        </p:txBody>
      </p:sp>
      <p:sp>
        <p:nvSpPr>
          <p:cNvPr id="19"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35507" y="6613901"/>
            <a:ext cx="5212080" cy="27432"/>
          </a:xfrm>
          <a:custGeom>
            <a:avLst/>
            <a:gdLst>
              <a:gd name="connsiteX0" fmla="*/ 0 w 5212080"/>
              <a:gd name="connsiteY0" fmla="*/ 0 h 27432"/>
              <a:gd name="connsiteX1" fmla="*/ 599389 w 5212080"/>
              <a:gd name="connsiteY1" fmla="*/ 0 h 27432"/>
              <a:gd name="connsiteX2" fmla="*/ 1198778 w 5212080"/>
              <a:gd name="connsiteY2" fmla="*/ 0 h 27432"/>
              <a:gd name="connsiteX3" fmla="*/ 1954530 w 5212080"/>
              <a:gd name="connsiteY3" fmla="*/ 0 h 27432"/>
              <a:gd name="connsiteX4" fmla="*/ 2501798 w 5212080"/>
              <a:gd name="connsiteY4" fmla="*/ 0 h 27432"/>
              <a:gd name="connsiteX5" fmla="*/ 3049067 w 5212080"/>
              <a:gd name="connsiteY5" fmla="*/ 0 h 27432"/>
              <a:gd name="connsiteX6" fmla="*/ 3700577 w 5212080"/>
              <a:gd name="connsiteY6" fmla="*/ 0 h 27432"/>
              <a:gd name="connsiteX7" fmla="*/ 4247845 w 5212080"/>
              <a:gd name="connsiteY7" fmla="*/ 0 h 27432"/>
              <a:gd name="connsiteX8" fmla="*/ 5212080 w 5212080"/>
              <a:gd name="connsiteY8" fmla="*/ 0 h 27432"/>
              <a:gd name="connsiteX9" fmla="*/ 5212080 w 5212080"/>
              <a:gd name="connsiteY9" fmla="*/ 27432 h 27432"/>
              <a:gd name="connsiteX10" fmla="*/ 4664812 w 5212080"/>
              <a:gd name="connsiteY10" fmla="*/ 27432 h 27432"/>
              <a:gd name="connsiteX11" fmla="*/ 4117543 w 5212080"/>
              <a:gd name="connsiteY11" fmla="*/ 27432 h 27432"/>
              <a:gd name="connsiteX12" fmla="*/ 3466033 w 5212080"/>
              <a:gd name="connsiteY12" fmla="*/ 27432 h 27432"/>
              <a:gd name="connsiteX13" fmla="*/ 2918765 w 5212080"/>
              <a:gd name="connsiteY13" fmla="*/ 27432 h 27432"/>
              <a:gd name="connsiteX14" fmla="*/ 2423617 w 5212080"/>
              <a:gd name="connsiteY14" fmla="*/ 27432 h 27432"/>
              <a:gd name="connsiteX15" fmla="*/ 1772107 w 5212080"/>
              <a:gd name="connsiteY15" fmla="*/ 27432 h 27432"/>
              <a:gd name="connsiteX16" fmla="*/ 1120597 w 5212080"/>
              <a:gd name="connsiteY16" fmla="*/ 27432 h 27432"/>
              <a:gd name="connsiteX17" fmla="*/ 0 w 5212080"/>
              <a:gd name="connsiteY17" fmla="*/ 27432 h 27432"/>
              <a:gd name="connsiteX18" fmla="*/ 0 w 5212080"/>
              <a:gd name="connsiteY18"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12080" h="27432" fill="none" extrusionOk="0">
                <a:moveTo>
                  <a:pt x="0" y="0"/>
                </a:moveTo>
                <a:cubicBezTo>
                  <a:pt x="128838" y="-11329"/>
                  <a:pt x="306779" y="5198"/>
                  <a:pt x="599389" y="0"/>
                </a:cubicBezTo>
                <a:cubicBezTo>
                  <a:pt x="891999" y="-5198"/>
                  <a:pt x="916635" y="-24425"/>
                  <a:pt x="1198778" y="0"/>
                </a:cubicBezTo>
                <a:cubicBezTo>
                  <a:pt x="1480921" y="24425"/>
                  <a:pt x="1761605" y="-17440"/>
                  <a:pt x="1954530" y="0"/>
                </a:cubicBezTo>
                <a:cubicBezTo>
                  <a:pt x="2147455" y="17440"/>
                  <a:pt x="2239112" y="-16223"/>
                  <a:pt x="2501798" y="0"/>
                </a:cubicBezTo>
                <a:cubicBezTo>
                  <a:pt x="2764484" y="16223"/>
                  <a:pt x="2838074" y="12987"/>
                  <a:pt x="3049067" y="0"/>
                </a:cubicBezTo>
                <a:cubicBezTo>
                  <a:pt x="3260060" y="-12987"/>
                  <a:pt x="3470388" y="-15138"/>
                  <a:pt x="3700577" y="0"/>
                </a:cubicBezTo>
                <a:cubicBezTo>
                  <a:pt x="3930766" y="15138"/>
                  <a:pt x="4052672" y="-14938"/>
                  <a:pt x="4247845" y="0"/>
                </a:cubicBezTo>
                <a:cubicBezTo>
                  <a:pt x="4443018" y="14938"/>
                  <a:pt x="4730158" y="-1623"/>
                  <a:pt x="5212080" y="0"/>
                </a:cubicBezTo>
                <a:cubicBezTo>
                  <a:pt x="5212790" y="9050"/>
                  <a:pt x="5211442" y="21151"/>
                  <a:pt x="5212080" y="27432"/>
                </a:cubicBezTo>
                <a:cubicBezTo>
                  <a:pt x="4991075" y="27722"/>
                  <a:pt x="4932008" y="37429"/>
                  <a:pt x="4664812" y="27432"/>
                </a:cubicBezTo>
                <a:cubicBezTo>
                  <a:pt x="4397616" y="17435"/>
                  <a:pt x="4374940" y="47585"/>
                  <a:pt x="4117543" y="27432"/>
                </a:cubicBezTo>
                <a:cubicBezTo>
                  <a:pt x="3860146" y="7279"/>
                  <a:pt x="3773367" y="36569"/>
                  <a:pt x="3466033" y="27432"/>
                </a:cubicBezTo>
                <a:cubicBezTo>
                  <a:pt x="3158699" y="18296"/>
                  <a:pt x="3137854" y="54523"/>
                  <a:pt x="2918765" y="27432"/>
                </a:cubicBezTo>
                <a:cubicBezTo>
                  <a:pt x="2699676" y="341"/>
                  <a:pt x="2536311" y="13149"/>
                  <a:pt x="2423617" y="27432"/>
                </a:cubicBezTo>
                <a:cubicBezTo>
                  <a:pt x="2310923" y="41715"/>
                  <a:pt x="2021228" y="23141"/>
                  <a:pt x="1772107" y="27432"/>
                </a:cubicBezTo>
                <a:cubicBezTo>
                  <a:pt x="1522986" y="31724"/>
                  <a:pt x="1317107" y="20364"/>
                  <a:pt x="1120597" y="27432"/>
                </a:cubicBezTo>
                <a:cubicBezTo>
                  <a:pt x="924087" y="34501"/>
                  <a:pt x="454536" y="8495"/>
                  <a:pt x="0" y="27432"/>
                </a:cubicBezTo>
                <a:cubicBezTo>
                  <a:pt x="-1228" y="21145"/>
                  <a:pt x="-815" y="8816"/>
                  <a:pt x="0" y="0"/>
                </a:cubicBezTo>
                <a:close/>
              </a:path>
              <a:path w="5212080" h="27432" stroke="0" extrusionOk="0">
                <a:moveTo>
                  <a:pt x="0" y="0"/>
                </a:moveTo>
                <a:cubicBezTo>
                  <a:pt x="233695" y="-764"/>
                  <a:pt x="364103" y="24957"/>
                  <a:pt x="547268" y="0"/>
                </a:cubicBezTo>
                <a:cubicBezTo>
                  <a:pt x="730433" y="-24957"/>
                  <a:pt x="937737" y="-21107"/>
                  <a:pt x="1303020" y="0"/>
                </a:cubicBezTo>
                <a:cubicBezTo>
                  <a:pt x="1668303" y="21107"/>
                  <a:pt x="1620404" y="13071"/>
                  <a:pt x="1798168" y="0"/>
                </a:cubicBezTo>
                <a:cubicBezTo>
                  <a:pt x="1975932" y="-13071"/>
                  <a:pt x="2090998" y="4232"/>
                  <a:pt x="2293315" y="0"/>
                </a:cubicBezTo>
                <a:cubicBezTo>
                  <a:pt x="2495632" y="-4232"/>
                  <a:pt x="2738710" y="-17332"/>
                  <a:pt x="2944825" y="0"/>
                </a:cubicBezTo>
                <a:cubicBezTo>
                  <a:pt x="3150940" y="17332"/>
                  <a:pt x="3308101" y="26665"/>
                  <a:pt x="3544214" y="0"/>
                </a:cubicBezTo>
                <a:cubicBezTo>
                  <a:pt x="3780327" y="-26665"/>
                  <a:pt x="4028425" y="-24303"/>
                  <a:pt x="4247845" y="0"/>
                </a:cubicBezTo>
                <a:cubicBezTo>
                  <a:pt x="4467265" y="24303"/>
                  <a:pt x="4779418" y="33057"/>
                  <a:pt x="5212080" y="0"/>
                </a:cubicBezTo>
                <a:cubicBezTo>
                  <a:pt x="5212137" y="6776"/>
                  <a:pt x="5210915" y="20935"/>
                  <a:pt x="5212080" y="27432"/>
                </a:cubicBezTo>
                <a:cubicBezTo>
                  <a:pt x="4921467" y="60248"/>
                  <a:pt x="4631077" y="62273"/>
                  <a:pt x="4456328" y="27432"/>
                </a:cubicBezTo>
                <a:cubicBezTo>
                  <a:pt x="4281579" y="-7409"/>
                  <a:pt x="4048724" y="47667"/>
                  <a:pt x="3856939" y="27432"/>
                </a:cubicBezTo>
                <a:cubicBezTo>
                  <a:pt x="3665154" y="7197"/>
                  <a:pt x="3498754" y="15866"/>
                  <a:pt x="3257550" y="27432"/>
                </a:cubicBezTo>
                <a:cubicBezTo>
                  <a:pt x="3016346" y="38998"/>
                  <a:pt x="2854089" y="39360"/>
                  <a:pt x="2710282" y="27432"/>
                </a:cubicBezTo>
                <a:cubicBezTo>
                  <a:pt x="2566475" y="15504"/>
                  <a:pt x="2336282" y="56792"/>
                  <a:pt x="2110892" y="27432"/>
                </a:cubicBezTo>
                <a:cubicBezTo>
                  <a:pt x="1885502" y="-1928"/>
                  <a:pt x="1825148" y="42061"/>
                  <a:pt x="1615745" y="27432"/>
                </a:cubicBezTo>
                <a:cubicBezTo>
                  <a:pt x="1406342" y="12803"/>
                  <a:pt x="1193655" y="44031"/>
                  <a:pt x="1016356" y="27432"/>
                </a:cubicBezTo>
                <a:cubicBezTo>
                  <a:pt x="839057" y="10833"/>
                  <a:pt x="292902" y="7819"/>
                  <a:pt x="0" y="27432"/>
                </a:cubicBezTo>
                <a:cubicBezTo>
                  <a:pt x="-234" y="21031"/>
                  <a:pt x="-921" y="6323"/>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white"/>
              </a:solidFill>
              <a:latin typeface="Calibri" panose="020F0502020204030204"/>
            </a:endParaRPr>
          </a:p>
        </p:txBody>
      </p:sp>
      <p:pic>
        <p:nvPicPr>
          <p:cNvPr id="6" name="Paveikslėlis 5" descr="Paveikslėlis, kuriame yra lauko, dangus, medis, žemė&#10;&#10;Automatiškai sugeneruotas aprašymas">
            <a:extLst>
              <a:ext uri="{FF2B5EF4-FFF2-40B4-BE49-F238E27FC236}">
                <a16:creationId xmlns:a16="http://schemas.microsoft.com/office/drawing/2014/main" id="{806FC2BD-6987-C286-49CA-C93D955A0412}"/>
              </a:ext>
            </a:extLst>
          </p:cNvPr>
          <p:cNvPicPr>
            <a:picLocks noChangeAspect="1"/>
          </p:cNvPicPr>
          <p:nvPr/>
        </p:nvPicPr>
        <p:blipFill rotWithShape="1">
          <a:blip r:embed="rId2">
            <a:extLst>
              <a:ext uri="{28A0092B-C50C-407E-A947-70E740481C1C}">
                <a14:useLocalDpi xmlns:a14="http://schemas.microsoft.com/office/drawing/2010/main" val="0"/>
              </a:ext>
            </a:extLst>
          </a:blip>
          <a:srcRect l="14034" r="29546"/>
          <a:stretch/>
        </p:blipFill>
        <p:spPr>
          <a:xfrm>
            <a:off x="7967554" y="15"/>
            <a:ext cx="10318163" cy="1028698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28361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1755928" y="-13039139"/>
            <a:ext cx="18344683" cy="22711303"/>
          </a:xfrm>
          <a:prstGeom prst="rect">
            <a:avLst/>
          </a:prstGeom>
        </p:spPr>
      </p:pic>
      <p:pic>
        <p:nvPicPr>
          <p:cNvPr id="5" name="Picture 5"/>
          <p:cNvPicPr>
            <a:picLocks noChangeAspect="1"/>
          </p:cNvPicPr>
          <p:nvPr/>
        </p:nvPicPr>
        <p:blipFill>
          <a:blip r:embed="rId4"/>
          <a:srcRect l="5529" r="7480"/>
          <a:stretch>
            <a:fillRect/>
          </a:stretch>
        </p:blipFill>
        <p:spPr>
          <a:xfrm>
            <a:off x="912843" y="0"/>
            <a:ext cx="5713871" cy="4060686"/>
          </a:xfrm>
          <a:prstGeom prst="rect">
            <a:avLst/>
          </a:prstGeom>
        </p:spPr>
      </p:pic>
      <p:pic>
        <p:nvPicPr>
          <p:cNvPr id="6" name="Picture 6"/>
          <p:cNvPicPr>
            <a:picLocks noChangeAspect="1"/>
          </p:cNvPicPr>
          <p:nvPr/>
        </p:nvPicPr>
        <p:blipFill>
          <a:blip r:embed="rId5"/>
          <a:srcRect t="5" b="5"/>
          <a:stretch>
            <a:fillRect/>
          </a:stretch>
        </p:blipFill>
        <p:spPr>
          <a:xfrm>
            <a:off x="6967635" y="8062350"/>
            <a:ext cx="3103941" cy="803064"/>
          </a:xfrm>
          <a:prstGeom prst="rect">
            <a:avLst/>
          </a:prstGeom>
        </p:spPr>
      </p:pic>
      <p:pic>
        <p:nvPicPr>
          <p:cNvPr id="7" name="Picture 7"/>
          <p:cNvPicPr>
            <a:picLocks noChangeAspect="1"/>
          </p:cNvPicPr>
          <p:nvPr/>
        </p:nvPicPr>
        <p:blipFill>
          <a:blip r:embed="rId6"/>
          <a:srcRect/>
          <a:stretch>
            <a:fillRect/>
          </a:stretch>
        </p:blipFill>
        <p:spPr>
          <a:xfrm>
            <a:off x="10071576" y="7213310"/>
            <a:ext cx="3538562" cy="2501144"/>
          </a:xfrm>
          <a:prstGeom prst="rect">
            <a:avLst/>
          </a:prstGeom>
        </p:spPr>
      </p:pic>
      <p:pic>
        <p:nvPicPr>
          <p:cNvPr id="8" name="Picture 8"/>
          <p:cNvPicPr>
            <a:picLocks noChangeAspect="1"/>
          </p:cNvPicPr>
          <p:nvPr/>
        </p:nvPicPr>
        <p:blipFill>
          <a:blip r:embed="rId7"/>
          <a:srcRect/>
          <a:stretch>
            <a:fillRect/>
          </a:stretch>
        </p:blipFill>
        <p:spPr>
          <a:xfrm>
            <a:off x="13013520" y="7609638"/>
            <a:ext cx="3855826" cy="1708489"/>
          </a:xfrm>
          <a:prstGeom prst="rect">
            <a:avLst/>
          </a:prstGeom>
        </p:spPr>
      </p:pic>
      <p:sp>
        <p:nvSpPr>
          <p:cNvPr id="9" name="TextBox 9"/>
          <p:cNvSpPr txBox="1"/>
          <p:nvPr/>
        </p:nvSpPr>
        <p:spPr>
          <a:xfrm>
            <a:off x="4680731" y="4071305"/>
            <a:ext cx="12466135" cy="3077766"/>
          </a:xfrm>
          <a:prstGeom prst="rect">
            <a:avLst/>
          </a:prstGeom>
        </p:spPr>
        <p:txBody>
          <a:bodyPr wrap="square" lIns="0" tIns="0" rIns="0" bIns="0" rtlCol="0" anchor="t">
            <a:spAutoFit/>
          </a:bodyPr>
          <a:lstStyle/>
          <a:p>
            <a:pPr marL="0" marR="0" lvl="0" indent="0" algn="l" defTabSz="914400" rtl="0" eaLnBrk="1" fontAlgn="auto" latinLnBrk="0" hangingPunct="1">
              <a:lnSpc>
                <a:spcPts val="6047"/>
              </a:lnSpc>
              <a:spcBef>
                <a:spcPts val="0"/>
              </a:spcBef>
              <a:spcAft>
                <a:spcPts val="0"/>
              </a:spcAft>
              <a:buClrTx/>
              <a:buSzTx/>
              <a:buFontTx/>
              <a:buNone/>
              <a:tabLst/>
              <a:defRPr/>
            </a:pPr>
            <a:r>
              <a:rPr kumimoji="0" lang="lt-LT" sz="6299" b="1" i="0" u="none" strike="noStrike" kern="1200" cap="none" spc="0" normalizeH="0" baseline="0" noProof="0" dirty="0">
                <a:ln>
                  <a:noFill/>
                </a:ln>
                <a:solidFill>
                  <a:srgbClr val="29577E"/>
                </a:solidFill>
                <a:effectLst/>
                <a:uLnTx/>
                <a:uFillTx/>
                <a:latin typeface="+mj-lt"/>
                <a:ea typeface="+mn-ea"/>
                <a:cs typeface="+mn-cs"/>
              </a:rPr>
              <a:t>TŪM programa </a:t>
            </a:r>
          </a:p>
          <a:p>
            <a:pPr marL="0" marR="0" lvl="0" indent="0" algn="l" defTabSz="914400" rtl="0" eaLnBrk="1" fontAlgn="auto" latinLnBrk="0" hangingPunct="1">
              <a:lnSpc>
                <a:spcPts val="6047"/>
              </a:lnSpc>
              <a:spcBef>
                <a:spcPts val="0"/>
              </a:spcBef>
              <a:spcAft>
                <a:spcPts val="0"/>
              </a:spcAft>
              <a:buClrTx/>
              <a:buSzTx/>
              <a:buFontTx/>
              <a:buNone/>
              <a:tabLst/>
              <a:defRPr/>
            </a:pPr>
            <a:r>
              <a:rPr kumimoji="0" lang="lt-LT" sz="6299" b="1" i="0" u="none" strike="noStrike" kern="1200" cap="none" spc="0" normalizeH="0" baseline="0" noProof="0" dirty="0">
                <a:ln>
                  <a:noFill/>
                </a:ln>
                <a:solidFill>
                  <a:srgbClr val="29577E"/>
                </a:solidFill>
                <a:effectLst/>
                <a:uLnTx/>
                <a:uFillTx/>
                <a:latin typeface="+mj-lt"/>
                <a:ea typeface="+mn-ea"/>
                <a:cs typeface="+mn-cs"/>
              </a:rPr>
              <a:t>Kaišiadorių r. savivaldybėje</a:t>
            </a:r>
            <a:r>
              <a:rPr kumimoji="0" lang="en-US" sz="6299" b="1" i="0" u="none" strike="noStrike" kern="1200" cap="none" spc="0" normalizeH="0" baseline="0" noProof="0" dirty="0">
                <a:ln>
                  <a:noFill/>
                </a:ln>
                <a:solidFill>
                  <a:srgbClr val="29577E"/>
                </a:solidFill>
                <a:effectLst/>
                <a:uLnTx/>
                <a:uFillTx/>
                <a:latin typeface="+mj-lt"/>
                <a:ea typeface="+mn-ea"/>
                <a:cs typeface="+mn-cs"/>
              </a:rPr>
              <a:t>: </a:t>
            </a:r>
            <a:r>
              <a:rPr kumimoji="0" lang="lt-LT" sz="6299" b="1" i="0" u="none" strike="noStrike" kern="1200" cap="none" spc="0" normalizeH="0" baseline="0" noProof="0" dirty="0">
                <a:ln>
                  <a:noFill/>
                </a:ln>
                <a:solidFill>
                  <a:srgbClr val="29577E"/>
                </a:solidFill>
                <a:effectLst/>
                <a:uLnTx/>
                <a:uFillTx/>
                <a:latin typeface="+mj-lt"/>
                <a:ea typeface="+mn-ea"/>
                <a:cs typeface="+mn-cs"/>
              </a:rPr>
              <a:t>Kaišiadorių r. Rumšiškių Antano Baranausko gimnazija</a:t>
            </a:r>
            <a:endParaRPr kumimoji="0" lang="en-US" sz="6299" b="1" i="0" u="none" strike="noStrike" kern="1200" cap="none" spc="0" normalizeH="0" baseline="0" noProof="0" dirty="0">
              <a:ln>
                <a:noFill/>
              </a:ln>
              <a:solidFill>
                <a:srgbClr val="29577E"/>
              </a:solidFill>
              <a:effectLst/>
              <a:uLnTx/>
              <a:uFillTx/>
              <a:latin typeface="+mj-lt"/>
              <a:ea typeface="+mn-ea"/>
              <a:cs typeface="+mn-cs"/>
            </a:endParaRPr>
          </a:p>
        </p:txBody>
      </p:sp>
      <p:pic>
        <p:nvPicPr>
          <p:cNvPr id="3074" name="Picture 2">
            <a:extLst>
              <a:ext uri="{FF2B5EF4-FFF2-40B4-BE49-F238E27FC236}">
                <a16:creationId xmlns:a16="http://schemas.microsoft.com/office/drawing/2014/main" id="{CBDDBF56-CB18-0898-C66E-3B2DEB5E09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68038" y="3881437"/>
            <a:ext cx="3049866" cy="2938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1559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6247" r="23746"/>
          <a:stretch>
            <a:fillRect/>
          </a:stretch>
        </p:blipFill>
        <p:spPr>
          <a:xfrm>
            <a:off x="349887" y="876300"/>
            <a:ext cx="9860913" cy="8505857"/>
          </a:xfrm>
          <a:prstGeom prst="rect">
            <a:avLst/>
          </a:prstGeom>
        </p:spPr>
      </p:pic>
      <p:pic>
        <p:nvPicPr>
          <p:cNvPr id="4" name="Picture 2">
            <a:extLst>
              <a:ext uri="{FF2B5EF4-FFF2-40B4-BE49-F238E27FC236}">
                <a16:creationId xmlns:a16="http://schemas.microsoft.com/office/drawing/2014/main" id="{0707C5CB-1FE5-1A95-7E52-F02B5402110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t="2077" r="2077"/>
          <a:stretch>
            <a:fillRect/>
          </a:stretch>
        </p:blipFill>
        <p:spPr>
          <a:xfrm rot="2371020">
            <a:off x="14987810" y="-5390380"/>
            <a:ext cx="8091532" cy="10017575"/>
          </a:xfrm>
          <a:prstGeom prst="rect">
            <a:avLst/>
          </a:prstGeom>
        </p:spPr>
      </p:pic>
      <p:sp>
        <p:nvSpPr>
          <p:cNvPr id="3" name="TextBox 3"/>
          <p:cNvSpPr txBox="1"/>
          <p:nvPr/>
        </p:nvSpPr>
        <p:spPr>
          <a:xfrm>
            <a:off x="10591800" y="1028700"/>
            <a:ext cx="7467600" cy="7701083"/>
          </a:xfrm>
          <a:prstGeom prst="rect">
            <a:avLst/>
          </a:prstGeom>
        </p:spPr>
        <p:txBody>
          <a:bodyPr wrap="square" lIns="0" tIns="0" rIns="0" bIns="0" rtlCol="0" anchor="t">
            <a:spAutoFit/>
          </a:bodyPr>
          <a:lstStyle/>
          <a:p>
            <a:pPr marL="0" marR="0" lvl="0" indent="0" algn="l" defTabSz="914400" rtl="0" eaLnBrk="1" fontAlgn="auto" latinLnBrk="0" hangingPunct="1">
              <a:lnSpc>
                <a:spcPts val="7699"/>
              </a:lnSpc>
              <a:spcBef>
                <a:spcPts val="0"/>
              </a:spcBef>
              <a:spcAft>
                <a:spcPts val="0"/>
              </a:spcAft>
              <a:buClrTx/>
              <a:buSzTx/>
              <a:buFontTx/>
              <a:buNone/>
              <a:tabLst/>
              <a:defRPr/>
            </a:pPr>
            <a:r>
              <a:rPr kumimoji="0" lang="lt-LT" sz="4400" b="1" i="0" u="none" strike="noStrike" kern="1200" cap="none" spc="0" normalizeH="0" baseline="0" noProof="0" dirty="0">
                <a:ln>
                  <a:noFill/>
                </a:ln>
                <a:solidFill>
                  <a:prstClr val="black"/>
                </a:solidFill>
                <a:effectLst/>
                <a:uLnTx/>
                <a:uFillTx/>
                <a:latin typeface="+mj-lt"/>
                <a:ea typeface="+mn-ea"/>
                <a:cs typeface="+mn-cs"/>
              </a:rPr>
              <a:t>KULTŪRINIS UGDYMAS (KU)</a:t>
            </a:r>
          </a:p>
          <a:p>
            <a:pPr marL="571500" marR="0" lvl="0" indent="-571500" defTabSz="914400" rtl="0" eaLnBrk="1" fontAlgn="auto" latinLnBrk="0" hangingPunct="1">
              <a:lnSpc>
                <a:spcPts val="3755"/>
              </a:lnSpc>
              <a:spcBef>
                <a:spcPts val="0"/>
              </a:spcBef>
              <a:spcAft>
                <a:spcPts val="0"/>
              </a:spcAft>
              <a:buClrTx/>
              <a:buSzTx/>
              <a:buFont typeface="Wingdings" panose="05000000000000000000" pitchFamily="2" charset="2"/>
              <a:buChar char="Ø"/>
              <a:tabLst/>
              <a:defRPr/>
            </a:pPr>
            <a:r>
              <a:rPr kumimoji="0" lang="lt-LT" sz="3600" b="0" i="0" u="none" strike="noStrike" kern="1200" cap="none" spc="0" normalizeH="0" baseline="0" noProof="0" dirty="0">
                <a:ln>
                  <a:noFill/>
                </a:ln>
                <a:solidFill>
                  <a:prstClr val="black"/>
                </a:solidFill>
                <a:effectLst/>
                <a:uLnTx/>
                <a:uFillTx/>
                <a:ea typeface="+mn-ea"/>
                <a:cs typeface="Times New Roman" pitchFamily="18" charset="0"/>
              </a:rPr>
              <a:t>Ką KU reiškia mokinių ir pedagogų ugdymo procesui/pamokai ir mokyklos kultūrai?</a:t>
            </a:r>
          </a:p>
          <a:p>
            <a:pPr marL="571500" marR="0" lvl="0" indent="-571500"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3600" b="0" i="0" u="none" strike="noStrike" kern="1200" cap="none" spc="0" normalizeH="0" baseline="0" noProof="0" dirty="0">
                <a:ln>
                  <a:noFill/>
                </a:ln>
                <a:solidFill>
                  <a:prstClr val="black"/>
                </a:solidFill>
                <a:effectLst/>
                <a:uLnTx/>
                <a:uFillTx/>
                <a:ea typeface="+mn-ea"/>
                <a:cs typeface="Times New Roman" pitchFamily="18" charset="0"/>
              </a:rPr>
              <a:t> Kokie yra KU ugdymo iššūkiai?</a:t>
            </a:r>
          </a:p>
          <a:p>
            <a:pPr marL="571500" marR="0" lvl="0" indent="-571500"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3600" b="0" i="0" u="none" strike="noStrike" kern="1200" cap="none" spc="0" normalizeH="0" baseline="0" noProof="0" dirty="0">
                <a:ln>
                  <a:noFill/>
                </a:ln>
                <a:solidFill>
                  <a:prstClr val="black"/>
                </a:solidFill>
                <a:effectLst/>
                <a:uLnTx/>
                <a:uFillTx/>
                <a:ea typeface="+mn-ea"/>
                <a:cs typeface="Times New Roman" pitchFamily="18" charset="0"/>
              </a:rPr>
              <a:t> Kaip fizinė mokyklos erdvė, mokytojai ir artimiausia aplinka yra „pasirengusi“ KU ugdymui? </a:t>
            </a:r>
          </a:p>
          <a:p>
            <a:pPr marL="571500" marR="0" lvl="0" indent="-571500"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3600" b="0" i="0" u="none" strike="noStrike" kern="1200" cap="none" spc="0" normalizeH="0" baseline="0" noProof="0" dirty="0">
                <a:ln>
                  <a:noFill/>
                </a:ln>
                <a:solidFill>
                  <a:prstClr val="black"/>
                </a:solidFill>
                <a:effectLst/>
                <a:uLnTx/>
                <a:uFillTx/>
                <a:ea typeface="+mn-ea"/>
                <a:cs typeface="Times New Roman" pitchFamily="18" charset="0"/>
              </a:rPr>
              <a:t> KU programos, tinklaveika, integracija, pasitelkimas profesionalų, partnerių, infrastruktūra ...</a:t>
            </a:r>
            <a:endParaRPr kumimoji="0" lang="lt-LT" sz="3600" b="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ts val="3755"/>
              </a:lnSpc>
              <a:spcBef>
                <a:spcPts val="0"/>
              </a:spcBef>
              <a:spcAft>
                <a:spcPts val="0"/>
              </a:spcAft>
              <a:buClrTx/>
              <a:buSzTx/>
              <a:buFontTx/>
              <a:buNone/>
              <a:tabLst/>
              <a:defRPr/>
            </a:pPr>
            <a:endParaRPr kumimoji="0" lang="en-US" sz="3414" b="0" i="0" u="none" strike="noStrike" kern="1200" cap="none" spc="0" normalizeH="0" baseline="0" noProof="0" dirty="0">
              <a:ln>
                <a:noFill/>
              </a:ln>
              <a:solidFill>
                <a:srgbClr val="000000"/>
              </a:solidFill>
              <a:effectLst/>
              <a:uLnTx/>
              <a:uFillTx/>
              <a:latin typeface="Arial"/>
              <a:ea typeface="+mn-ea"/>
              <a:cs typeface="+mn-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5721014" y="-15237570"/>
            <a:ext cx="18344683" cy="22711303"/>
          </a:xfrm>
          <a:prstGeom prst="rect">
            <a:avLst/>
          </a:prstGeom>
        </p:spPr>
      </p:pic>
      <p:sp>
        <p:nvSpPr>
          <p:cNvPr id="3" name="TextBox 3"/>
          <p:cNvSpPr txBox="1"/>
          <p:nvPr/>
        </p:nvSpPr>
        <p:spPr>
          <a:xfrm>
            <a:off x="1028700" y="2327510"/>
            <a:ext cx="16230600" cy="1885131"/>
          </a:xfrm>
          <a:prstGeom prst="rect">
            <a:avLst/>
          </a:prstGeom>
        </p:spPr>
        <p:txBody>
          <a:bodyPr lIns="0" tIns="0" rIns="0" bIns="0" rtlCol="0" anchor="t">
            <a:spAutoFit/>
          </a:bodyPr>
          <a:lstStyle/>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ts val="4900"/>
              </a:lnSpc>
              <a:spcBef>
                <a:spcPts val="0"/>
              </a:spcBef>
              <a:spcAft>
                <a:spcPts val="0"/>
              </a:spcAft>
              <a:buClrTx/>
              <a:buSzTx/>
              <a:buFontTx/>
              <a:buNone/>
              <a:tabLst/>
              <a:defRPr/>
            </a:pPr>
            <a:r>
              <a:rPr kumimoji="0" lang="en-US" sz="35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p:txBody>
      </p:sp>
      <p:sp>
        <p:nvSpPr>
          <p:cNvPr id="4" name="TextBox 4"/>
          <p:cNvSpPr txBox="1"/>
          <p:nvPr/>
        </p:nvSpPr>
        <p:spPr>
          <a:xfrm>
            <a:off x="1028700" y="445767"/>
            <a:ext cx="16230600" cy="1125373"/>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lang="lt-LT" sz="4800" b="1" dirty="0">
                <a:solidFill>
                  <a:srgbClr val="000000">
                    <a:alpha val="89804"/>
                  </a:srgbClr>
                </a:solidFill>
                <a:latin typeface="+mj-lt"/>
              </a:rPr>
              <a:t>KULTŪRINIŲ EDUKACINIŲ ERDVIŲ KŪRIMAS</a:t>
            </a:r>
            <a:endParaRPr kumimoji="0" lang="en-US" sz="4800" b="1" i="0" u="none" strike="noStrike" kern="1200" cap="none" spc="0" normalizeH="0" baseline="0" noProof="0" dirty="0">
              <a:ln>
                <a:noFill/>
              </a:ln>
              <a:solidFill>
                <a:srgbClr val="000000">
                  <a:alpha val="89804"/>
                </a:srgbClr>
              </a:solidFill>
              <a:effectLst/>
              <a:uLnTx/>
              <a:uFillTx/>
              <a:latin typeface="+mj-lt"/>
              <a:ea typeface="+mn-ea"/>
              <a:cs typeface="+mn-cs"/>
            </a:endParaRPr>
          </a:p>
        </p:txBody>
      </p:sp>
      <p:sp>
        <p:nvSpPr>
          <p:cNvPr id="5" name="Stačiakampis 4"/>
          <p:cNvSpPr/>
          <p:nvPr/>
        </p:nvSpPr>
        <p:spPr>
          <a:xfrm>
            <a:off x="457200" y="1965543"/>
            <a:ext cx="16230600" cy="6247864"/>
          </a:xfrm>
          <a:prstGeom prst="rect">
            <a:avLst/>
          </a:prstGeom>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lt-LT" sz="4000" b="0" i="0" u="none" strike="noStrike" kern="1200" cap="none" spc="0" normalizeH="0" baseline="0" noProof="0" dirty="0">
                <a:ln>
                  <a:noFill/>
                </a:ln>
                <a:solidFill>
                  <a:prstClr val="black"/>
                </a:solidFill>
                <a:effectLst/>
                <a:uLnTx/>
                <a:uFillTx/>
                <a:latin typeface="Calibri"/>
                <a:ea typeface="+mn-ea"/>
                <a:cs typeface="+mn-cs"/>
              </a:rPr>
              <a:t>Multifunkcinės aktų salės įrengimas (mažosios sporto salės pritaikymas kultūriniams renginiams) bei aprūpinimas įranga ir priemonėmis.</a:t>
            </a:r>
          </a:p>
          <a:p>
            <a:pPr marL="571500" marR="0" lvl="0" indent="-5715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4000" b="0" i="0" u="none" strike="noStrike" kern="1200" cap="none" spc="0" normalizeH="0" baseline="0" noProof="0" dirty="0">
                <a:ln>
                  <a:noFill/>
                </a:ln>
                <a:solidFill>
                  <a:prstClr val="black"/>
                </a:solidFill>
                <a:effectLst/>
                <a:uLnTx/>
                <a:uFillTx/>
                <a:latin typeface="Calibri"/>
                <a:ea typeface="+mn-ea"/>
                <a:cs typeface="+mn-cs"/>
              </a:rPr>
              <a:t>Dailės studijos įrengimas bei aprūpinimas įranga ir priemonėmis.</a:t>
            </a:r>
          </a:p>
          <a:p>
            <a:pPr marL="571500" marR="0" lvl="0" indent="-5715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4000" b="0" i="0" u="none" strike="noStrike" kern="1200" cap="none" spc="0" normalizeH="0" baseline="0" noProof="0" dirty="0">
                <a:ln>
                  <a:noFill/>
                </a:ln>
                <a:solidFill>
                  <a:prstClr val="black"/>
                </a:solidFill>
                <a:effectLst/>
                <a:uLnTx/>
                <a:uFillTx/>
                <a:latin typeface="Calibri"/>
                <a:ea typeface="+mn-ea"/>
                <a:cs typeface="+mn-cs"/>
              </a:rPr>
              <a:t>Muzikos studijos įrengimas bei aprūpinimas priemonėmis ir įranga.</a:t>
            </a:r>
          </a:p>
          <a:p>
            <a:pPr marL="571500" marR="0" lvl="0" indent="-5715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4000" b="0" i="0" u="none" strike="noStrike" kern="1200" cap="none" spc="0" normalizeH="0" baseline="0" noProof="0" dirty="0">
                <a:ln>
                  <a:noFill/>
                </a:ln>
                <a:solidFill>
                  <a:prstClr val="black"/>
                </a:solidFill>
                <a:effectLst/>
                <a:uLnTx/>
                <a:uFillTx/>
                <a:latin typeface="Calibri"/>
                <a:ea typeface="+mn-ea"/>
                <a:cs typeface="+mn-cs"/>
              </a:rPr>
              <a:t>Fizikos klasės/laboratorijos įrengimas b ei aprūpinimas priemonėmis ir baldais.</a:t>
            </a:r>
          </a:p>
          <a:p>
            <a:pPr marL="571500" marR="0" lvl="0" indent="-5715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4000" b="0" i="0" u="none" strike="noStrike" kern="1200" cap="none" spc="0" normalizeH="0" baseline="0" noProof="0" dirty="0">
                <a:ln>
                  <a:noFill/>
                </a:ln>
                <a:solidFill>
                  <a:prstClr val="black"/>
                </a:solidFill>
                <a:effectLst/>
                <a:uLnTx/>
                <a:uFillTx/>
                <a:latin typeface="Calibri"/>
                <a:ea typeface="+mn-ea"/>
                <a:cs typeface="+mn-cs"/>
              </a:rPr>
              <a:t>IT klasės įrengimas ir aprūpinimas priemonėmis, įranga.</a:t>
            </a:r>
          </a:p>
          <a:p>
            <a:pPr marL="571500" marR="0" lvl="0" indent="-5715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4000" b="0" i="0" u="none" strike="noStrike" kern="1200" cap="none" spc="0" normalizeH="0" baseline="0" noProof="0" dirty="0">
                <a:ln>
                  <a:noFill/>
                </a:ln>
                <a:solidFill>
                  <a:prstClr val="black"/>
                </a:solidFill>
                <a:effectLst/>
                <a:uLnTx/>
                <a:uFillTx/>
                <a:latin typeface="Calibri"/>
                <a:ea typeface="+mn-ea"/>
                <a:cs typeface="+mn-cs"/>
              </a:rPr>
              <a:t>Lauko erdvės pritaikymas kultūriniams renginiams (scenos įrengimas, infrastruktūros sutvarkymas) bei aprūpinimas lauko baldais ir inventoriumi.</a:t>
            </a:r>
            <a:endParaRPr kumimoji="0" lang="lt-LT" sz="4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17202637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4806613" y="-15313768"/>
            <a:ext cx="18344683" cy="22711303"/>
          </a:xfrm>
          <a:prstGeom prst="rect">
            <a:avLst/>
          </a:prstGeom>
        </p:spPr>
      </p:pic>
      <p:sp>
        <p:nvSpPr>
          <p:cNvPr id="3" name="TextBox 3"/>
          <p:cNvSpPr txBox="1"/>
          <p:nvPr/>
        </p:nvSpPr>
        <p:spPr>
          <a:xfrm>
            <a:off x="1028700" y="2327510"/>
            <a:ext cx="16230600" cy="1885131"/>
          </a:xfrm>
          <a:prstGeom prst="rect">
            <a:avLst/>
          </a:prstGeom>
        </p:spPr>
        <p:txBody>
          <a:bodyPr lIns="0" tIns="0" rIns="0" bIns="0" rtlCol="0" anchor="t">
            <a:spAutoFit/>
          </a:bodyPr>
          <a:lstStyle/>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ts val="4900"/>
              </a:lnSpc>
              <a:spcBef>
                <a:spcPts val="0"/>
              </a:spcBef>
              <a:spcAft>
                <a:spcPts val="0"/>
              </a:spcAft>
              <a:buClrTx/>
              <a:buSzTx/>
              <a:buFontTx/>
              <a:buNone/>
              <a:tabLst/>
              <a:defRPr/>
            </a:pPr>
            <a:r>
              <a:rPr kumimoji="0" lang="en-US" sz="35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p:txBody>
      </p:sp>
      <p:sp>
        <p:nvSpPr>
          <p:cNvPr id="4" name="TextBox 4"/>
          <p:cNvSpPr txBox="1"/>
          <p:nvPr/>
        </p:nvSpPr>
        <p:spPr>
          <a:xfrm>
            <a:off x="1028700" y="462885"/>
            <a:ext cx="15887700" cy="1477328"/>
          </a:xfrm>
          <a:prstGeom prst="rect">
            <a:avLst/>
          </a:prstGeom>
        </p:spPr>
        <p:txBody>
          <a:bodyPr wrap="square" lIns="0" tIns="0" rIns="0" bIns="0" rtlCol="0" anchor="t">
            <a:spAutoFit/>
          </a:bodyPr>
          <a:lstStyle/>
          <a:p>
            <a:pPr marL="0" marR="0" lvl="0" indent="0" algn="l" defTabSz="914400" rtl="0" eaLnBrk="1" fontAlgn="auto" latinLnBrk="0" hangingPunct="1">
              <a:spcBef>
                <a:spcPts val="0"/>
              </a:spcBef>
              <a:spcAft>
                <a:spcPts val="0"/>
              </a:spcAft>
              <a:buClrTx/>
              <a:buSzTx/>
              <a:buFontTx/>
              <a:buNone/>
              <a:tabLst/>
              <a:defRPr/>
            </a:pPr>
            <a:r>
              <a:rPr kumimoji="0" lang="lt-LT" sz="4800" b="1" i="0" u="none" strike="noStrike" kern="1200" cap="none" spc="0" normalizeH="0" baseline="0" noProof="0" dirty="0">
                <a:ln>
                  <a:noFill/>
                </a:ln>
                <a:solidFill>
                  <a:prstClr val="black"/>
                </a:solidFill>
                <a:effectLst/>
                <a:uLnTx/>
                <a:uFillTx/>
                <a:latin typeface="+mj-lt"/>
                <a:ea typeface="+mj-ea"/>
                <a:cs typeface="Calibri" panose="020F0502020204030204" pitchFamily="34" charset="0"/>
              </a:rPr>
              <a:t>MOKYMAI PEDAGOGINĖS BENDRUOMENĖS KULTŪRINEI KOMPETENCIJAI STIPRINTI</a:t>
            </a:r>
            <a:endParaRPr kumimoji="0" lang="en-US" sz="4800" b="1" i="0" u="none" strike="noStrike" kern="1200" cap="none" spc="0" normalizeH="0" baseline="0" noProof="0" dirty="0">
              <a:ln>
                <a:noFill/>
              </a:ln>
              <a:solidFill>
                <a:srgbClr val="000000">
                  <a:alpha val="89804"/>
                </a:srgbClr>
              </a:solidFill>
              <a:effectLst/>
              <a:uLnTx/>
              <a:uFillTx/>
              <a:latin typeface="+mj-lt"/>
              <a:cs typeface="Calibri" panose="020F0502020204030204" pitchFamily="34" charset="0"/>
            </a:endParaRPr>
          </a:p>
        </p:txBody>
      </p:sp>
      <p:sp>
        <p:nvSpPr>
          <p:cNvPr id="5" name="Stačiakampis 4"/>
          <p:cNvSpPr/>
          <p:nvPr/>
        </p:nvSpPr>
        <p:spPr>
          <a:xfrm>
            <a:off x="533400" y="2705100"/>
            <a:ext cx="17221200" cy="4351961"/>
          </a:xfrm>
          <a:prstGeom prst="rect">
            <a:avLst/>
          </a:prstGeom>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lt-LT" sz="4400" b="0" i="0" u="none" strike="noStrike" kern="1200" cap="none" spc="0" normalizeH="0" baseline="0" noProof="0" dirty="0">
                <a:ln>
                  <a:noFill/>
                </a:ln>
                <a:solidFill>
                  <a:prstClr val="black"/>
                </a:solidFill>
                <a:effectLst/>
                <a:uLnTx/>
                <a:uFillTx/>
                <a:latin typeface="Calibri"/>
                <a:ea typeface="+mn-ea"/>
                <a:cs typeface="+mn-cs"/>
              </a:rPr>
              <a:t>Kultūrinės kompetencijos ugdymas kaip integralus mokymosi procesas, stažuotės –  60 ak. val.</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lt-LT" sz="4400" b="0" i="0" u="none" strike="noStrike" kern="1200" cap="none" spc="0" normalizeH="0" baseline="0" noProof="0" dirty="0">
              <a:ln>
                <a:noFill/>
              </a:ln>
              <a:solidFill>
                <a:prstClr val="black"/>
              </a:solidFill>
              <a:effectLst/>
              <a:uLnTx/>
              <a:uFillTx/>
              <a:latin typeface="Calibri"/>
              <a:ea typeface="+mn-ea"/>
              <a:cs typeface="+mn-cs"/>
            </a:endParaRPr>
          </a:p>
          <a:p>
            <a:pPr marL="571500" marR="0" lvl="0" indent="-5715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4400" b="0" i="0" u="none" strike="noStrike" kern="1200" cap="none" spc="0" normalizeH="0" baseline="0" noProof="0" dirty="0">
                <a:ln>
                  <a:noFill/>
                </a:ln>
                <a:solidFill>
                  <a:prstClr val="black"/>
                </a:solidFill>
                <a:effectLst/>
                <a:uLnTx/>
                <a:uFillTx/>
                <a:latin typeface="Calibri"/>
                <a:ea typeface="+mn-ea"/>
                <a:cs typeface="+mn-cs"/>
              </a:rPr>
              <a:t>Kultūrinės edukacijos koordinatoriaus vaidmuo mokyklose, stažuotės – 60 ak. </a:t>
            </a:r>
            <a:r>
              <a:rPr lang="lt-LT" sz="4400" dirty="0">
                <a:solidFill>
                  <a:prstClr val="black"/>
                </a:solidFill>
                <a:latin typeface="Calibri"/>
              </a:rPr>
              <a:t>v</a:t>
            </a:r>
            <a:r>
              <a:rPr kumimoji="0" lang="lt-LT" sz="4400" b="0" i="0" u="none" strike="noStrike" kern="1200" cap="none" spc="0" normalizeH="0" baseline="0" noProof="0" dirty="0">
                <a:ln>
                  <a:noFill/>
                </a:ln>
                <a:solidFill>
                  <a:prstClr val="black"/>
                </a:solidFill>
                <a:effectLst/>
                <a:uLnTx/>
                <a:uFillTx/>
                <a:latin typeface="Calibri"/>
                <a:ea typeface="+mn-ea"/>
                <a:cs typeface="+mn-cs"/>
              </a:rPr>
              <a:t>al.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lt-LT" sz="4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114804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4959014" y="-15008969"/>
            <a:ext cx="18344683" cy="22711303"/>
          </a:xfrm>
          <a:prstGeom prst="rect">
            <a:avLst/>
          </a:prstGeom>
        </p:spPr>
      </p:pic>
      <p:sp>
        <p:nvSpPr>
          <p:cNvPr id="3" name="TextBox 3"/>
          <p:cNvSpPr txBox="1"/>
          <p:nvPr/>
        </p:nvSpPr>
        <p:spPr>
          <a:xfrm>
            <a:off x="1028700" y="2327510"/>
            <a:ext cx="16230600" cy="1885131"/>
          </a:xfrm>
          <a:prstGeom prst="rect">
            <a:avLst/>
          </a:prstGeom>
        </p:spPr>
        <p:txBody>
          <a:bodyPr lIns="0" tIns="0" rIns="0" bIns="0" rtlCol="0" anchor="t">
            <a:spAutoFit/>
          </a:bodyPr>
          <a:lstStyle/>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auto" latinLnBrk="0" hangingPunct="1">
              <a:lnSpc>
                <a:spcPts val="4900"/>
              </a:lnSpc>
              <a:spcBef>
                <a:spcPts val="0"/>
              </a:spcBef>
              <a:spcAft>
                <a:spcPts val="0"/>
              </a:spcAft>
              <a:buClrTx/>
              <a:buSzTx/>
              <a:buFontTx/>
              <a:buNone/>
              <a:tabLst/>
              <a:defRPr/>
            </a:pPr>
            <a:r>
              <a:rPr kumimoji="0" lang="en-US" sz="3500" b="0" i="0" u="none" strike="noStrike" kern="1200" cap="none" spc="0" normalizeH="0" baseline="0" noProof="0" dirty="0">
                <a:ln>
                  <a:noFill/>
                </a:ln>
                <a:solidFill>
                  <a:srgbClr val="000000"/>
                </a:solidFill>
                <a:effectLst/>
                <a:uLnTx/>
                <a:uFillTx/>
                <a:latin typeface="Arial"/>
                <a:ea typeface="+mn-ea"/>
                <a:cs typeface="+mn-cs"/>
              </a:rPr>
              <a:t> </a:t>
            </a:r>
          </a:p>
          <a:p>
            <a:pPr marL="0" marR="0" lvl="0" indent="0" algn="l" defTabSz="914400" rtl="0" eaLnBrk="1" fontAlgn="auto" latinLnBrk="0" hangingPunct="1">
              <a:lnSpc>
                <a:spcPts val="4900"/>
              </a:lnSpc>
              <a:spcBef>
                <a:spcPts val="0"/>
              </a:spcBef>
              <a:spcAft>
                <a:spcPts val="0"/>
              </a:spcAft>
              <a:buClrTx/>
              <a:buSzTx/>
              <a:buFontTx/>
              <a:buNone/>
              <a:tabLst/>
              <a:defRPr/>
            </a:pPr>
            <a:endParaRPr kumimoji="0" lang="en-US" sz="3500" b="0" i="0" u="none" strike="noStrike" kern="1200" cap="none" spc="0" normalizeH="0" baseline="0" noProof="0" dirty="0">
              <a:ln>
                <a:noFill/>
              </a:ln>
              <a:solidFill>
                <a:srgbClr val="000000"/>
              </a:solidFill>
              <a:effectLst/>
              <a:uLnTx/>
              <a:uFillTx/>
              <a:latin typeface="Arial"/>
              <a:ea typeface="+mn-ea"/>
              <a:cs typeface="+mn-cs"/>
            </a:endParaRPr>
          </a:p>
        </p:txBody>
      </p:sp>
      <p:sp>
        <p:nvSpPr>
          <p:cNvPr id="4" name="TextBox 4"/>
          <p:cNvSpPr txBox="1"/>
          <p:nvPr/>
        </p:nvSpPr>
        <p:spPr>
          <a:xfrm>
            <a:off x="533400" y="342900"/>
            <a:ext cx="17221200" cy="1477328"/>
          </a:xfrm>
          <a:prstGeom prst="rect">
            <a:avLst/>
          </a:prstGeom>
        </p:spPr>
        <p:txBody>
          <a:bodyPr wrap="square" lIns="0" tIns="0" rIns="0" bIns="0" rtlCol="0" anchor="t">
            <a:spAutoFit/>
          </a:bodyPr>
          <a:lstStyle/>
          <a:p>
            <a:pPr marL="0" marR="0" lvl="0" indent="0" algn="l" defTabSz="914400" rtl="0" eaLnBrk="1" fontAlgn="auto" latinLnBrk="0" hangingPunct="1">
              <a:spcBef>
                <a:spcPts val="0"/>
              </a:spcBef>
              <a:spcAft>
                <a:spcPts val="0"/>
              </a:spcAft>
              <a:buClrTx/>
              <a:buSzTx/>
              <a:buFontTx/>
              <a:buNone/>
              <a:tabLst/>
              <a:defRPr/>
            </a:pPr>
            <a:r>
              <a:rPr kumimoji="0" lang="lt-LT" sz="4800" b="1" i="0" u="none" strike="noStrike" kern="1200" cap="none" spc="0" normalizeH="0" baseline="0" noProof="0" dirty="0">
                <a:ln>
                  <a:noFill/>
                </a:ln>
                <a:solidFill>
                  <a:prstClr val="black"/>
                </a:solidFill>
                <a:effectLst/>
                <a:uLnTx/>
                <a:uFillTx/>
                <a:latin typeface="Calibri" panose="020F0502020204030204" pitchFamily="34" charset="0"/>
                <a:ea typeface="+mj-ea"/>
                <a:cs typeface="Calibri" panose="020F0502020204030204" pitchFamily="34" charset="0"/>
              </a:rPr>
              <a:t>ILGALAIKIŲ EDUKACINIŲ PROGRAMŲ KŪRIMAS IR ĮGYVENDINIMAS, INTEGRUOJANT FORMALŲJĮ IR NEFORMALŲJĮ ŠVIETIMĄ</a:t>
            </a:r>
            <a:endParaRPr kumimoji="0" lang="en-US" sz="4800" b="1" i="0" u="none" strike="noStrike" kern="1200" cap="none" spc="0" normalizeH="0" baseline="0" noProof="0" dirty="0">
              <a:ln>
                <a:noFill/>
              </a:ln>
              <a:solidFill>
                <a:srgbClr val="000000">
                  <a:alpha val="89804"/>
                </a:srgbClr>
              </a:solidFill>
              <a:effectLst/>
              <a:uLnTx/>
              <a:uFillTx/>
              <a:latin typeface="Calibri" panose="020F0502020204030204" pitchFamily="34" charset="0"/>
              <a:cs typeface="Calibri" panose="020F0502020204030204" pitchFamily="34" charset="0"/>
            </a:endParaRPr>
          </a:p>
        </p:txBody>
      </p:sp>
      <p:sp>
        <p:nvSpPr>
          <p:cNvPr id="5" name="Stačiakampis 4"/>
          <p:cNvSpPr/>
          <p:nvPr/>
        </p:nvSpPr>
        <p:spPr>
          <a:xfrm>
            <a:off x="533400" y="2171700"/>
            <a:ext cx="17221200" cy="6789551"/>
          </a:xfrm>
          <a:prstGeom prst="rect">
            <a:avLst/>
          </a:prstGeom>
        </p:spPr>
        <p:txBody>
          <a:bodyPr wrap="square">
            <a:spAutoFit/>
          </a:bodyPr>
          <a:lstStyle/>
          <a:p>
            <a:pPr marL="457200" marR="0" lvl="0" indent="-4572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3200" b="1" u="none" strike="noStrike" kern="1200" cap="none" spc="0" normalizeH="0" baseline="0" noProof="0" dirty="0">
                <a:ln>
                  <a:noFill/>
                </a:ln>
                <a:solidFill>
                  <a:prstClr val="black"/>
                </a:solidFill>
                <a:effectLst/>
                <a:uLnTx/>
                <a:uFillTx/>
                <a:latin typeface="Calibri"/>
                <a:ea typeface="+mn-ea"/>
                <a:cs typeface="+mn-cs"/>
              </a:rPr>
              <a:t>Vizualinio mąstymo programos parengimas ir  įgyvendinimas </a:t>
            </a:r>
            <a:r>
              <a:rPr kumimoji="0" lang="lt-LT" sz="3200" b="0" u="none" strike="noStrike" kern="1200" cap="none" spc="0" normalizeH="0" baseline="0" noProof="0" dirty="0">
                <a:ln>
                  <a:noFill/>
                </a:ln>
                <a:solidFill>
                  <a:prstClr val="black"/>
                </a:solidFill>
                <a:effectLst/>
                <a:uLnTx/>
                <a:uFillTx/>
                <a:latin typeface="Calibri"/>
                <a:ea typeface="+mn-ea"/>
                <a:cs typeface="+mn-cs"/>
              </a:rPr>
              <a:t>(Veiklos įgyvendinimo metu numatoma bendradarbiauti su menininkais, kultūros įstaigomis, muziejais. Kuriant programą pasitelkiami metodai, priemonės, organizuojamos išvykos)</a:t>
            </a:r>
          </a:p>
          <a:p>
            <a:pPr marL="457200" marR="0" lvl="0" indent="-4572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3200" b="1" u="none" strike="noStrike" kern="1200" cap="none" spc="0" normalizeH="0" baseline="0" noProof="0" dirty="0">
                <a:ln>
                  <a:noFill/>
                </a:ln>
                <a:solidFill>
                  <a:prstClr val="black"/>
                </a:solidFill>
                <a:effectLst/>
                <a:uLnTx/>
                <a:uFillTx/>
                <a:latin typeface="Calibri"/>
                <a:ea typeface="+mn-ea"/>
                <a:cs typeface="+mn-cs"/>
              </a:rPr>
              <a:t>Integruotos muzikos/IT/fizikos programos parengimas ir įgyvendinimas </a:t>
            </a:r>
            <a:r>
              <a:rPr kumimoji="0" lang="lt-LT" sz="3200" b="0" u="none" strike="noStrike" kern="1200" cap="none" spc="0" normalizeH="0" baseline="0" noProof="0" dirty="0">
                <a:ln>
                  <a:noFill/>
                </a:ln>
                <a:solidFill>
                  <a:prstClr val="black"/>
                </a:solidFill>
                <a:effectLst/>
                <a:uLnTx/>
                <a:uFillTx/>
                <a:latin typeface="Calibri"/>
                <a:ea typeface="+mn-ea"/>
                <a:cs typeface="+mn-cs"/>
              </a:rPr>
              <a:t>(Veiklos įgyvendinimo metu numatoma plėtoti bendrąsias, technologines, menines kompetencijas integruojant ir pritaikant fizikos, mikrovaldiklių programavimo bei muzikos žinias).</a:t>
            </a:r>
          </a:p>
          <a:p>
            <a:pPr marL="457200" marR="0" lvl="0" indent="-4572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3200" b="1" u="none" strike="noStrike" kern="1200" cap="none" spc="0" normalizeH="0" baseline="0" noProof="0" dirty="0">
                <a:ln>
                  <a:noFill/>
                </a:ln>
                <a:solidFill>
                  <a:prstClr val="black"/>
                </a:solidFill>
                <a:effectLst/>
                <a:uLnTx/>
                <a:uFillTx/>
                <a:latin typeface="Calibri"/>
                <a:ea typeface="+mn-ea"/>
                <a:cs typeface="+mn-cs"/>
              </a:rPr>
              <a:t>Teatro programos  „Teatras–kūrybos laboratorija“ parengimas </a:t>
            </a:r>
            <a:r>
              <a:rPr kumimoji="0" lang="lt-LT" sz="3200" b="0" u="none" strike="noStrike" kern="1200" cap="none" spc="0" normalizeH="0" baseline="0" noProof="0" dirty="0">
                <a:ln>
                  <a:noFill/>
                </a:ln>
                <a:solidFill>
                  <a:prstClr val="black"/>
                </a:solidFill>
                <a:effectLst/>
                <a:uLnTx/>
                <a:uFillTx/>
                <a:latin typeface="Calibri"/>
                <a:ea typeface="+mn-ea"/>
                <a:cs typeface="+mn-cs"/>
              </a:rPr>
              <a:t>(Veiklos įgyvendinimo metu kuriama nauja programa 60 val./3 mėn., kuria taikoma menų integracija– lietuvių k., dailė, fotografija, kinas, šokis, judesio plastika, IT panaudojimas ir įgyvendinimas). </a:t>
            </a:r>
          </a:p>
          <a:p>
            <a:pPr marL="457200" marR="0" lvl="0" indent="-45720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lt-LT" sz="3200" b="1" u="none" strike="noStrike" kern="1200" cap="none" spc="0" normalizeH="0" baseline="0" noProof="0" dirty="0">
                <a:ln>
                  <a:noFill/>
                </a:ln>
                <a:solidFill>
                  <a:prstClr val="black"/>
                </a:solidFill>
                <a:effectLst/>
                <a:uLnTx/>
                <a:uFillTx/>
                <a:latin typeface="Calibri"/>
                <a:ea typeface="+mn-ea"/>
                <a:cs typeface="+mn-cs"/>
              </a:rPr>
              <a:t>Jaunųjų kūrėjų ugdymo programos parengimas ir įgyvendinimas </a:t>
            </a:r>
            <a:r>
              <a:rPr kumimoji="0" lang="lt-LT" sz="3200" b="0" u="none" strike="noStrike" kern="1200" cap="none" spc="0" normalizeH="0" baseline="0" noProof="0" dirty="0">
                <a:ln>
                  <a:noFill/>
                </a:ln>
                <a:solidFill>
                  <a:prstClr val="black"/>
                </a:solidFill>
                <a:effectLst/>
                <a:uLnTx/>
                <a:uFillTx/>
                <a:latin typeface="Calibri"/>
                <a:ea typeface="+mn-ea"/>
                <a:cs typeface="+mn-cs"/>
              </a:rPr>
              <a:t>(Veiklos įgyvendinimo metu numatomi susitikimai su rašytojais, bendradarbiavimas su muziejais, M. Mažvydo biblioteka, V. Daunio klasė, J. Aisčio muziejumi, LLBM ir pan. Bus suformuota kultūrinė aplinka, sustiprės kultūrinio ugdymo tradicijos).</a:t>
            </a:r>
          </a:p>
        </p:txBody>
      </p:sp>
    </p:spTree>
    <p:extLst>
      <p:ext uri="{BB962C8B-B14F-4D97-AF65-F5344CB8AC3E}">
        <p14:creationId xmlns:p14="http://schemas.microsoft.com/office/powerpoint/2010/main" val="38109653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4" name="TextBox 4"/>
          <p:cNvSpPr txBox="1"/>
          <p:nvPr/>
        </p:nvSpPr>
        <p:spPr>
          <a:xfrm>
            <a:off x="1028700" y="762000"/>
            <a:ext cx="15887700" cy="738664"/>
          </a:xfrm>
          <a:prstGeom prst="rect">
            <a:avLst/>
          </a:prstGeom>
        </p:spPr>
        <p:txBody>
          <a:bodyPr wrap="square" lIns="0" tIns="0" rIns="0" bIns="0" rtlCol="0" anchor="t">
            <a:spAutoFit/>
          </a:bodyPr>
          <a:lstStyle/>
          <a:p>
            <a:pPr marL="0" marR="0" lvl="0" indent="0" algn="l" defTabSz="914400" rtl="0" eaLnBrk="1" fontAlgn="auto" latinLnBrk="0" hangingPunct="1">
              <a:spcBef>
                <a:spcPts val="0"/>
              </a:spcBef>
              <a:spcAft>
                <a:spcPts val="0"/>
              </a:spcAft>
              <a:buClrTx/>
              <a:buSzTx/>
              <a:buFontTx/>
              <a:buNone/>
              <a:tabLst/>
              <a:defRPr/>
            </a:pPr>
            <a:r>
              <a:rPr kumimoji="0" lang="lt-LT" sz="4800" b="1" i="0" u="none" strike="noStrike" kern="1200" cap="none" spc="0" normalizeH="0" baseline="0" noProof="0" dirty="0">
                <a:ln>
                  <a:noFill/>
                </a:ln>
                <a:solidFill>
                  <a:prstClr val="black"/>
                </a:solidFill>
                <a:effectLst/>
                <a:uLnTx/>
                <a:uFillTx/>
                <a:latin typeface="+mj-lt"/>
                <a:ea typeface="+mj-ea"/>
                <a:cs typeface="+mj-cs"/>
              </a:rPr>
              <a:t>KULTŪRINIO UGDYMO KOORDINATORIAUS STEIGIMAS </a:t>
            </a:r>
            <a:endParaRPr kumimoji="0" lang="en-US" sz="4800" b="1" i="0" u="none" strike="noStrike" kern="1200" cap="none" spc="0" normalizeH="0" baseline="0" noProof="0" dirty="0">
              <a:ln>
                <a:noFill/>
              </a:ln>
              <a:solidFill>
                <a:srgbClr val="000000">
                  <a:alpha val="89804"/>
                </a:srgbClr>
              </a:solidFill>
              <a:effectLst/>
              <a:uLnTx/>
              <a:uFillTx/>
              <a:latin typeface="+mj-lt"/>
              <a:cs typeface="Calibri" panose="020F0502020204030204" pitchFamily="34" charset="0"/>
            </a:endParaRPr>
          </a:p>
        </p:txBody>
      </p:sp>
      <p:sp>
        <p:nvSpPr>
          <p:cNvPr id="5" name="Stačiakampis 4"/>
          <p:cNvSpPr/>
          <p:nvPr/>
        </p:nvSpPr>
        <p:spPr>
          <a:xfrm>
            <a:off x="533400" y="2705100"/>
            <a:ext cx="17221200" cy="5509200"/>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r>
              <a:rPr kumimoji="0" lang="lt-LT" sz="4400" b="0" i="0" u="none" strike="noStrike" kern="1200" cap="none" spc="0" normalizeH="0" baseline="0" noProof="0" dirty="0">
                <a:ln>
                  <a:noFill/>
                </a:ln>
                <a:solidFill>
                  <a:prstClr val="black"/>
                </a:solidFill>
                <a:effectLst/>
                <a:uLnTx/>
                <a:uFillTx/>
                <a:latin typeface="Calibri"/>
                <a:ea typeface="+mn-ea"/>
                <a:cs typeface="+mn-cs"/>
              </a:rPr>
              <a:t>Kultūrinio ugdymo srities koordinatorius (1 etatas) koordinuos šios srities veiklų įgyvendinimą, kultūrinių programų parengimą ir įgyvendinimą, rajono mokyklų bendradarbiavimą, gerosios praktikos sklaidą, pedagoginių darbuotojų kompetencijų tobulinimą, bendradarbiavimą su kitomis įstaigomis, rėmėjais, bendradarbiaus su kitų sričių koordinatoriais, vykdys rodiklių įgyvendinimo stebėseną, rengs savo srities pažangos plano įgyvendinimo ataskaitas, rūpinsis rajone įrengtų edukacinių erdvių </a:t>
            </a:r>
            <a:r>
              <a:rPr kumimoji="0" lang="lt-LT" sz="4400" b="0" i="0" u="none" strike="noStrike" kern="1200" cap="none" spc="0" normalizeH="0" baseline="0" noProof="0" dirty="0" err="1">
                <a:ln>
                  <a:noFill/>
                </a:ln>
                <a:solidFill>
                  <a:prstClr val="black"/>
                </a:solidFill>
                <a:effectLst/>
                <a:uLnTx/>
                <a:uFillTx/>
                <a:latin typeface="Calibri"/>
                <a:ea typeface="+mn-ea"/>
                <a:cs typeface="+mn-cs"/>
              </a:rPr>
              <a:t>įveiklinimu</a:t>
            </a:r>
            <a:r>
              <a:rPr kumimoji="0" lang="lt-LT" sz="4400" b="0" i="0" u="none" strike="noStrike" kern="1200" cap="none" spc="0" normalizeH="0" baseline="0" noProof="0" dirty="0">
                <a:ln>
                  <a:noFill/>
                </a:ln>
                <a:solidFill>
                  <a:prstClr val="black"/>
                </a:solidFill>
                <a:effectLst/>
                <a:uLnTx/>
                <a:uFillTx/>
                <a:latin typeface="Calibri"/>
                <a:ea typeface="+mn-ea"/>
                <a:cs typeface="+mn-cs"/>
              </a:rPr>
              <a:t>. </a:t>
            </a:r>
          </a:p>
        </p:txBody>
      </p:sp>
    </p:spTree>
    <p:extLst>
      <p:ext uri="{BB962C8B-B14F-4D97-AF65-F5344CB8AC3E}">
        <p14:creationId xmlns:p14="http://schemas.microsoft.com/office/powerpoint/2010/main" val="22715211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912843" y="3194082"/>
            <a:ext cx="3687071" cy="3954989"/>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t="2077" r="2077"/>
          <a:stretch>
            <a:fillRect/>
          </a:stretch>
        </p:blipFill>
        <p:spPr>
          <a:xfrm rot="2371020">
            <a:off x="11755928" y="-13039139"/>
            <a:ext cx="18344683" cy="22711303"/>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t="2077" r="2077"/>
          <a:stretch>
            <a:fillRect/>
          </a:stretch>
        </p:blipFill>
        <p:spPr>
          <a:xfrm rot="-8472829">
            <a:off x="-10797637" y="2323495"/>
            <a:ext cx="17107152" cy="21179200"/>
          </a:xfrm>
          <a:prstGeom prst="rect">
            <a:avLst/>
          </a:prstGeom>
        </p:spPr>
      </p:pic>
      <p:pic>
        <p:nvPicPr>
          <p:cNvPr id="5" name="Picture 5"/>
          <p:cNvPicPr>
            <a:picLocks noChangeAspect="1"/>
          </p:cNvPicPr>
          <p:nvPr/>
        </p:nvPicPr>
        <p:blipFill>
          <a:blip r:embed="rId8"/>
          <a:srcRect l="5529" r="7480"/>
          <a:stretch>
            <a:fillRect/>
          </a:stretch>
        </p:blipFill>
        <p:spPr>
          <a:xfrm>
            <a:off x="912843" y="0"/>
            <a:ext cx="5713871" cy="4060686"/>
          </a:xfrm>
          <a:prstGeom prst="rect">
            <a:avLst/>
          </a:prstGeom>
        </p:spPr>
      </p:pic>
      <p:pic>
        <p:nvPicPr>
          <p:cNvPr id="6" name="Picture 6"/>
          <p:cNvPicPr>
            <a:picLocks noChangeAspect="1"/>
          </p:cNvPicPr>
          <p:nvPr/>
        </p:nvPicPr>
        <p:blipFill>
          <a:blip r:embed="rId9"/>
          <a:srcRect t="5" b="5"/>
          <a:stretch>
            <a:fillRect/>
          </a:stretch>
        </p:blipFill>
        <p:spPr>
          <a:xfrm>
            <a:off x="6967635" y="8062350"/>
            <a:ext cx="3103941" cy="803064"/>
          </a:xfrm>
          <a:prstGeom prst="rect">
            <a:avLst/>
          </a:prstGeom>
        </p:spPr>
      </p:pic>
      <p:pic>
        <p:nvPicPr>
          <p:cNvPr id="7" name="Picture 7"/>
          <p:cNvPicPr>
            <a:picLocks noChangeAspect="1"/>
          </p:cNvPicPr>
          <p:nvPr/>
        </p:nvPicPr>
        <p:blipFill>
          <a:blip r:embed="rId10"/>
          <a:srcRect/>
          <a:stretch>
            <a:fillRect/>
          </a:stretch>
        </p:blipFill>
        <p:spPr>
          <a:xfrm>
            <a:off x="10071576" y="7213310"/>
            <a:ext cx="3538562" cy="2501144"/>
          </a:xfrm>
          <a:prstGeom prst="rect">
            <a:avLst/>
          </a:prstGeom>
        </p:spPr>
      </p:pic>
      <p:pic>
        <p:nvPicPr>
          <p:cNvPr id="8" name="Picture 8"/>
          <p:cNvPicPr>
            <a:picLocks noChangeAspect="1"/>
          </p:cNvPicPr>
          <p:nvPr/>
        </p:nvPicPr>
        <p:blipFill>
          <a:blip r:embed="rId11"/>
          <a:srcRect/>
          <a:stretch>
            <a:fillRect/>
          </a:stretch>
        </p:blipFill>
        <p:spPr>
          <a:xfrm>
            <a:off x="13013520" y="7609638"/>
            <a:ext cx="3855826" cy="1708489"/>
          </a:xfrm>
          <a:prstGeom prst="rect">
            <a:avLst/>
          </a:prstGeom>
        </p:spPr>
      </p:pic>
      <p:sp>
        <p:nvSpPr>
          <p:cNvPr id="9" name="TextBox 9"/>
          <p:cNvSpPr txBox="1"/>
          <p:nvPr/>
        </p:nvSpPr>
        <p:spPr>
          <a:xfrm>
            <a:off x="4680731" y="4071305"/>
            <a:ext cx="12466135" cy="3077766"/>
          </a:xfrm>
          <a:prstGeom prst="rect">
            <a:avLst/>
          </a:prstGeom>
        </p:spPr>
        <p:txBody>
          <a:bodyPr wrap="square" lIns="0" tIns="0" rIns="0" bIns="0" rtlCol="0" anchor="t">
            <a:spAutoFit/>
          </a:bodyPr>
          <a:lstStyle/>
          <a:p>
            <a:pPr marL="0" marR="0" lvl="0" indent="0" algn="l" defTabSz="914400" rtl="0" eaLnBrk="1" fontAlgn="auto" latinLnBrk="0" hangingPunct="1">
              <a:lnSpc>
                <a:spcPts val="6047"/>
              </a:lnSpc>
              <a:spcBef>
                <a:spcPts val="0"/>
              </a:spcBef>
              <a:spcAft>
                <a:spcPts val="0"/>
              </a:spcAft>
              <a:buClrTx/>
              <a:buSzTx/>
              <a:buFontTx/>
              <a:buNone/>
              <a:tabLst/>
              <a:defRPr/>
            </a:pPr>
            <a:r>
              <a:rPr kumimoji="0" lang="lt-LT" sz="6299" b="1" i="0" u="none" strike="noStrike" kern="1200" cap="none" spc="0" normalizeH="0" baseline="0" noProof="0" dirty="0">
                <a:ln>
                  <a:noFill/>
                </a:ln>
                <a:solidFill>
                  <a:srgbClr val="29577E"/>
                </a:solidFill>
                <a:effectLst/>
                <a:uLnTx/>
                <a:uFillTx/>
                <a:latin typeface="+mj-lt"/>
                <a:ea typeface="+mn-ea"/>
                <a:cs typeface="+mn-cs"/>
              </a:rPr>
              <a:t>TŪM programa </a:t>
            </a:r>
          </a:p>
          <a:p>
            <a:pPr marL="0" marR="0" lvl="0" indent="0" algn="l" defTabSz="914400" rtl="0" eaLnBrk="1" fontAlgn="auto" latinLnBrk="0" hangingPunct="1">
              <a:lnSpc>
                <a:spcPts val="6047"/>
              </a:lnSpc>
              <a:spcBef>
                <a:spcPts val="0"/>
              </a:spcBef>
              <a:spcAft>
                <a:spcPts val="0"/>
              </a:spcAft>
              <a:buClrTx/>
              <a:buSzTx/>
              <a:buFontTx/>
              <a:buNone/>
              <a:tabLst/>
              <a:defRPr/>
            </a:pPr>
            <a:r>
              <a:rPr kumimoji="0" lang="lt-LT" sz="6299" b="1" i="0" u="none" strike="noStrike" kern="1200" cap="none" spc="0" normalizeH="0" baseline="0" noProof="0" dirty="0">
                <a:ln>
                  <a:noFill/>
                </a:ln>
                <a:solidFill>
                  <a:srgbClr val="29577E"/>
                </a:solidFill>
                <a:effectLst/>
                <a:uLnTx/>
                <a:uFillTx/>
                <a:latin typeface="+mj-lt"/>
                <a:ea typeface="+mn-ea"/>
                <a:cs typeface="+mn-cs"/>
              </a:rPr>
              <a:t>Kaišiadorių r. savivaldybėje</a:t>
            </a:r>
            <a:r>
              <a:rPr kumimoji="0" lang="en-US" sz="6299" b="1" i="0" u="none" strike="noStrike" kern="1200" cap="none" spc="0" normalizeH="0" baseline="0" noProof="0" dirty="0">
                <a:ln>
                  <a:noFill/>
                </a:ln>
                <a:solidFill>
                  <a:srgbClr val="29577E"/>
                </a:solidFill>
                <a:effectLst/>
                <a:uLnTx/>
                <a:uFillTx/>
                <a:latin typeface="+mj-lt"/>
                <a:ea typeface="+mn-ea"/>
                <a:cs typeface="+mn-cs"/>
              </a:rPr>
              <a:t>: </a:t>
            </a:r>
            <a:r>
              <a:rPr kumimoji="0" lang="lt-LT" sz="6299" b="1" i="0" u="none" strike="noStrike" kern="1200" cap="none" spc="0" normalizeH="0" baseline="0" noProof="0" dirty="0">
                <a:ln>
                  <a:noFill/>
                </a:ln>
                <a:solidFill>
                  <a:srgbClr val="29577E"/>
                </a:solidFill>
                <a:effectLst/>
                <a:uLnTx/>
                <a:uFillTx/>
                <a:latin typeface="+mj-lt"/>
                <a:ea typeface="+mn-ea"/>
                <a:cs typeface="+mn-cs"/>
              </a:rPr>
              <a:t>Kaišiadorių Algirdo Brazausko gimnazija</a:t>
            </a:r>
            <a:endParaRPr kumimoji="0" lang="en-US" sz="6299" b="1" i="0" u="none" strike="noStrike" kern="1200" cap="none" spc="0" normalizeH="0" baseline="0" noProof="0" dirty="0">
              <a:ln>
                <a:noFill/>
              </a:ln>
              <a:solidFill>
                <a:srgbClr val="29577E"/>
              </a:solidFill>
              <a:effectLst/>
              <a:uLnTx/>
              <a:uFillTx/>
              <a:latin typeface="+mj-lt"/>
              <a:ea typeface="+mn-ea"/>
              <a:cs typeface="+mn-cs"/>
            </a:endParaRPr>
          </a:p>
        </p:txBody>
      </p:sp>
      <p:pic>
        <p:nvPicPr>
          <p:cNvPr id="11" name="Paveikslėlis 10" descr="Paveikslėlis, kuriame yra tekstas, logotipas, emblema&#10;&#10;Automatiškai sugeneruotas aprašymas">
            <a:extLst>
              <a:ext uri="{FF2B5EF4-FFF2-40B4-BE49-F238E27FC236}">
                <a16:creationId xmlns:a16="http://schemas.microsoft.com/office/drawing/2014/main" id="{463DF314-5BBD-6E5F-9C6C-E226CEEC7F6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20146" y="3800476"/>
            <a:ext cx="2553282" cy="2921666"/>
          </a:xfrm>
          <a:prstGeom prst="rect">
            <a:avLst/>
          </a:prstGeom>
        </p:spPr>
      </p:pic>
    </p:spTree>
    <p:extLst>
      <p:ext uri="{BB962C8B-B14F-4D97-AF65-F5344CB8AC3E}">
        <p14:creationId xmlns:p14="http://schemas.microsoft.com/office/powerpoint/2010/main" val="33157748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4" name="TextBox 4"/>
          <p:cNvSpPr txBox="1"/>
          <p:nvPr/>
        </p:nvSpPr>
        <p:spPr>
          <a:xfrm>
            <a:off x="1028700" y="762000"/>
            <a:ext cx="10934700" cy="1179490"/>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en-US" sz="6999" b="1" i="0" u="none" strike="noStrike" kern="1200" cap="none" spc="0" normalizeH="0" baseline="0" noProof="0" dirty="0">
                <a:ln>
                  <a:noFill/>
                </a:ln>
                <a:solidFill>
                  <a:srgbClr val="000000">
                    <a:alpha val="89804"/>
                  </a:srgbClr>
                </a:solidFill>
                <a:effectLst/>
                <a:uLnTx/>
                <a:uFillTx/>
                <a:latin typeface="+mj-lt"/>
                <a:ea typeface="+mn-ea"/>
                <a:cs typeface="+mn-cs"/>
              </a:rPr>
              <a:t>STEAM </a:t>
            </a:r>
            <a:r>
              <a:rPr kumimoji="0" lang="lt-LT" sz="6999" b="1" i="0" u="none" strike="noStrike" kern="1200" cap="none" spc="0" normalizeH="0" baseline="0" noProof="0" dirty="0">
                <a:ln>
                  <a:noFill/>
                </a:ln>
                <a:solidFill>
                  <a:srgbClr val="000000">
                    <a:alpha val="89804"/>
                  </a:srgbClr>
                </a:solidFill>
                <a:effectLst/>
                <a:uLnTx/>
                <a:uFillTx/>
                <a:latin typeface="+mj-lt"/>
                <a:ea typeface="+mn-ea"/>
                <a:cs typeface="+mn-cs"/>
              </a:rPr>
              <a:t>TINKLAVEIKA</a:t>
            </a:r>
            <a:endParaRPr kumimoji="0" lang="en-US" sz="6999" b="1" i="0" u="none" strike="noStrike" kern="1200" cap="none" spc="0" normalizeH="0" baseline="0" noProof="0" dirty="0">
              <a:ln>
                <a:noFill/>
              </a:ln>
              <a:solidFill>
                <a:srgbClr val="000000">
                  <a:alpha val="89804"/>
                </a:srgbClr>
              </a:solidFill>
              <a:effectLst/>
              <a:uLnTx/>
              <a:uFillTx/>
              <a:latin typeface="+mj-lt"/>
              <a:ea typeface="+mn-ea"/>
              <a:cs typeface="+mn-cs"/>
            </a:endParaRPr>
          </a:p>
        </p:txBody>
      </p:sp>
      <p:sp>
        <p:nvSpPr>
          <p:cNvPr id="6" name="Rectangle 2">
            <a:extLst>
              <a:ext uri="{FF2B5EF4-FFF2-40B4-BE49-F238E27FC236}">
                <a16:creationId xmlns:a16="http://schemas.microsoft.com/office/drawing/2014/main" id="{F3CD5807-879B-B370-8E85-E9FF6E23C6A0}"/>
              </a:ext>
            </a:extLst>
          </p:cNvPr>
          <p:cNvSpPr>
            <a:spLocks noChangeArrowheads="1"/>
          </p:cNvSpPr>
          <p:nvPr/>
        </p:nvSpPr>
        <p:spPr bwMode="auto">
          <a:xfrm>
            <a:off x="1109333" y="2752010"/>
            <a:ext cx="14816472"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lt-LT" altLang="lt-LT" sz="4800" b="1" i="1" u="none" strike="noStrike" kern="1200" cap="none" spc="0" normalizeH="0" baseline="0" noProof="0" dirty="0">
                <a:ln>
                  <a:noFill/>
                </a:ln>
                <a:solidFill>
                  <a:prstClr val="black"/>
                </a:solidFill>
                <a:effectLst/>
                <a:uLnTx/>
                <a:uFillTx/>
                <a:latin typeface="+mj-lt"/>
                <a:ea typeface="Times New Roman" panose="02020603050405020304" pitchFamily="18" charset="0"/>
                <a:cs typeface="+mn-cs"/>
              </a:rPr>
              <a:t>Tikslas. Sukurti šiuolaikiškas ugdymo(</a:t>
            </a:r>
            <a:r>
              <a:rPr kumimoji="0" lang="lt-LT" altLang="lt-LT" sz="4800" b="1" i="1" u="none" strike="noStrike" kern="1200" cap="none" spc="0" normalizeH="0" baseline="0" noProof="0" dirty="0" err="1">
                <a:ln>
                  <a:noFill/>
                </a:ln>
                <a:solidFill>
                  <a:prstClr val="black"/>
                </a:solidFill>
                <a:effectLst/>
                <a:uLnTx/>
                <a:uFillTx/>
                <a:latin typeface="+mj-lt"/>
                <a:ea typeface="Times New Roman" panose="02020603050405020304" pitchFamily="18" charset="0"/>
                <a:cs typeface="+mn-cs"/>
              </a:rPr>
              <a:t>si</a:t>
            </a:r>
            <a:r>
              <a:rPr kumimoji="0" lang="lt-LT" altLang="lt-LT" sz="4800" b="1" i="1" u="none" strike="noStrike" kern="1200" cap="none" spc="0" normalizeH="0" baseline="0" noProof="0" dirty="0">
                <a:ln>
                  <a:noFill/>
                </a:ln>
                <a:solidFill>
                  <a:prstClr val="black"/>
                </a:solidFill>
                <a:effectLst/>
                <a:uLnTx/>
                <a:uFillTx/>
                <a:latin typeface="+mj-lt"/>
                <a:ea typeface="Times New Roman" panose="02020603050405020304" pitchFamily="18" charset="0"/>
                <a:cs typeface="+mn-cs"/>
              </a:rPr>
              <a:t>) sąlygas, kuriose mokytojai profesionaliai veikdami kartu,</a:t>
            </a:r>
            <a:r>
              <a:rPr kumimoji="0" lang="lt-LT" altLang="lt-LT" sz="4800" b="1" i="1" u="none" strike="noStrike" kern="12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 darys tiesioginį poveikį mokinių pasiekimų gerinimui</a:t>
            </a:r>
            <a:r>
              <a:rPr kumimoji="0" lang="lt-LT" altLang="lt-LT" sz="4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mn-cs"/>
              </a:rPr>
              <a:t>.</a:t>
            </a:r>
            <a:endParaRPr kumimoji="0" lang="en-US" altLang="lt-LT" sz="48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mn-cs"/>
            </a:endParaRPr>
          </a:p>
          <a:p>
            <a:pPr marL="0" marR="0" lvl="0" indent="0" algn="just" defTabSz="914400" rtl="0" eaLnBrk="0" fontAlgn="base" latinLnBrk="0" hangingPunct="0">
              <a:lnSpc>
                <a:spcPct val="100000"/>
              </a:lnSpc>
              <a:spcBef>
                <a:spcPct val="0"/>
              </a:spcBef>
              <a:spcAft>
                <a:spcPct val="0"/>
              </a:spcAft>
              <a:buClrTx/>
              <a:buSzTx/>
              <a:buFontTx/>
              <a:buNone/>
              <a:tabLst/>
              <a:defRPr/>
            </a:pPr>
            <a:endParaRPr kumimoji="0" lang="lt-LT" altLang="lt-LT" sz="4800" b="0" i="0" u="none" strike="noStrike" kern="1200" cap="none" spc="0" normalizeH="0" baseline="0" noProof="0" dirty="0">
              <a:ln>
                <a:noFill/>
              </a:ln>
              <a:solidFill>
                <a:prstClr val="black"/>
              </a:solidFill>
              <a:effectLst/>
              <a:uLnTx/>
              <a:uFillTx/>
              <a:latin typeface="+mj-lt"/>
              <a:ea typeface="+mn-ea"/>
              <a:cs typeface="+mn-cs"/>
            </a:endParaRP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lt-LT" altLang="lt-LT" sz="4400" b="0" i="1" u="none" strike="noStrike" kern="1200" cap="none" spc="0" normalizeH="0" baseline="0" noProof="0" dirty="0">
                <a:ln>
                  <a:noFill/>
                </a:ln>
                <a:solidFill>
                  <a:prstClr val="black"/>
                </a:solidFill>
                <a:effectLst/>
                <a:uLnTx/>
                <a:uFillTx/>
                <a:latin typeface="+mj-lt"/>
                <a:ea typeface="Times New Roman" panose="02020603050405020304" pitchFamily="18" charset="0"/>
                <a:cs typeface="+mn-cs"/>
              </a:rPr>
              <a:t>1 uždavinys. Pagerinti dalyvaujančių programoje mokyklų STEAM mokslų aplinkas praktinio ugdymo turinio įgyvendinimui ir įsteigti tinklaveikos principu veikiantį </a:t>
            </a:r>
            <a:r>
              <a:rPr kumimoji="0" lang="lt-LT" altLang="lt-LT" sz="4400" b="1" i="1" u="none" strike="noStrike" kern="1200" cap="none" spc="0" normalizeH="0" baseline="0" noProof="0" dirty="0">
                <a:ln>
                  <a:noFill/>
                </a:ln>
                <a:solidFill>
                  <a:srgbClr val="7030A0"/>
                </a:solidFill>
                <a:effectLst/>
                <a:uLnTx/>
                <a:uFillTx/>
                <a:latin typeface="+mj-lt"/>
                <a:ea typeface="Times New Roman" panose="02020603050405020304" pitchFamily="18" charset="0"/>
                <a:cs typeface="+mn-cs"/>
              </a:rPr>
              <a:t>STEAM centrą Kaišiadorių Algirdo Brazausko gimnazijoje.</a:t>
            </a:r>
            <a:endParaRPr kumimoji="0" lang="lt-LT" altLang="lt-LT" sz="4400" b="1" i="1" u="none" strike="noStrike" kern="1200" cap="none" spc="0" normalizeH="0" baseline="0" noProof="0" dirty="0">
              <a:ln>
                <a:noFill/>
              </a:ln>
              <a:solidFill>
                <a:srgbClr val="7030A0"/>
              </a:solidFill>
              <a:effectLst/>
              <a:uLnTx/>
              <a:uFillTx/>
              <a:latin typeface="+mj-lt"/>
              <a:ea typeface="+mn-ea"/>
              <a:cs typeface="+mn-cs"/>
            </a:endParaRPr>
          </a:p>
        </p:txBody>
      </p:sp>
    </p:spTree>
    <p:extLst>
      <p:ext uri="{BB962C8B-B14F-4D97-AF65-F5344CB8AC3E}">
        <p14:creationId xmlns:p14="http://schemas.microsoft.com/office/powerpoint/2010/main" val="32445329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Allen STEAM Center (@AllenSTEAM) / Twitter">
            <a:extLst>
              <a:ext uri="{FF2B5EF4-FFF2-40B4-BE49-F238E27FC236}">
                <a16:creationId xmlns:a16="http://schemas.microsoft.com/office/drawing/2014/main" id="{EBE04DA6-3462-B029-1F52-F855A422120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65200" y="1174750"/>
            <a:ext cx="7937499" cy="793749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p:cNvPicPr>
            <a:picLocks noChangeAspect="1"/>
          </p:cNvPicPr>
          <p:nvPr/>
        </p:nvPicPr>
        <p:blipFill>
          <a:blip r:embed="rId3"/>
          <a:srcRect t="7786" b="7786"/>
          <a:stretch>
            <a:fillRect/>
          </a:stretch>
        </p:blipFill>
        <p:spPr>
          <a:xfrm>
            <a:off x="9385297" y="2906883"/>
            <a:ext cx="7937501" cy="447323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8472829">
            <a:off x="-12710488" y="3022973"/>
            <a:ext cx="17107152" cy="21179200"/>
          </a:xfrm>
          <a:prstGeom prst="rect">
            <a:avLst/>
          </a:prstGeom>
        </p:spPr>
      </p:pic>
      <p:sp>
        <p:nvSpPr>
          <p:cNvPr id="3" name="TextBox 3"/>
          <p:cNvSpPr txBox="1"/>
          <p:nvPr/>
        </p:nvSpPr>
        <p:spPr>
          <a:xfrm>
            <a:off x="2667000" y="3145869"/>
            <a:ext cx="14812640" cy="3187347"/>
          </a:xfrm>
          <a:prstGeom prst="rect">
            <a:avLst/>
          </a:prstGeom>
        </p:spPr>
        <p:txBody>
          <a:bodyPr lIns="0" tIns="0" rIns="0" bIns="0" rtlCol="0" anchor="t">
            <a:spAutoFit/>
          </a:bodyPr>
          <a:lstStyle/>
          <a:p>
            <a:pPr marL="0" marR="0" lvl="0" indent="0" algn="l" defTabSz="914400" rtl="0" eaLnBrk="1" fontAlgn="auto" latinLnBrk="0" hangingPunct="1">
              <a:lnSpc>
                <a:spcPts val="6299"/>
              </a:lnSpc>
              <a:spcBef>
                <a:spcPts val="0"/>
              </a:spcBef>
              <a:spcAft>
                <a:spcPts val="0"/>
              </a:spcAft>
              <a:buClrTx/>
              <a:buSzTx/>
              <a:buFontTx/>
              <a:buNone/>
              <a:tabLst/>
              <a:defRPr/>
            </a:pPr>
            <a:r>
              <a:rPr kumimoji="0" lang="lt-LT" sz="4800" b="1" i="0" u="none" strike="noStrike" kern="1200" cap="none" spc="0" normalizeH="0" baseline="0" noProof="0" dirty="0">
                <a:ln>
                  <a:noFill/>
                </a:ln>
                <a:solidFill>
                  <a:srgbClr val="005088"/>
                </a:solidFill>
                <a:effectLst/>
                <a:uLnTx/>
                <a:uFillTx/>
                <a:latin typeface="+mj-lt"/>
                <a:ea typeface="+mn-ea"/>
                <a:cs typeface="+mn-cs"/>
              </a:rPr>
              <a:t>STEAM </a:t>
            </a:r>
            <a:r>
              <a:rPr kumimoji="0" lang="lt-LT" sz="4800" b="0" i="0" u="none" strike="noStrike" kern="1200" cap="none" spc="0" normalizeH="0" baseline="0" noProof="0" dirty="0">
                <a:ln>
                  <a:noFill/>
                </a:ln>
                <a:solidFill>
                  <a:srgbClr val="005088"/>
                </a:solidFill>
                <a:effectLst/>
                <a:uLnTx/>
                <a:uFillTx/>
                <a:latin typeface="+mj-lt"/>
                <a:ea typeface="+mn-ea"/>
                <a:cs typeface="+mn-cs"/>
              </a:rPr>
              <a:t>ugdymo kryptis – tai gamtos mokslai, technologijos, inžinerija, menai ir matematika. Mokymas (</a:t>
            </a:r>
            <a:r>
              <a:rPr kumimoji="0" lang="lt-LT" sz="4800" b="0" i="0" u="none" strike="noStrike" kern="1200" cap="none" spc="0" normalizeH="0" baseline="0" noProof="0" dirty="0" err="1">
                <a:ln>
                  <a:noFill/>
                </a:ln>
                <a:solidFill>
                  <a:srgbClr val="005088"/>
                </a:solidFill>
                <a:effectLst/>
                <a:uLnTx/>
                <a:uFillTx/>
                <a:latin typeface="+mj-lt"/>
                <a:ea typeface="+mn-ea"/>
                <a:cs typeface="+mn-cs"/>
              </a:rPr>
              <a:t>asis</a:t>
            </a:r>
            <a:r>
              <a:rPr kumimoji="0" lang="lt-LT" sz="4800" b="0" i="0" u="none" strike="noStrike" kern="1200" cap="none" spc="0" normalizeH="0" baseline="0" noProof="0" dirty="0">
                <a:ln>
                  <a:noFill/>
                </a:ln>
                <a:solidFill>
                  <a:srgbClr val="005088"/>
                </a:solidFill>
                <a:effectLst/>
                <a:uLnTx/>
                <a:uFillTx/>
                <a:latin typeface="+mj-lt"/>
                <a:ea typeface="+mn-ea"/>
                <a:cs typeface="+mn-cs"/>
              </a:rPr>
              <a:t>) vyksta per tyrimus, eksperimentus, stebėjimus, programavimą, </a:t>
            </a:r>
            <a:r>
              <a:rPr kumimoji="0" lang="lt-LT" sz="4800" b="0" i="0" u="none" strike="noStrike" kern="1200" cap="none" spc="0" normalizeH="0" baseline="0" noProof="0" dirty="0" err="1">
                <a:ln>
                  <a:noFill/>
                </a:ln>
                <a:solidFill>
                  <a:srgbClr val="005088"/>
                </a:solidFill>
                <a:effectLst/>
                <a:uLnTx/>
                <a:uFillTx/>
                <a:latin typeface="+mj-lt"/>
                <a:ea typeface="+mn-ea"/>
                <a:cs typeface="+mn-cs"/>
              </a:rPr>
              <a:t>robotiką</a:t>
            </a:r>
            <a:r>
              <a:rPr kumimoji="0" lang="lt-LT" sz="4800" b="0" i="0" u="none" strike="noStrike" kern="1200" cap="none" spc="0" normalizeH="0" baseline="0" noProof="0" dirty="0">
                <a:ln>
                  <a:noFill/>
                </a:ln>
                <a:solidFill>
                  <a:srgbClr val="005088"/>
                </a:solidFill>
                <a:effectLst/>
                <a:uLnTx/>
                <a:uFillTx/>
                <a:latin typeface="+mj-lt"/>
                <a:ea typeface="+mn-ea"/>
                <a:cs typeface="+mn-cs"/>
              </a:rPr>
              <a:t>, verslumą ir lyderystę ir pan.</a:t>
            </a:r>
            <a:endParaRPr kumimoji="0" lang="en-US" sz="4800" b="0" i="0" u="none" strike="noStrike" kern="1200" cap="none" spc="0" normalizeH="0" baseline="0" noProof="0" dirty="0">
              <a:ln>
                <a:noFill/>
              </a:ln>
              <a:solidFill>
                <a:srgbClr val="000000"/>
              </a:solidFill>
              <a:effectLst/>
              <a:uLnTx/>
              <a:uFillTx/>
              <a:latin typeface="+mj-lt"/>
              <a:ea typeface="+mn-ea"/>
              <a:cs typeface="+mn-cs"/>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2077" r="2077"/>
          <a:stretch>
            <a:fillRect/>
          </a:stretch>
        </p:blipFill>
        <p:spPr>
          <a:xfrm rot="2371020">
            <a:off x="14273213" y="-14856568"/>
            <a:ext cx="18344683" cy="22711303"/>
          </a:xfrm>
          <a:prstGeom prst="rect">
            <a:avLst/>
          </a:prstGeom>
        </p:spPr>
      </p:pic>
      <p:sp>
        <p:nvSpPr>
          <p:cNvPr id="4" name="TextBox 4"/>
          <p:cNvSpPr txBox="1"/>
          <p:nvPr/>
        </p:nvSpPr>
        <p:spPr>
          <a:xfrm>
            <a:off x="1028700" y="762000"/>
            <a:ext cx="9944100" cy="1179490"/>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6999" b="1" i="0" u="none" strike="noStrike" kern="1200" cap="none" spc="0" normalizeH="0" baseline="0" noProof="0" dirty="0">
                <a:ln>
                  <a:noFill/>
                </a:ln>
                <a:solidFill>
                  <a:srgbClr val="000000">
                    <a:alpha val="89804"/>
                  </a:srgbClr>
                </a:solidFill>
                <a:effectLst/>
                <a:uLnTx/>
                <a:uFillTx/>
                <a:latin typeface="+mj-lt"/>
                <a:ea typeface="+mn-ea"/>
                <a:cs typeface="+mn-cs"/>
              </a:rPr>
              <a:t>STEAM VEIKLOS</a:t>
            </a:r>
            <a:endParaRPr kumimoji="0" lang="en-US" sz="6999" b="0" i="0" u="none" strike="noStrike" kern="1200" cap="none" spc="0" normalizeH="0" baseline="0" noProof="0" dirty="0">
              <a:ln>
                <a:noFill/>
              </a:ln>
              <a:solidFill>
                <a:srgbClr val="000000">
                  <a:alpha val="89804"/>
                </a:srgbClr>
              </a:solidFill>
              <a:effectLst/>
              <a:uLnTx/>
              <a:uFillTx/>
              <a:latin typeface="+mj-lt"/>
              <a:ea typeface="+mn-ea"/>
              <a:cs typeface="+mn-cs"/>
            </a:endParaRPr>
          </a:p>
        </p:txBody>
      </p:sp>
      <p:sp>
        <p:nvSpPr>
          <p:cNvPr id="6" name="Rectangle 2">
            <a:extLst>
              <a:ext uri="{FF2B5EF4-FFF2-40B4-BE49-F238E27FC236}">
                <a16:creationId xmlns:a16="http://schemas.microsoft.com/office/drawing/2014/main" id="{F3CD5807-879B-B370-8E85-E9FF6E23C6A0}"/>
              </a:ext>
            </a:extLst>
          </p:cNvPr>
          <p:cNvSpPr>
            <a:spLocks noChangeArrowheads="1"/>
          </p:cNvSpPr>
          <p:nvPr/>
        </p:nvSpPr>
        <p:spPr bwMode="auto">
          <a:xfrm>
            <a:off x="1109333" y="3257439"/>
            <a:ext cx="11920867" cy="4744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571500" marR="0" lvl="0" indent="-571500" algn="just"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lt-LT" sz="4400" b="0" i="0" u="none" strike="noStrike" kern="1200" cap="none" spc="0" normalizeH="0" baseline="0" noProof="0" dirty="0">
                <a:ln>
                  <a:noFill/>
                </a:ln>
                <a:solidFill>
                  <a:prstClr val="black"/>
                </a:solidFill>
                <a:effectLst/>
                <a:uLnTx/>
                <a:uFillTx/>
                <a:latin typeface="+mj-lt"/>
                <a:ea typeface="Calibri" panose="020F0502020204030204" pitchFamily="34" charset="0"/>
                <a:cs typeface="+mn-cs"/>
              </a:rPr>
              <a:t>STEAM koordinacinio centro Kaišiadorių Algirdo Brazausko gimnazijoje įkūrimas.</a:t>
            </a:r>
          </a:p>
          <a:p>
            <a:pPr marL="571500" marR="0" lvl="0" indent="-571500" algn="just"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lt-LT" sz="4400" b="0" i="1" u="none" strike="noStrike" kern="1200" cap="none" spc="0" normalizeH="0" baseline="0" noProof="0" dirty="0">
                <a:ln>
                  <a:noFill/>
                </a:ln>
                <a:solidFill>
                  <a:prstClr val="black"/>
                </a:solidFill>
                <a:effectLst/>
                <a:uLnTx/>
                <a:uFillTx/>
                <a:latin typeface="+mj-lt"/>
                <a:ea typeface="Yu Mincho" panose="02020400000000000000" pitchFamily="18" charset="-128"/>
                <a:cs typeface="+mn-cs"/>
              </a:rPr>
              <a:t>Kaišiadorių Algirdo Brazausko gimnazija (STEAM mokslų praktinio ugdymo turinio įgyvendinimą savivaldybėje  koordinuojanti mokykla)</a:t>
            </a:r>
            <a:endParaRPr kumimoji="0" lang="lt-LT" sz="4400" b="0" i="0" u="none" strike="noStrike" kern="1200" cap="none" spc="0" normalizeH="0" baseline="0" noProof="0" dirty="0">
              <a:ln>
                <a:noFill/>
              </a:ln>
              <a:solidFill>
                <a:prstClr val="black"/>
              </a:solidFill>
              <a:effectLst/>
              <a:uLnTx/>
              <a:uFillTx/>
              <a:latin typeface="+mj-lt"/>
              <a:ea typeface="Calibri" panose="020F0502020204030204" pitchFamily="34" charset="0"/>
              <a:cs typeface="+mn-cs"/>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lt-LT" altLang="lt-LT" sz="5400" b="1" i="1" u="none" strike="noStrike" kern="1200" cap="none" spc="0" normalizeH="0" baseline="0" noProof="0" dirty="0">
              <a:ln>
                <a:noFill/>
              </a:ln>
              <a:solidFill>
                <a:srgbClr val="7030A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891489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4" name="TextBox 4"/>
          <p:cNvSpPr txBox="1"/>
          <p:nvPr/>
        </p:nvSpPr>
        <p:spPr>
          <a:xfrm>
            <a:off x="1028700" y="762000"/>
            <a:ext cx="15659100" cy="1179490"/>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6999" b="1" i="0" u="none" strike="noStrike" kern="1200" cap="none" spc="0" normalizeH="0" baseline="0" noProof="0" dirty="0">
                <a:ln>
                  <a:noFill/>
                </a:ln>
                <a:solidFill>
                  <a:srgbClr val="000000">
                    <a:alpha val="89804"/>
                  </a:srgbClr>
                </a:solidFill>
                <a:effectLst/>
                <a:uLnTx/>
                <a:uFillTx/>
                <a:latin typeface="+mj-lt"/>
                <a:ea typeface="+mn-ea"/>
                <a:cs typeface="+mn-cs"/>
              </a:rPr>
              <a:t>STEAM INFRASTRUKTŪROS KŪRIMAS </a:t>
            </a:r>
            <a:endParaRPr kumimoji="0" lang="en-US" sz="6999" b="1" i="0" u="none" strike="noStrike" kern="1200" cap="none" spc="0" normalizeH="0" baseline="0" noProof="0" dirty="0">
              <a:ln>
                <a:noFill/>
              </a:ln>
              <a:solidFill>
                <a:srgbClr val="000000">
                  <a:alpha val="89804"/>
                </a:srgbClr>
              </a:solidFill>
              <a:effectLst/>
              <a:uLnTx/>
              <a:uFillTx/>
              <a:latin typeface="+mj-lt"/>
              <a:ea typeface="+mn-ea"/>
              <a:cs typeface="+mn-cs"/>
            </a:endParaRPr>
          </a:p>
        </p:txBody>
      </p:sp>
      <p:sp>
        <p:nvSpPr>
          <p:cNvPr id="8" name="TextBox 7">
            <a:extLst>
              <a:ext uri="{FF2B5EF4-FFF2-40B4-BE49-F238E27FC236}">
                <a16:creationId xmlns:a16="http://schemas.microsoft.com/office/drawing/2014/main" id="{C17039AB-2DC9-2DBA-634F-A85C2F586ECD}"/>
              </a:ext>
            </a:extLst>
          </p:cNvPr>
          <p:cNvSpPr txBox="1"/>
          <p:nvPr/>
        </p:nvSpPr>
        <p:spPr>
          <a:xfrm>
            <a:off x="1028700" y="2656140"/>
            <a:ext cx="15365585" cy="6863417"/>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Specializuotos biologijos, chemijos, biochemijos laboratorijos įrengimas ir </a:t>
            </a:r>
            <a:r>
              <a:rPr kumimoji="0" lang="lt-LT" sz="4000" b="0" i="0" u="none" strike="noStrike" kern="1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aprūpinimas  įranga ir mokymo priemonėmis (baldai, įranga, priemonės) </a:t>
            </a:r>
            <a:endPar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STEAM kabinetų modernizavimas ir </a:t>
            </a:r>
            <a:r>
              <a:rPr kumimoji="0" lang="lt-LT" sz="4000" b="0" i="0" u="none" strike="noStrike" kern="1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aprūpinimas  įranga ir mokymo priemonėmis</a:t>
            </a:r>
            <a:endPar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000" b="0" i="0" u="none" strike="noStrike" kern="1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Modeliavimo-</a:t>
            </a:r>
            <a:r>
              <a:rPr kumimoji="0" lang="lt-LT" sz="4000" b="0" i="0" u="none" strike="noStrike" kern="100" cap="none" spc="0" normalizeH="0" baseline="0" noProof="0" dirty="0" err="1">
                <a:ln>
                  <a:noFill/>
                </a:ln>
                <a:solidFill>
                  <a:prstClr val="black"/>
                </a:solidFill>
                <a:effectLst/>
                <a:uLnTx/>
                <a:uFillTx/>
                <a:latin typeface="+mj-lt"/>
                <a:ea typeface="Times New Roman" panose="02020603050405020304" pitchFamily="18" charset="0"/>
                <a:cs typeface="Times New Roman" panose="02020603050405020304" pitchFamily="18" charset="0"/>
              </a:rPr>
              <a:t>robotikos</a:t>
            </a:r>
            <a:r>
              <a:rPr kumimoji="0" lang="lt-LT" sz="4000" b="0" i="0" u="none" strike="noStrike" kern="1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 laboratorijos </a:t>
            </a:r>
            <a:r>
              <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įrengimas ir </a:t>
            </a:r>
            <a:r>
              <a:rPr kumimoji="0" lang="lt-LT" sz="4000" b="0" i="0" u="none" strike="noStrike" kern="1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aprūpinimas  įranga ir mokymo priemonėmis (baldai, įranga, priemonės) </a:t>
            </a:r>
            <a:endPar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Maisto gamybos technologijos kabineto įrengimas ir </a:t>
            </a:r>
            <a:r>
              <a:rPr kumimoji="0" lang="lt-LT" sz="4000" b="0" i="0" u="none" strike="noStrike" kern="1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aprūpinimas  įranga ir mokymo priemonėmis </a:t>
            </a:r>
            <a:endPar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Bendros STEAM erdvės individualiam mokinių darbui ir prezentacijai įrengimas</a:t>
            </a:r>
          </a:p>
        </p:txBody>
      </p:sp>
    </p:spTree>
    <p:extLst>
      <p:ext uri="{BB962C8B-B14F-4D97-AF65-F5344CB8AC3E}">
        <p14:creationId xmlns:p14="http://schemas.microsoft.com/office/powerpoint/2010/main" val="4664423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4" name="TextBox 4"/>
          <p:cNvSpPr txBox="1"/>
          <p:nvPr/>
        </p:nvSpPr>
        <p:spPr>
          <a:xfrm>
            <a:off x="1028701" y="762000"/>
            <a:ext cx="15659099" cy="1179490"/>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6000" b="1" i="0" u="none" strike="noStrike" kern="1200" cap="none" spc="0" normalizeH="0" baseline="0" noProof="0" dirty="0">
                <a:ln>
                  <a:noFill/>
                </a:ln>
                <a:solidFill>
                  <a:srgbClr val="000000">
                    <a:alpha val="89804"/>
                  </a:srgbClr>
                </a:solidFill>
                <a:effectLst/>
                <a:uLnTx/>
                <a:uFillTx/>
                <a:latin typeface="+mj-lt"/>
                <a:ea typeface="+mn-ea"/>
                <a:cs typeface="+mn-cs"/>
              </a:rPr>
              <a:t>STEAM KOMPETENCIJŲ TOBULINIMAS</a:t>
            </a:r>
            <a:endParaRPr kumimoji="0" lang="en-US" sz="6000" b="1" i="0" u="none" strike="noStrike" kern="1200" cap="none" spc="0" normalizeH="0" baseline="0" noProof="0" dirty="0">
              <a:ln>
                <a:noFill/>
              </a:ln>
              <a:solidFill>
                <a:srgbClr val="000000">
                  <a:alpha val="89804"/>
                </a:srgbClr>
              </a:solidFill>
              <a:effectLst/>
              <a:uLnTx/>
              <a:uFillTx/>
              <a:latin typeface="+mj-lt"/>
              <a:ea typeface="+mn-ea"/>
              <a:cs typeface="+mn-cs"/>
            </a:endParaRPr>
          </a:p>
        </p:txBody>
      </p:sp>
      <p:sp>
        <p:nvSpPr>
          <p:cNvPr id="8" name="TextBox 7">
            <a:extLst>
              <a:ext uri="{FF2B5EF4-FFF2-40B4-BE49-F238E27FC236}">
                <a16:creationId xmlns:a16="http://schemas.microsoft.com/office/drawing/2014/main" id="{C17039AB-2DC9-2DBA-634F-A85C2F586ECD}"/>
              </a:ext>
            </a:extLst>
          </p:cNvPr>
          <p:cNvSpPr txBox="1"/>
          <p:nvPr/>
        </p:nvSpPr>
        <p:spPr>
          <a:xfrm>
            <a:off x="1028700" y="2656140"/>
            <a:ext cx="9639299" cy="5632311"/>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Mokyklos vadovų ir pedagoginių darbuotojų STEAM mokymai, stažuotės STEAM centruose, ugdymo įstaigose Lietuvoje ir užsienyje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STEAM dalykų mokytojų kompetencijų tobulinimas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0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STEAM veiklų koordinatorių pareigybių (1,5 etato) steigimas Kaišiadorių Algirdo Brazausko gimnazijoje</a:t>
            </a:r>
          </a:p>
        </p:txBody>
      </p:sp>
      <p:pic>
        <p:nvPicPr>
          <p:cNvPr id="10242" name="Picture 2" descr="STEAM ugdymas – Gargždų lopšelis-darželis „Ąžuoliukas“">
            <a:extLst>
              <a:ext uri="{FF2B5EF4-FFF2-40B4-BE49-F238E27FC236}">
                <a16:creationId xmlns:a16="http://schemas.microsoft.com/office/drawing/2014/main" id="{5523CF5D-99AC-5A7D-1915-4C3199ACAEC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820" t="8766" r="17037" b="8799"/>
          <a:stretch/>
        </p:blipFill>
        <p:spPr bwMode="auto">
          <a:xfrm>
            <a:off x="10820400" y="2592218"/>
            <a:ext cx="7162801" cy="6221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8422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4273213" y="-15389969"/>
            <a:ext cx="18344683" cy="22711303"/>
          </a:xfrm>
          <a:prstGeom prst="rect">
            <a:avLst/>
          </a:prstGeom>
        </p:spPr>
      </p:pic>
      <p:sp>
        <p:nvSpPr>
          <p:cNvPr id="4" name="TextBox 4"/>
          <p:cNvSpPr txBox="1"/>
          <p:nvPr/>
        </p:nvSpPr>
        <p:spPr>
          <a:xfrm>
            <a:off x="1371600" y="1114089"/>
            <a:ext cx="9944100" cy="1145698"/>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6000" b="1" i="0" u="none" strike="noStrike" kern="1200" cap="none" spc="0" normalizeH="0" baseline="0" noProof="0" dirty="0">
                <a:ln>
                  <a:noFill/>
                </a:ln>
                <a:solidFill>
                  <a:srgbClr val="000000">
                    <a:alpha val="89804"/>
                  </a:srgbClr>
                </a:solidFill>
                <a:effectLst/>
                <a:uLnTx/>
                <a:uFillTx/>
                <a:latin typeface="+mj-lt"/>
                <a:ea typeface="+mn-ea"/>
                <a:cs typeface="+mn-cs"/>
              </a:rPr>
              <a:t>STEAM VEIKLOS</a:t>
            </a:r>
            <a:endParaRPr kumimoji="0" lang="en-US" sz="6000" b="1" i="0" u="none" strike="noStrike" kern="1200" cap="none" spc="0" normalizeH="0" baseline="0" noProof="0" dirty="0">
              <a:ln>
                <a:noFill/>
              </a:ln>
              <a:solidFill>
                <a:srgbClr val="000000">
                  <a:alpha val="89804"/>
                </a:srgbClr>
              </a:solidFill>
              <a:effectLst/>
              <a:uLnTx/>
              <a:uFillTx/>
              <a:latin typeface="+mj-lt"/>
              <a:ea typeface="+mn-ea"/>
              <a:cs typeface="+mn-cs"/>
            </a:endParaRPr>
          </a:p>
        </p:txBody>
      </p:sp>
      <p:sp>
        <p:nvSpPr>
          <p:cNvPr id="6" name="Rectangle 2">
            <a:extLst>
              <a:ext uri="{FF2B5EF4-FFF2-40B4-BE49-F238E27FC236}">
                <a16:creationId xmlns:a16="http://schemas.microsoft.com/office/drawing/2014/main" id="{F3CD5807-879B-B370-8E85-E9FF6E23C6A0}"/>
              </a:ext>
            </a:extLst>
          </p:cNvPr>
          <p:cNvSpPr>
            <a:spLocks noChangeArrowheads="1"/>
          </p:cNvSpPr>
          <p:nvPr/>
        </p:nvSpPr>
        <p:spPr bwMode="auto">
          <a:xfrm>
            <a:off x="1109333" y="2998232"/>
            <a:ext cx="14816472"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2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Mokymo priemonių STEAM mokslų praktinėms veikloms (laboratoriniams, praktiniams ir tiriamiesiems darbams) organizuoti įsigijimas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2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rPr>
              <a:t>STEAM mokslų neformaliojo švietimo sistema – akademijos plėtojimas bendradarbiaujant su KTU ir kitais universitetais, kolegijomis </a:t>
            </a:r>
            <a:r>
              <a:rPr kumimoji="0" lang="lt-LT" sz="4200" b="0" i="0" u="none" strike="noStrike" kern="1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Kaišiadorių Algirdo Brazausko gimnazijoje</a:t>
            </a:r>
            <a:endParaRPr kumimoji="0" lang="lt-LT" sz="42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kumimoji="0" lang="lt-LT" sz="4200" b="0" i="0" u="none" strike="noStrike" kern="100" cap="none" spc="0" normalizeH="0" baseline="0" noProof="0" dirty="0">
                <a:ln>
                  <a:noFill/>
                </a:ln>
                <a:solidFill>
                  <a:prstClr val="black"/>
                </a:solidFill>
                <a:effectLst/>
                <a:uLnTx/>
                <a:uFillTx/>
                <a:latin typeface="+mj-lt"/>
                <a:ea typeface="Times New Roman" panose="02020603050405020304" pitchFamily="18" charset="0"/>
                <a:cs typeface="Times New Roman" panose="02020603050405020304" pitchFamily="18" charset="0"/>
              </a:rPr>
              <a:t>KTU gimnazijos klasės veiklos plano parengimas ir įgyvendinimas Kaišiadorių Algirdo Brazausko gimnazijoje</a:t>
            </a:r>
            <a:endParaRPr kumimoji="0" lang="lt-LT" sz="4200" b="0" i="0" u="none" strike="noStrike" kern="1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88069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6883840" y="-16379730"/>
            <a:ext cx="18344683" cy="22711303"/>
          </a:xfrm>
          <a:prstGeom prst="rect">
            <a:avLst/>
          </a:prstGeom>
        </p:spPr>
      </p:pic>
      <p:sp>
        <p:nvSpPr>
          <p:cNvPr id="4" name="TextBox 4"/>
          <p:cNvSpPr txBox="1"/>
          <p:nvPr/>
        </p:nvSpPr>
        <p:spPr>
          <a:xfrm>
            <a:off x="1028700" y="762000"/>
            <a:ext cx="7277100" cy="1125373"/>
          </a:xfrm>
          <a:prstGeom prst="rect">
            <a:avLst/>
          </a:prstGeom>
        </p:spPr>
        <p:txBody>
          <a:bodyPr wrap="square" lIns="0" tIns="0" rIns="0" bIns="0" rtlCol="0" anchor="t">
            <a:spAutoFit/>
          </a:bodyPr>
          <a:lstStyle/>
          <a:p>
            <a:pPr marL="0" marR="0" lvl="0" indent="0" algn="l" defTabSz="914400" rtl="0" eaLnBrk="1" fontAlgn="auto" latinLnBrk="0" hangingPunct="1">
              <a:lnSpc>
                <a:spcPts val="9799"/>
              </a:lnSpc>
              <a:spcBef>
                <a:spcPts val="0"/>
              </a:spcBef>
              <a:spcAft>
                <a:spcPts val="0"/>
              </a:spcAft>
              <a:buClrTx/>
              <a:buSzTx/>
              <a:buFontTx/>
              <a:buNone/>
              <a:tabLst/>
              <a:defRPr/>
            </a:pPr>
            <a:r>
              <a:rPr kumimoji="0" lang="lt-LT" sz="5400" b="1" i="0" u="none" strike="noStrike" kern="1200" cap="none" spc="0" normalizeH="0" baseline="0" noProof="0" dirty="0">
                <a:ln>
                  <a:noFill/>
                </a:ln>
                <a:solidFill>
                  <a:srgbClr val="000000">
                    <a:alpha val="89804"/>
                  </a:srgbClr>
                </a:solidFill>
                <a:effectLst/>
                <a:uLnTx/>
                <a:uFillTx/>
                <a:latin typeface="+mj-lt"/>
                <a:ea typeface="+mn-ea"/>
                <a:cs typeface="+mn-cs"/>
              </a:rPr>
              <a:t>PARTNERIAI</a:t>
            </a:r>
            <a:endParaRPr kumimoji="0" lang="en-US" sz="5400" b="1" i="0" u="none" strike="noStrike" kern="1200" cap="none" spc="0" normalizeH="0" baseline="0" noProof="0" dirty="0">
              <a:ln>
                <a:noFill/>
              </a:ln>
              <a:solidFill>
                <a:srgbClr val="000000">
                  <a:alpha val="89804"/>
                </a:srgbClr>
              </a:solidFill>
              <a:effectLst/>
              <a:uLnTx/>
              <a:uFillTx/>
              <a:latin typeface="+mj-lt"/>
              <a:ea typeface="+mn-ea"/>
              <a:cs typeface="+mn-cs"/>
            </a:endParaRPr>
          </a:p>
        </p:txBody>
      </p:sp>
      <p:sp>
        <p:nvSpPr>
          <p:cNvPr id="6" name="Rectangle 2">
            <a:extLst>
              <a:ext uri="{FF2B5EF4-FFF2-40B4-BE49-F238E27FC236}">
                <a16:creationId xmlns:a16="http://schemas.microsoft.com/office/drawing/2014/main" id="{F3CD5807-879B-B370-8E85-E9FF6E23C6A0}"/>
              </a:ext>
            </a:extLst>
          </p:cNvPr>
          <p:cNvSpPr>
            <a:spLocks noChangeArrowheads="1"/>
          </p:cNvSpPr>
          <p:nvPr/>
        </p:nvSpPr>
        <p:spPr bwMode="auto">
          <a:xfrm>
            <a:off x="762000" y="2497229"/>
            <a:ext cx="15163805" cy="6264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lt-LT" sz="4000" i="0" u="none" strike="noStrike" kern="1200" cap="none" spc="0" normalizeH="0" baseline="0" noProof="0" dirty="0">
                <a:ln>
                  <a:noFill/>
                </a:ln>
                <a:solidFill>
                  <a:prstClr val="black"/>
                </a:solidFill>
                <a:effectLst/>
                <a:uLnTx/>
                <a:uFillTx/>
                <a:latin typeface="+mj-lt"/>
                <a:ea typeface="Calibri" panose="020F0502020204030204" pitchFamily="34" charset="0"/>
                <a:cs typeface="+mn-cs"/>
              </a:rPr>
              <a:t>Planuojamos veiklos:</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lt-LT" sz="36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mn-cs"/>
              </a:rPr>
              <a:t>STEAM mokslų praktinio ugdymo turinio įgyvendinimas KTU bazėje KTU universitetinių klasių mokiniams</a:t>
            </a:r>
            <a:endParaRPr kumimoji="0" lang="lt-LT" sz="3600" b="0" i="0" u="none" strike="noStrike" kern="1200" cap="none" spc="0" normalizeH="0" baseline="0" noProof="0" dirty="0">
              <a:ln>
                <a:noFill/>
              </a:ln>
              <a:solidFill>
                <a:prstClr val="black"/>
              </a:solidFill>
              <a:effectLst/>
              <a:uLnTx/>
              <a:uFillTx/>
              <a:latin typeface="+mj-lt"/>
              <a:ea typeface="Calibri" panose="020F0502020204030204" pitchFamily="34" charset="0"/>
              <a:cs typeface="+mn-cs"/>
            </a:endParaRP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lt-LT" sz="3600" b="0" i="0" u="none" strike="noStrike" kern="1200" cap="none" spc="0" normalizeH="0" baseline="0" noProof="0" dirty="0">
                <a:ln>
                  <a:noFill/>
                </a:ln>
                <a:solidFill>
                  <a:prstClr val="black"/>
                </a:solidFill>
                <a:effectLst/>
                <a:uLnTx/>
                <a:uFillTx/>
                <a:latin typeface="+mj-lt"/>
                <a:ea typeface="Calibri" panose="020F0502020204030204" pitchFamily="34" charset="0"/>
                <a:cs typeface="+mn-cs"/>
              </a:rPr>
              <a:t>Chemijos laboratorinių darbų aprašų parengimas ir priemonių rinkinių komplektavimas.</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lt-LT" sz="3600" b="0" i="0" u="none" strike="noStrike" kern="1200" cap="none" spc="0" normalizeH="0" baseline="0" noProof="0" dirty="0">
                <a:ln>
                  <a:noFill/>
                </a:ln>
                <a:solidFill>
                  <a:prstClr val="black"/>
                </a:solidFill>
                <a:effectLst/>
                <a:uLnTx/>
                <a:uFillTx/>
                <a:latin typeface="+mj-lt"/>
                <a:ea typeface="Calibri" panose="020F0502020204030204" pitchFamily="34" charset="0"/>
                <a:cs typeface="+mn-cs"/>
              </a:rPr>
              <a:t>KTU Jaunųjų  kompiuterininkų mokyklos (neformalios švietimo programos) įgyvendinimas Algirdo Brazausko ir Kaišiadorių savivaldybės mokiniams</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lt-LT" sz="3600" b="0" i="0" u="none" strike="noStrike" kern="1200" cap="none" spc="0" normalizeH="0" baseline="0" noProof="0" dirty="0" err="1">
                <a:ln>
                  <a:noFill/>
                </a:ln>
                <a:solidFill>
                  <a:prstClr val="black"/>
                </a:solidFill>
                <a:effectLst/>
                <a:uLnTx/>
                <a:uFillTx/>
                <a:latin typeface="+mj-lt"/>
                <a:ea typeface="Calibri" panose="020F0502020204030204" pitchFamily="34" charset="0"/>
                <a:cs typeface="+mn-cs"/>
              </a:rPr>
              <a:t>Steam</a:t>
            </a:r>
            <a:r>
              <a:rPr kumimoji="0" lang="lt-LT" sz="3600" b="0" i="0" u="none" strike="noStrike" kern="1200" cap="none" spc="0" normalizeH="0" baseline="0" noProof="0" dirty="0">
                <a:ln>
                  <a:noFill/>
                </a:ln>
                <a:solidFill>
                  <a:prstClr val="black"/>
                </a:solidFill>
                <a:effectLst/>
                <a:uLnTx/>
                <a:uFillTx/>
                <a:latin typeface="+mj-lt"/>
                <a:ea typeface="Calibri" panose="020F0502020204030204" pitchFamily="34" charset="0"/>
                <a:cs typeface="+mn-cs"/>
              </a:rPr>
              <a:t> mokslų paskaitos KTU Kaišiadorių savivaldybės mokiniams</a:t>
            </a:r>
          </a:p>
          <a:p>
            <a:pPr marL="342900" marR="0" lvl="0" indent="-342900" algn="just" defTabSz="914400" rtl="0" eaLnBrk="1" fontAlgn="auto" latinLnBrk="0" hangingPunct="1">
              <a:lnSpc>
                <a:spcPct val="107000"/>
              </a:lnSpc>
              <a:spcBef>
                <a:spcPts val="0"/>
              </a:spcBef>
              <a:spcAft>
                <a:spcPts val="800"/>
              </a:spcAft>
              <a:buClrTx/>
              <a:buSzTx/>
              <a:buFont typeface="Symbol" panose="05050102010706020507" pitchFamily="18" charset="2"/>
              <a:buChar char=""/>
              <a:tabLst/>
              <a:defRPr/>
            </a:pPr>
            <a:r>
              <a:rPr kumimoji="0" lang="lt-LT" sz="36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mn-cs"/>
              </a:rPr>
              <a:t>STEAM mokslų mokytojų kvalifikacijos tobulinimo renginiai KTU</a:t>
            </a:r>
          </a:p>
          <a:p>
            <a:pPr marL="342900" marR="0" lvl="0" indent="-342900" algn="just" defTabSz="914400" rtl="0" eaLnBrk="1" fontAlgn="auto" latinLnBrk="0" hangingPunct="1">
              <a:lnSpc>
                <a:spcPct val="107000"/>
              </a:lnSpc>
              <a:spcBef>
                <a:spcPts val="0"/>
              </a:spcBef>
              <a:spcAft>
                <a:spcPts val="800"/>
              </a:spcAft>
              <a:buClrTx/>
              <a:buSzTx/>
              <a:buFont typeface="Symbol" panose="05050102010706020507" pitchFamily="18" charset="2"/>
              <a:buChar char=""/>
              <a:tabLst/>
              <a:defRPr/>
            </a:pPr>
            <a:r>
              <a:rPr kumimoji="0" lang="lt-LT" sz="3600" b="0" i="0" u="none" strike="noStrike" kern="1200" cap="none" spc="0" normalizeH="0" baseline="0" noProof="0" dirty="0">
                <a:ln>
                  <a:noFill/>
                </a:ln>
                <a:solidFill>
                  <a:prstClr val="black"/>
                </a:solidFill>
                <a:effectLst/>
                <a:uLnTx/>
                <a:uFillTx/>
                <a:latin typeface="+mj-lt"/>
                <a:ea typeface="Times New Roman" panose="02020603050405020304" pitchFamily="18" charset="0"/>
                <a:cs typeface="+mn-cs"/>
              </a:rPr>
              <a:t>KTU konsultuos kaip organizuoti aukščiau nurodytas veiklas </a:t>
            </a:r>
            <a:endParaRPr kumimoji="0" lang="lt-LT" altLang="lt-LT" sz="3600" b="1" i="1" u="none" strike="noStrike" kern="1200" cap="none" spc="0" normalizeH="0" baseline="0" noProof="0" dirty="0">
              <a:ln>
                <a:noFill/>
              </a:ln>
              <a:solidFill>
                <a:srgbClr val="7030A0"/>
              </a:solidFill>
              <a:effectLst/>
              <a:uLnTx/>
              <a:uFillTx/>
              <a:latin typeface="+mj-lt"/>
              <a:ea typeface="+mn-ea"/>
              <a:cs typeface="+mn-cs"/>
            </a:endParaRPr>
          </a:p>
        </p:txBody>
      </p:sp>
      <p:pic>
        <p:nvPicPr>
          <p:cNvPr id="2053" name="Picture 5" descr="Kauno technologijos universitetas – Vikipedija">
            <a:extLst>
              <a:ext uri="{FF2B5EF4-FFF2-40B4-BE49-F238E27FC236}">
                <a16:creationId xmlns:a16="http://schemas.microsoft.com/office/drawing/2014/main" id="{8276F23E-763C-DD8E-1983-F48227DBE4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63399" y="1108752"/>
            <a:ext cx="3530979" cy="19773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9" name="Rectangle 4108">
            <a:extLst>
              <a:ext uri="{FF2B5EF4-FFF2-40B4-BE49-F238E27FC236}">
                <a16:creationId xmlns:a16="http://schemas.microsoft.com/office/drawing/2014/main" id="{B78EDDD3-C548-48EF-B3CA-B290B1719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2286"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098" name="Picture 2" descr="Nėra nuotraukos aprašo.">
            <a:extLst>
              <a:ext uri="{FF2B5EF4-FFF2-40B4-BE49-F238E27FC236}">
                <a16:creationId xmlns:a16="http://schemas.microsoft.com/office/drawing/2014/main" id="{0F0A9996-2F1B-A3D6-E26D-509A8FD5DB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435" r="10719" b="2"/>
          <a:stretch/>
        </p:blipFill>
        <p:spPr bwMode="auto">
          <a:xfrm>
            <a:off x="295096" y="249799"/>
            <a:ext cx="5714418" cy="978740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hemijos laboratorijoje vyko praktinis seminaras Kaišiadorių A. Brazausko  gimnazijos moksleiviams – VIKO">
            <a:extLst>
              <a:ext uri="{FF2B5EF4-FFF2-40B4-BE49-F238E27FC236}">
                <a16:creationId xmlns:a16="http://schemas.microsoft.com/office/drawing/2014/main" id="{3FF31E04-AB89-7F44-1A17-AD04C9DE7D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53" r="-2" b="-2"/>
          <a:stretch/>
        </p:blipFill>
        <p:spPr bwMode="auto">
          <a:xfrm>
            <a:off x="6294745" y="249799"/>
            <a:ext cx="5696427" cy="9787404"/>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Miestas ir kaimas: ar iš tiesų kaime gyvenantiems sunkiau siekti mokslo? -  bendra.lt">
            <a:extLst>
              <a:ext uri="{FF2B5EF4-FFF2-40B4-BE49-F238E27FC236}">
                <a16:creationId xmlns:a16="http://schemas.microsoft.com/office/drawing/2014/main" id="{73B10FD5-4849-5E4A-1C10-16F2E036077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434" r="4830" b="-3"/>
          <a:stretch/>
        </p:blipFill>
        <p:spPr bwMode="auto">
          <a:xfrm>
            <a:off x="12275019" y="249799"/>
            <a:ext cx="5734212" cy="474098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TF Chemijos laboratorijoje Kaišiadorių A. Brazausko gimnazijos moksleiviai  tobulino tyrėjų įgūdžius – Agrotechnologiju fakultetas">
            <a:extLst>
              <a:ext uri="{FF2B5EF4-FFF2-40B4-BE49-F238E27FC236}">
                <a16:creationId xmlns:a16="http://schemas.microsoft.com/office/drawing/2014/main" id="{7376D182-66F7-0E67-6BFA-B134494705A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9975" b="2"/>
          <a:stretch/>
        </p:blipFill>
        <p:spPr bwMode="auto">
          <a:xfrm>
            <a:off x="12275019" y="5260111"/>
            <a:ext cx="5734212" cy="4777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3218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2368213" y="-15389969"/>
            <a:ext cx="18344683" cy="22711303"/>
          </a:xfrm>
          <a:prstGeom prst="rect">
            <a:avLst/>
          </a:prstGeom>
        </p:spPr>
      </p:pic>
      <p:sp>
        <p:nvSpPr>
          <p:cNvPr id="4" name="TextBox 4"/>
          <p:cNvSpPr txBox="1"/>
          <p:nvPr/>
        </p:nvSpPr>
        <p:spPr>
          <a:xfrm>
            <a:off x="533400" y="254794"/>
            <a:ext cx="17602200" cy="677108"/>
          </a:xfrm>
          <a:prstGeom prst="rect">
            <a:avLst/>
          </a:prstGeom>
        </p:spPr>
        <p:txBody>
          <a:bodyPr wrap="square" lIns="0" tIns="0" rIns="0" bIns="0" rtlCol="0" anchor="t">
            <a:spAutoFit/>
          </a:bodyPr>
          <a:lstStyle/>
          <a:p>
            <a:r>
              <a:rPr lang="lt-LT" sz="4400" b="1" dirty="0">
                <a:solidFill>
                  <a:srgbClr val="000000">
                    <a:alpha val="89804"/>
                  </a:srgbClr>
                </a:solidFill>
                <a:latin typeface="+mj-lt"/>
                <a:cs typeface="Times New Roman" panose="02020603050405020304" pitchFamily="18" charset="0"/>
              </a:rPr>
              <a:t>SAVIVALDYBĖS PAŽANGOS PLANO REZULTATAI. PRIVALOMI RODIKLIAI</a:t>
            </a:r>
            <a:endParaRPr lang="en-US" sz="4400" b="1" dirty="0">
              <a:solidFill>
                <a:srgbClr val="000000">
                  <a:alpha val="89804"/>
                </a:srgbClr>
              </a:solidFill>
              <a:latin typeface="+mj-lt"/>
              <a:cs typeface="Times New Roman" panose="02020603050405020304" pitchFamily="18" charset="0"/>
            </a:endParaRPr>
          </a:p>
        </p:txBody>
      </p:sp>
      <p:graphicFrame>
        <p:nvGraphicFramePr>
          <p:cNvPr id="5" name="Lentelė 4">
            <a:extLst>
              <a:ext uri="{FF2B5EF4-FFF2-40B4-BE49-F238E27FC236}">
                <a16:creationId xmlns:a16="http://schemas.microsoft.com/office/drawing/2014/main" id="{4AE03887-9ED5-E856-019A-F2F8F38E4728}"/>
              </a:ext>
            </a:extLst>
          </p:cNvPr>
          <p:cNvGraphicFramePr>
            <a:graphicFrameLocks noGrp="1"/>
          </p:cNvGraphicFramePr>
          <p:nvPr>
            <p:extLst>
              <p:ext uri="{D42A27DB-BD31-4B8C-83A1-F6EECF244321}">
                <p14:modId xmlns:p14="http://schemas.microsoft.com/office/powerpoint/2010/main" val="3133982337"/>
              </p:ext>
            </p:extLst>
          </p:nvPr>
        </p:nvGraphicFramePr>
        <p:xfrm>
          <a:off x="685800" y="1181100"/>
          <a:ext cx="17145000" cy="8851107"/>
        </p:xfrm>
        <a:graphic>
          <a:graphicData uri="http://schemas.openxmlformats.org/drawingml/2006/table">
            <a:tbl>
              <a:tblPr/>
              <a:tblGrid>
                <a:gridCol w="6824924">
                  <a:extLst>
                    <a:ext uri="{9D8B030D-6E8A-4147-A177-3AD203B41FA5}">
                      <a16:colId xmlns:a16="http://schemas.microsoft.com/office/drawing/2014/main" val="1285495905"/>
                    </a:ext>
                  </a:extLst>
                </a:gridCol>
                <a:gridCol w="5851530">
                  <a:extLst>
                    <a:ext uri="{9D8B030D-6E8A-4147-A177-3AD203B41FA5}">
                      <a16:colId xmlns:a16="http://schemas.microsoft.com/office/drawing/2014/main" val="546951650"/>
                    </a:ext>
                  </a:extLst>
                </a:gridCol>
                <a:gridCol w="4468546">
                  <a:extLst>
                    <a:ext uri="{9D8B030D-6E8A-4147-A177-3AD203B41FA5}">
                      <a16:colId xmlns:a16="http://schemas.microsoft.com/office/drawing/2014/main" val="3605747454"/>
                    </a:ext>
                  </a:extLst>
                </a:gridCol>
              </a:tblGrid>
              <a:tr h="942799">
                <a:tc>
                  <a:txBody>
                    <a:bodyPr/>
                    <a:lstStyle/>
                    <a:p>
                      <a:pPr algn="ctr">
                        <a:lnSpc>
                          <a:spcPct val="107000"/>
                        </a:lnSpc>
                        <a:spcAft>
                          <a:spcPts val="800"/>
                        </a:spcAft>
                      </a:pPr>
                      <a:r>
                        <a:rPr lang="lt-LT" sz="2800" b="1" dirty="0">
                          <a:solidFill>
                            <a:srgbClr val="000000"/>
                          </a:solidFill>
                          <a:effectLst/>
                          <a:latin typeface="+mj-lt"/>
                          <a:ea typeface="Times New Roman" panose="02020603050405020304" pitchFamily="18" charset="0"/>
                          <a:cs typeface="Times New Roman" panose="02020603050405020304" pitchFamily="18" charset="0"/>
                        </a:rPr>
                        <a:t>Rodiklis</a:t>
                      </a:r>
                      <a:endParaRPr lang="lt-LT" sz="28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800"/>
                        </a:spcAft>
                      </a:pPr>
                      <a:r>
                        <a:rPr lang="lt-LT" sz="2800" b="1" dirty="0">
                          <a:solidFill>
                            <a:srgbClr val="000000"/>
                          </a:solidFill>
                          <a:effectLst/>
                          <a:latin typeface="+mj-lt"/>
                          <a:ea typeface="Times New Roman" panose="02020603050405020304" pitchFamily="18" charset="0"/>
                          <a:cs typeface="Times New Roman" panose="02020603050405020304" pitchFamily="18" charset="0"/>
                        </a:rPr>
                        <a:t>Pradinė reikšmė</a:t>
                      </a:r>
                      <a:endParaRPr lang="lt-LT" sz="28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800"/>
                        </a:spcAft>
                      </a:pPr>
                      <a:r>
                        <a:rPr lang="lt-LT" sz="2800" b="1" dirty="0">
                          <a:solidFill>
                            <a:srgbClr val="000000"/>
                          </a:solidFill>
                          <a:effectLst/>
                          <a:latin typeface="+mj-lt"/>
                          <a:ea typeface="Times New Roman" panose="02020603050405020304" pitchFamily="18" charset="0"/>
                          <a:cs typeface="Times New Roman" panose="02020603050405020304" pitchFamily="18" charset="0"/>
                        </a:rPr>
                        <a:t>Siekiama reikšmė įgyvendinus pažangos planą</a:t>
                      </a:r>
                      <a:endParaRPr lang="lt-LT" sz="28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2627115948"/>
                  </a:ext>
                </a:extLst>
              </a:tr>
              <a:tr h="2977465">
                <a:tc>
                  <a:txBody>
                    <a:bodyPr/>
                    <a:lstStyle/>
                    <a:p>
                      <a:pP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Pagrindinio ugdymo pasiekimų patikrinimo metu bent pagrindinį lietuvių kalbos mokymosi pasiekimų lygį pasiekusių mokinių dalis (proc.):</a:t>
                      </a:r>
                      <a:endParaRPr lang="lt-LT" sz="24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pagrindinio ugdymo pasiekimų lygį pasiekusių mokinių dalis, kai skaičiuojama 6–10 balų</a:t>
                      </a:r>
                      <a:endParaRPr lang="lt-LT" sz="24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pagrindinio ugdymo pasiekimų lygį pasiekusių mokinių dalis, kai skaičiuojama 7–10 balų</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 </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2021-2022 m. m.</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71,58 </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b="1" dirty="0">
                          <a:solidFill>
                            <a:srgbClr val="000000"/>
                          </a:solidFill>
                          <a:effectLst/>
                          <a:latin typeface="+mj-lt"/>
                          <a:ea typeface="Times New Roman" panose="02020603050405020304" pitchFamily="18" charset="0"/>
                          <a:cs typeface="Times New Roman" panose="02020603050405020304" pitchFamily="18" charset="0"/>
                        </a:rPr>
                        <a:t> </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73</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8751375"/>
                  </a:ext>
                </a:extLst>
              </a:tr>
              <a:tr h="2977465">
                <a:tc>
                  <a:txBody>
                    <a:bodyPr/>
                    <a:lstStyle/>
                    <a:p>
                      <a:pP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Pagrindinio ugdymo pasiekimų patikrinimo metu bent pagrindinį matematikos mokymosi pasiekimų lygį pasiekusių mokinių dalis (proc.)</a:t>
                      </a:r>
                      <a:endParaRPr lang="lt-LT" sz="24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pagrindinio ugdymo pasiekimų lygį pasiekusių mokinių dalis, kai skaičiuojama 6–10 balų</a:t>
                      </a:r>
                      <a:endParaRPr lang="lt-LT" sz="24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pagrindinio ugdymo pasiekimų lygį pasiekusių mokinių dalis, kai skaičiuojama 7–10 balų</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 </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2021-2022 m. m.</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22,84</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 </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37,84</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7384925"/>
                  </a:ext>
                </a:extLst>
              </a:tr>
              <a:tr h="976689">
                <a:tc>
                  <a:txBody>
                    <a:bodyPr/>
                    <a:lstStyle/>
                    <a:p>
                      <a:pPr>
                        <a:lnSpc>
                          <a:spcPct val="107000"/>
                        </a:lnSpc>
                        <a:spcAft>
                          <a:spcPts val="800"/>
                        </a:spcAft>
                      </a:pPr>
                      <a:r>
                        <a:rPr lang="lt-LT" sz="2400">
                          <a:solidFill>
                            <a:srgbClr val="000000"/>
                          </a:solidFill>
                          <a:effectLst/>
                          <a:latin typeface="+mj-lt"/>
                          <a:ea typeface="Times New Roman" panose="02020603050405020304" pitchFamily="18" charset="0"/>
                          <a:cs typeface="Times New Roman" panose="02020603050405020304" pitchFamily="18" charset="0"/>
                        </a:rPr>
                        <a:t>Bendrojo ugdymo mokyklų 1–8 klasių komplektų, kurie yra jungtiniai, dalis (proc.)</a:t>
                      </a:r>
                      <a:endParaRPr lang="lt-LT" sz="240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3,67 </a:t>
                      </a:r>
                      <a:r>
                        <a:rPr lang="lt-LT" sz="2400" dirty="0">
                          <a:effectLst/>
                          <a:latin typeface="+mj-lt"/>
                          <a:ea typeface="Times New Roman" panose="02020603050405020304" pitchFamily="18" charset="0"/>
                          <a:cs typeface="Times New Roman" panose="02020603050405020304" pitchFamily="18" charset="0"/>
                        </a:rPr>
                        <a:t>(2020-2021 m. m.)</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2,78 (2021-2022 m. m.)</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2,75</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6996543"/>
                  </a:ext>
                </a:extLst>
              </a:tr>
              <a:tr h="976689">
                <a:tc>
                  <a:txBody>
                    <a:bodyPr/>
                    <a:lstStyle/>
                    <a:p>
                      <a:pP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Vienai sąlyginei mokytojo pareigybei tenkančių mokinių skaičius bendrojo ugdymo mokyklose</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a:solidFill>
                            <a:srgbClr val="000000"/>
                          </a:solidFill>
                          <a:effectLst/>
                          <a:latin typeface="+mj-lt"/>
                          <a:ea typeface="Times New Roman" panose="02020603050405020304" pitchFamily="18" charset="0"/>
                          <a:cs typeface="Times New Roman" panose="02020603050405020304" pitchFamily="18" charset="0"/>
                        </a:rPr>
                        <a:t> 11,40</a:t>
                      </a:r>
                      <a:r>
                        <a:rPr lang="lt-LT" sz="2400">
                          <a:effectLst/>
                          <a:latin typeface="+mj-lt"/>
                          <a:ea typeface="Times New Roman" panose="02020603050405020304" pitchFamily="18" charset="0"/>
                          <a:cs typeface="Times New Roman" panose="02020603050405020304" pitchFamily="18" charset="0"/>
                        </a:rPr>
                        <a:t> (2020-2021 m. m.)</a:t>
                      </a:r>
                      <a:endParaRPr lang="lt-LT" sz="240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a:solidFill>
                            <a:srgbClr val="000000"/>
                          </a:solidFill>
                          <a:effectLst/>
                          <a:latin typeface="+mj-lt"/>
                          <a:ea typeface="Times New Roman" panose="02020603050405020304" pitchFamily="18" charset="0"/>
                          <a:cs typeface="Times New Roman" panose="02020603050405020304" pitchFamily="18" charset="0"/>
                        </a:rPr>
                        <a:t>11,36 (2021-2022 m. m.</a:t>
                      </a:r>
                      <a:endParaRPr lang="lt-LT" sz="240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solidFill>
                            <a:srgbClr val="000000"/>
                          </a:solidFill>
                          <a:effectLst/>
                          <a:latin typeface="+mj-lt"/>
                          <a:ea typeface="Times New Roman" panose="02020603050405020304" pitchFamily="18" charset="0"/>
                          <a:cs typeface="Times New Roman" panose="02020603050405020304" pitchFamily="18" charset="0"/>
                        </a:rPr>
                        <a:t>12,00</a:t>
                      </a:r>
                      <a:endParaRPr lang="lt-LT" sz="2400" dirty="0">
                        <a:effectLst/>
                        <a:latin typeface="+mj-lt"/>
                        <a:ea typeface="Calibri" panose="020F0502020204030204" pitchFamily="34" charset="0"/>
                        <a:cs typeface="Times New Roman" panose="02020603050405020304" pitchFamily="18" charset="0"/>
                      </a:endParaRPr>
                    </a:p>
                  </a:txBody>
                  <a:tcPr marL="47500" marR="475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170334"/>
                  </a:ext>
                </a:extLst>
              </a:tr>
            </a:tbl>
          </a:graphicData>
        </a:graphic>
      </p:graphicFrame>
    </p:spTree>
    <p:extLst>
      <p:ext uri="{BB962C8B-B14F-4D97-AF65-F5344CB8AC3E}">
        <p14:creationId xmlns:p14="http://schemas.microsoft.com/office/powerpoint/2010/main" val="25177093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2368213" y="-15389969"/>
            <a:ext cx="18344683" cy="22711303"/>
          </a:xfrm>
          <a:prstGeom prst="rect">
            <a:avLst/>
          </a:prstGeom>
        </p:spPr>
      </p:pic>
      <p:sp>
        <p:nvSpPr>
          <p:cNvPr id="4" name="TextBox 4"/>
          <p:cNvSpPr txBox="1"/>
          <p:nvPr/>
        </p:nvSpPr>
        <p:spPr>
          <a:xfrm>
            <a:off x="457200" y="518410"/>
            <a:ext cx="17373600" cy="677108"/>
          </a:xfrm>
          <a:prstGeom prst="rect">
            <a:avLst/>
          </a:prstGeom>
        </p:spPr>
        <p:txBody>
          <a:bodyPr wrap="square" lIns="0" tIns="0" rIns="0" bIns="0" rtlCol="0" anchor="t">
            <a:spAutoFit/>
          </a:bodyPr>
          <a:lstStyle/>
          <a:p>
            <a:r>
              <a:rPr lang="lt-LT" sz="4400" b="1" dirty="0">
                <a:solidFill>
                  <a:srgbClr val="000000">
                    <a:alpha val="89804"/>
                  </a:srgbClr>
                </a:solidFill>
                <a:latin typeface="+mj-lt"/>
                <a:cs typeface="Times New Roman" panose="02020603050405020304" pitchFamily="18" charset="0"/>
              </a:rPr>
              <a:t>SAVIVALDYBĖS PAŽANGOS PLANO REZULTATAI. PASIRENKAMIEJI RODIKLIAI</a:t>
            </a:r>
            <a:endParaRPr lang="en-US" sz="4400" b="1" dirty="0">
              <a:solidFill>
                <a:srgbClr val="000000">
                  <a:alpha val="89804"/>
                </a:srgbClr>
              </a:solidFill>
              <a:latin typeface="+mj-lt"/>
              <a:cs typeface="Times New Roman" panose="02020603050405020304" pitchFamily="18" charset="0"/>
            </a:endParaRPr>
          </a:p>
        </p:txBody>
      </p:sp>
      <p:graphicFrame>
        <p:nvGraphicFramePr>
          <p:cNvPr id="5" name="Lentelė 4">
            <a:extLst>
              <a:ext uri="{FF2B5EF4-FFF2-40B4-BE49-F238E27FC236}">
                <a16:creationId xmlns:a16="http://schemas.microsoft.com/office/drawing/2014/main" id="{27D87EA0-0A00-3AC4-938D-DB5942C4658A}"/>
              </a:ext>
            </a:extLst>
          </p:cNvPr>
          <p:cNvGraphicFramePr>
            <a:graphicFrameLocks noGrp="1"/>
          </p:cNvGraphicFramePr>
          <p:nvPr>
            <p:extLst>
              <p:ext uri="{D42A27DB-BD31-4B8C-83A1-F6EECF244321}">
                <p14:modId xmlns:p14="http://schemas.microsoft.com/office/powerpoint/2010/main" val="3793817209"/>
              </p:ext>
            </p:extLst>
          </p:nvPr>
        </p:nvGraphicFramePr>
        <p:xfrm>
          <a:off x="693057" y="1790700"/>
          <a:ext cx="16901886" cy="8121605"/>
        </p:xfrm>
        <a:graphic>
          <a:graphicData uri="http://schemas.openxmlformats.org/drawingml/2006/table">
            <a:tbl>
              <a:tblPr bandRow="1"/>
              <a:tblGrid>
                <a:gridCol w="6684095">
                  <a:extLst>
                    <a:ext uri="{9D8B030D-6E8A-4147-A177-3AD203B41FA5}">
                      <a16:colId xmlns:a16="http://schemas.microsoft.com/office/drawing/2014/main" val="3125454578"/>
                    </a:ext>
                  </a:extLst>
                </a:gridCol>
                <a:gridCol w="5680389">
                  <a:extLst>
                    <a:ext uri="{9D8B030D-6E8A-4147-A177-3AD203B41FA5}">
                      <a16:colId xmlns:a16="http://schemas.microsoft.com/office/drawing/2014/main" val="2388822885"/>
                    </a:ext>
                  </a:extLst>
                </a:gridCol>
                <a:gridCol w="4537402">
                  <a:extLst>
                    <a:ext uri="{9D8B030D-6E8A-4147-A177-3AD203B41FA5}">
                      <a16:colId xmlns:a16="http://schemas.microsoft.com/office/drawing/2014/main" val="2375716673"/>
                    </a:ext>
                  </a:extLst>
                </a:gridCol>
              </a:tblGrid>
              <a:tr h="1653463">
                <a:tc>
                  <a:txBody>
                    <a:bodyPr/>
                    <a:lstStyle/>
                    <a:p>
                      <a:pPr algn="ctr">
                        <a:lnSpc>
                          <a:spcPct val="107000"/>
                        </a:lnSpc>
                        <a:spcAft>
                          <a:spcPts val="800"/>
                        </a:spcAft>
                      </a:pPr>
                      <a:r>
                        <a:rPr lang="lt-LT" sz="3600" b="1" dirty="0">
                          <a:solidFill>
                            <a:srgbClr val="000000"/>
                          </a:solidFill>
                          <a:effectLst/>
                          <a:latin typeface="+mj-lt"/>
                          <a:ea typeface="Times New Roman" panose="02020603050405020304" pitchFamily="18" charset="0"/>
                          <a:cs typeface="Times New Roman" panose="02020603050405020304" pitchFamily="18" charset="0"/>
                        </a:rPr>
                        <a:t>Rodiklio pavadinimas</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800"/>
                        </a:spcAft>
                      </a:pPr>
                      <a:r>
                        <a:rPr lang="lt-LT" sz="3600" b="1" dirty="0">
                          <a:solidFill>
                            <a:srgbClr val="000000"/>
                          </a:solidFill>
                          <a:effectLst/>
                          <a:latin typeface="+mj-lt"/>
                          <a:ea typeface="Times New Roman" panose="02020603050405020304" pitchFamily="18" charset="0"/>
                          <a:cs typeface="Times New Roman" panose="02020603050405020304" pitchFamily="18" charset="0"/>
                        </a:rPr>
                        <a:t>Pradinė reikšmė</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800"/>
                        </a:spcAft>
                      </a:pPr>
                      <a:r>
                        <a:rPr lang="lt-LT" sz="3600" b="1">
                          <a:solidFill>
                            <a:srgbClr val="000000"/>
                          </a:solidFill>
                          <a:effectLst/>
                          <a:latin typeface="+mj-lt"/>
                          <a:ea typeface="Times New Roman" panose="02020603050405020304" pitchFamily="18" charset="0"/>
                          <a:cs typeface="Times New Roman" panose="02020603050405020304" pitchFamily="18" charset="0"/>
                        </a:rPr>
                        <a:t>Siekiama reikšmė įgyvendinus pažangos planą</a:t>
                      </a:r>
                      <a:endParaRPr lang="lt-LT" sz="360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2885075389"/>
                  </a:ext>
                </a:extLst>
              </a:tr>
              <a:tr h="2212886">
                <a:tc>
                  <a:txBody>
                    <a:bodyPr/>
                    <a:lstStyle/>
                    <a:p>
                      <a:pPr algn="just">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Mokinių, turinčių specialiųjų ugdymosi poreikių, ugdomų integruotai bendrosios paskirties mokyklose, dalis (proc.)</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19,47 (2020-2021 m. m.)</a:t>
                      </a:r>
                      <a:endParaRPr lang="lt-LT" sz="36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20,07 (</a:t>
                      </a:r>
                      <a:r>
                        <a:rPr lang="lt-LT" sz="3600" dirty="0">
                          <a:solidFill>
                            <a:srgbClr val="000000"/>
                          </a:solidFill>
                          <a:effectLst/>
                          <a:latin typeface="+mj-lt"/>
                          <a:ea typeface="Times New Roman" panose="02020603050405020304" pitchFamily="18" charset="0"/>
                          <a:cs typeface="Times New Roman" panose="02020603050405020304" pitchFamily="18" charset="0"/>
                        </a:rPr>
                        <a:t>2021-2022 m. m.</a:t>
                      </a:r>
                      <a:endParaRPr lang="lt-LT" sz="36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 </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20,11</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3103216"/>
                  </a:ext>
                </a:extLst>
              </a:tr>
              <a:tr h="1950858">
                <a:tc>
                  <a:txBody>
                    <a:bodyPr/>
                    <a:lstStyle/>
                    <a:p>
                      <a:pPr algn="just">
                        <a:lnSpc>
                          <a:spcPct val="107000"/>
                        </a:lnSpc>
                        <a:spcAft>
                          <a:spcPts val="800"/>
                        </a:spcAft>
                      </a:pPr>
                      <a:r>
                        <a:rPr lang="lt-LT" sz="3600">
                          <a:effectLst/>
                          <a:latin typeface="+mj-lt"/>
                          <a:ea typeface="Times New Roman" panose="02020603050405020304" pitchFamily="18" charset="0"/>
                          <a:cs typeface="Times New Roman" panose="02020603050405020304" pitchFamily="18" charset="0"/>
                        </a:rPr>
                        <a:t>Tris ir daugiau valstybinių brandos egzaminų išlaikiusių abiturientų dalis (proc.)</a:t>
                      </a:r>
                      <a:endParaRPr lang="lt-LT" sz="360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3600" dirty="0">
                          <a:solidFill>
                            <a:srgbClr val="000000"/>
                          </a:solidFill>
                          <a:effectLst/>
                          <a:latin typeface="+mj-lt"/>
                          <a:ea typeface="Times New Roman" panose="02020603050405020304" pitchFamily="18" charset="0"/>
                          <a:cs typeface="Times New Roman" panose="02020603050405020304" pitchFamily="18" charset="0"/>
                        </a:rPr>
                        <a:t>49,61</a:t>
                      </a:r>
                      <a:r>
                        <a:rPr lang="lt-LT" sz="3600" dirty="0">
                          <a:effectLst/>
                          <a:latin typeface="+mj-lt"/>
                          <a:ea typeface="Times New Roman" panose="02020603050405020304" pitchFamily="18" charset="0"/>
                          <a:cs typeface="Times New Roman" panose="02020603050405020304" pitchFamily="18" charset="0"/>
                        </a:rPr>
                        <a:t> (2020-201 m. m.)</a:t>
                      </a:r>
                      <a:endParaRPr lang="lt-LT" sz="36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3600" dirty="0">
                          <a:solidFill>
                            <a:srgbClr val="000000"/>
                          </a:solidFill>
                          <a:effectLst/>
                          <a:latin typeface="+mj-lt"/>
                          <a:ea typeface="Times New Roman" panose="02020603050405020304" pitchFamily="18" charset="0"/>
                          <a:cs typeface="Times New Roman" panose="02020603050405020304" pitchFamily="18" charset="0"/>
                        </a:rPr>
                        <a:t>51,00 (2021-2022 m. m.)</a:t>
                      </a:r>
                      <a:endParaRPr lang="lt-LT" sz="36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3600" dirty="0">
                          <a:solidFill>
                            <a:srgbClr val="000000"/>
                          </a:solidFill>
                          <a:effectLst/>
                          <a:latin typeface="+mj-lt"/>
                          <a:ea typeface="Times New Roman" panose="02020603050405020304" pitchFamily="18" charset="0"/>
                          <a:cs typeface="Times New Roman" panose="02020603050405020304" pitchFamily="18" charset="0"/>
                        </a:rPr>
                        <a:t> </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3600" dirty="0">
                          <a:solidFill>
                            <a:srgbClr val="000000"/>
                          </a:solidFill>
                          <a:effectLst/>
                          <a:latin typeface="+mj-lt"/>
                          <a:ea typeface="Times New Roman" panose="02020603050405020304" pitchFamily="18" charset="0"/>
                          <a:cs typeface="Times New Roman" panose="02020603050405020304" pitchFamily="18" charset="0"/>
                        </a:rPr>
                        <a:t>51,2</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9407548"/>
                  </a:ext>
                </a:extLst>
              </a:tr>
              <a:tr h="2113414">
                <a:tc>
                  <a:txBody>
                    <a:bodyPr/>
                    <a:lstStyle/>
                    <a:p>
                      <a:pPr algn="just">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Neformaliojo švietimo veikloje dalyvaujančių mokinių dalis (proc.)</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53,06 (2020-2021 m. m.)</a:t>
                      </a:r>
                      <a:endParaRPr lang="lt-LT" sz="36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67,88 (</a:t>
                      </a:r>
                      <a:r>
                        <a:rPr lang="lt-LT" sz="3600" dirty="0">
                          <a:solidFill>
                            <a:srgbClr val="000000"/>
                          </a:solidFill>
                          <a:effectLst/>
                          <a:latin typeface="+mj-lt"/>
                          <a:ea typeface="Times New Roman" panose="02020603050405020304" pitchFamily="18" charset="0"/>
                          <a:cs typeface="Times New Roman" panose="02020603050405020304" pitchFamily="18" charset="0"/>
                        </a:rPr>
                        <a:t>2021-2022 m. m.)</a:t>
                      </a:r>
                      <a:endParaRPr lang="lt-LT" sz="36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 </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3600" dirty="0">
                          <a:effectLst/>
                          <a:latin typeface="+mj-lt"/>
                          <a:ea typeface="Times New Roman" panose="02020603050405020304" pitchFamily="18" charset="0"/>
                          <a:cs typeface="Times New Roman" panose="02020603050405020304" pitchFamily="18" charset="0"/>
                        </a:rPr>
                        <a:t>67,90</a:t>
                      </a:r>
                      <a:endParaRPr lang="lt-LT" sz="3600" dirty="0">
                        <a:effectLst/>
                        <a:latin typeface="+mj-lt"/>
                        <a:ea typeface="Calibri" panose="020F0502020204030204" pitchFamily="34" charset="0"/>
                        <a:cs typeface="Times New Roman" panose="02020603050405020304" pitchFamily="18" charset="0"/>
                      </a:endParaRPr>
                    </a:p>
                  </a:txBody>
                  <a:tcPr marL="39229" marR="392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0447659"/>
                  </a:ext>
                </a:extLst>
              </a:tr>
            </a:tbl>
          </a:graphicData>
        </a:graphic>
      </p:graphicFrame>
      <p:sp>
        <p:nvSpPr>
          <p:cNvPr id="6" name="Rectangle 1">
            <a:extLst>
              <a:ext uri="{FF2B5EF4-FFF2-40B4-BE49-F238E27FC236}">
                <a16:creationId xmlns:a16="http://schemas.microsoft.com/office/drawing/2014/main" id="{0C365EAB-68EE-08AA-6CCA-11C422D160E5}"/>
              </a:ext>
            </a:extLst>
          </p:cNvPr>
          <p:cNvSpPr>
            <a:spLocks noChangeArrowheads="1"/>
          </p:cNvSpPr>
          <p:nvPr/>
        </p:nvSpPr>
        <p:spPr bwMode="auto">
          <a:xfrm>
            <a:off x="3429032" y="5513754"/>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lt-LT"/>
          </a:p>
        </p:txBody>
      </p:sp>
    </p:spTree>
    <p:extLst>
      <p:ext uri="{BB962C8B-B14F-4D97-AF65-F5344CB8AC3E}">
        <p14:creationId xmlns:p14="http://schemas.microsoft.com/office/powerpoint/2010/main" val="19331753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2368213" y="-15389969"/>
            <a:ext cx="18344683" cy="22711303"/>
          </a:xfrm>
          <a:prstGeom prst="rect">
            <a:avLst/>
          </a:prstGeom>
        </p:spPr>
      </p:pic>
      <p:sp>
        <p:nvSpPr>
          <p:cNvPr id="3" name="TextBox 3"/>
          <p:cNvSpPr txBox="1"/>
          <p:nvPr/>
        </p:nvSpPr>
        <p:spPr>
          <a:xfrm>
            <a:off x="895350" y="1562100"/>
            <a:ext cx="16497300" cy="491417"/>
          </a:xfrm>
          <a:prstGeom prst="rect">
            <a:avLst/>
          </a:prstGeom>
        </p:spPr>
        <p:txBody>
          <a:bodyPr wrap="square" lIns="0" tIns="0" rIns="0" bIns="0" rtlCol="0" anchor="t">
            <a:spAutoFit/>
          </a:bodyPr>
          <a:lstStyle/>
          <a:p>
            <a:pPr algn="just">
              <a:lnSpc>
                <a:spcPct val="107000"/>
              </a:lnSpc>
              <a:spcBef>
                <a:spcPts val="1200"/>
              </a:spcBef>
              <a:spcAft>
                <a:spcPts val="1200"/>
              </a:spcAft>
            </a:pPr>
            <a:r>
              <a:rPr lang="lt-LT" sz="3200" dirty="0">
                <a:effectLst/>
                <a:latin typeface="Times New Roman" panose="02020603050405020304" pitchFamily="18" charset="0"/>
                <a:ea typeface="Times New Roman" panose="02020603050405020304" pitchFamily="18" charset="0"/>
              </a:rPr>
              <a:t>1</a:t>
            </a:r>
            <a:endParaRPr lang="lt-LT" sz="3200" b="1"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4"/>
          <p:cNvSpPr txBox="1"/>
          <p:nvPr/>
        </p:nvSpPr>
        <p:spPr>
          <a:xfrm>
            <a:off x="266700" y="266700"/>
            <a:ext cx="17754600" cy="677108"/>
          </a:xfrm>
          <a:prstGeom prst="rect">
            <a:avLst/>
          </a:prstGeom>
        </p:spPr>
        <p:txBody>
          <a:bodyPr wrap="square" lIns="0" tIns="0" rIns="0" bIns="0" rtlCol="0" anchor="t">
            <a:spAutoFit/>
          </a:bodyPr>
          <a:lstStyle/>
          <a:p>
            <a:r>
              <a:rPr lang="lt-LT" sz="4400" b="1" dirty="0">
                <a:solidFill>
                  <a:srgbClr val="000000">
                    <a:alpha val="89804"/>
                  </a:srgbClr>
                </a:solidFill>
                <a:latin typeface="+mj-lt"/>
                <a:cs typeface="Times New Roman" panose="02020603050405020304" pitchFamily="18" charset="0"/>
              </a:rPr>
              <a:t>SAVIVALDYBĖS PAŽANGOS PLANO REZULTATAI. PAPILDOMI RODIKLIAI</a:t>
            </a:r>
            <a:endParaRPr lang="en-US" sz="4400" b="1" dirty="0">
              <a:solidFill>
                <a:srgbClr val="000000">
                  <a:alpha val="89804"/>
                </a:srgbClr>
              </a:solidFill>
              <a:latin typeface="+mj-lt"/>
              <a:cs typeface="Times New Roman" panose="02020603050405020304" pitchFamily="18" charset="0"/>
            </a:endParaRPr>
          </a:p>
        </p:txBody>
      </p:sp>
      <p:graphicFrame>
        <p:nvGraphicFramePr>
          <p:cNvPr id="5" name="Lentelė 4">
            <a:extLst>
              <a:ext uri="{FF2B5EF4-FFF2-40B4-BE49-F238E27FC236}">
                <a16:creationId xmlns:a16="http://schemas.microsoft.com/office/drawing/2014/main" id="{15135E5A-51AE-4A15-FD7E-2E82AE8F4EC8}"/>
              </a:ext>
            </a:extLst>
          </p:cNvPr>
          <p:cNvGraphicFramePr>
            <a:graphicFrameLocks noGrp="1"/>
          </p:cNvGraphicFramePr>
          <p:nvPr>
            <p:extLst>
              <p:ext uri="{D42A27DB-BD31-4B8C-83A1-F6EECF244321}">
                <p14:modId xmlns:p14="http://schemas.microsoft.com/office/powerpoint/2010/main" val="2512004308"/>
              </p:ext>
            </p:extLst>
          </p:nvPr>
        </p:nvGraphicFramePr>
        <p:xfrm>
          <a:off x="266700" y="1257300"/>
          <a:ext cx="17549586" cy="8571372"/>
        </p:xfrm>
        <a:graphic>
          <a:graphicData uri="http://schemas.openxmlformats.org/drawingml/2006/table">
            <a:tbl>
              <a:tblPr bandRow="1"/>
              <a:tblGrid>
                <a:gridCol w="7414986">
                  <a:extLst>
                    <a:ext uri="{9D8B030D-6E8A-4147-A177-3AD203B41FA5}">
                      <a16:colId xmlns:a16="http://schemas.microsoft.com/office/drawing/2014/main" val="2826476838"/>
                    </a:ext>
                  </a:extLst>
                </a:gridCol>
                <a:gridCol w="5540530">
                  <a:extLst>
                    <a:ext uri="{9D8B030D-6E8A-4147-A177-3AD203B41FA5}">
                      <a16:colId xmlns:a16="http://schemas.microsoft.com/office/drawing/2014/main" val="2123306799"/>
                    </a:ext>
                  </a:extLst>
                </a:gridCol>
                <a:gridCol w="4594070">
                  <a:extLst>
                    <a:ext uri="{9D8B030D-6E8A-4147-A177-3AD203B41FA5}">
                      <a16:colId xmlns:a16="http://schemas.microsoft.com/office/drawing/2014/main" val="34785166"/>
                    </a:ext>
                  </a:extLst>
                </a:gridCol>
              </a:tblGrid>
              <a:tr h="1230231">
                <a:tc>
                  <a:txBody>
                    <a:bodyPr/>
                    <a:lstStyle/>
                    <a:p>
                      <a:pPr algn="ctr">
                        <a:lnSpc>
                          <a:spcPct val="107000"/>
                        </a:lnSpc>
                        <a:spcAft>
                          <a:spcPts val="800"/>
                        </a:spcAft>
                      </a:pPr>
                      <a:r>
                        <a:rPr lang="lt-LT" sz="2800" b="1" dirty="0">
                          <a:solidFill>
                            <a:srgbClr val="000000"/>
                          </a:solidFill>
                          <a:effectLst/>
                          <a:latin typeface="+mj-lt"/>
                          <a:ea typeface="Times New Roman" panose="02020603050405020304" pitchFamily="18" charset="0"/>
                          <a:cs typeface="Times New Roman" panose="02020603050405020304" pitchFamily="18" charset="0"/>
                        </a:rPr>
                        <a:t>Rodiklio pavadinimas ir aprašymas (kaip šio plano priedą reikia pateikti unikalių rodiklių lenteles)</a:t>
                      </a:r>
                      <a:endParaRPr lang="lt-LT" sz="28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800"/>
                        </a:spcAft>
                      </a:pPr>
                      <a:r>
                        <a:rPr lang="lt-LT" sz="2800" b="1" dirty="0">
                          <a:solidFill>
                            <a:srgbClr val="000000"/>
                          </a:solidFill>
                          <a:effectLst/>
                          <a:latin typeface="+mj-lt"/>
                          <a:ea typeface="Times New Roman" panose="02020603050405020304" pitchFamily="18" charset="0"/>
                          <a:cs typeface="Times New Roman" panose="02020603050405020304" pitchFamily="18" charset="0"/>
                        </a:rPr>
                        <a:t>Pradinė reikšmė</a:t>
                      </a:r>
                      <a:endParaRPr lang="lt-LT" sz="28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7000"/>
                        </a:lnSpc>
                        <a:spcAft>
                          <a:spcPts val="800"/>
                        </a:spcAft>
                      </a:pPr>
                      <a:r>
                        <a:rPr lang="lt-LT" sz="2800" b="1" dirty="0">
                          <a:solidFill>
                            <a:srgbClr val="000000"/>
                          </a:solidFill>
                          <a:effectLst/>
                          <a:latin typeface="+mj-lt"/>
                          <a:ea typeface="Times New Roman" panose="02020603050405020304" pitchFamily="18" charset="0"/>
                          <a:cs typeface="Times New Roman" panose="02020603050405020304" pitchFamily="18" charset="0"/>
                        </a:rPr>
                        <a:t>Siekiama reikšmė įgyvendinus pažangos planą</a:t>
                      </a:r>
                      <a:endParaRPr lang="lt-LT" sz="28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extLst>
                  <a:ext uri="{0D108BD9-81ED-4DB2-BD59-A6C34878D82A}">
                    <a16:rowId xmlns:a16="http://schemas.microsoft.com/office/drawing/2014/main" val="3148825084"/>
                  </a:ext>
                </a:extLst>
              </a:tr>
              <a:tr h="1829858">
                <a:tc>
                  <a:txBody>
                    <a:bodyPr/>
                    <a:lstStyle/>
                    <a:p>
                      <a:pPr algn="just">
                        <a:lnSpc>
                          <a:spcPct val="107000"/>
                        </a:lnSpc>
                        <a:spcAft>
                          <a:spcPts val="800"/>
                        </a:spcAft>
                      </a:pPr>
                      <a:r>
                        <a:rPr lang="lt-LT" sz="2400" dirty="0">
                          <a:effectLst/>
                          <a:latin typeface="+mj-lt"/>
                          <a:ea typeface="Calibri" panose="020F0502020204030204" pitchFamily="34" charset="0"/>
                          <a:cs typeface="Times New Roman" panose="02020603050405020304" pitchFamily="18" charset="0"/>
                        </a:rPr>
                        <a:t>Tinklaveika grįstų parengtų ir įgyvendintų ilgalaikių kultūrinio ugdymo projektų/programų, stiprinančių mokytojų ir mokinių kompetencijas ir kultūrinio ugdymo tradicijas, skaičius</a:t>
                      </a:r>
                    </a:p>
                  </a:txBody>
                  <a:tcPr marL="50939" marR="50939" marT="50939" marB="5093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0</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4,00</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6757049"/>
                  </a:ext>
                </a:extLst>
              </a:tr>
              <a:tr h="1058495">
                <a:tc>
                  <a:txBody>
                    <a:bodyPr/>
                    <a:lstStyle/>
                    <a:p>
                      <a:pPr algn="just">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Vadovų, mokytojų ir švietimo pagalbos specialistų, dalyvaujančių lyderystės mokymuose, dalis (proc.)</a:t>
                      </a:r>
                      <a:endParaRPr lang="lt-LT" sz="2400" dirty="0">
                        <a:effectLst/>
                        <a:latin typeface="+mj-lt"/>
                        <a:ea typeface="Calibri" panose="020F0502020204030204" pitchFamily="34" charset="0"/>
                        <a:cs typeface="Times New Roman" panose="02020603050405020304" pitchFamily="18" charset="0"/>
                      </a:endParaRPr>
                    </a:p>
                  </a:txBody>
                  <a:tcPr marL="50939" marR="50939" marT="50939" marB="5093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33</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a:effectLst/>
                          <a:latin typeface="+mj-lt"/>
                          <a:ea typeface="Times New Roman" panose="02020603050405020304" pitchFamily="18" charset="0"/>
                          <a:cs typeface="Times New Roman" panose="02020603050405020304" pitchFamily="18" charset="0"/>
                        </a:rPr>
                        <a:t>50,00</a:t>
                      </a:r>
                      <a:endParaRPr lang="lt-LT" sz="240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lt-LT" sz="2400">
                          <a:effectLst/>
                          <a:latin typeface="+mj-lt"/>
                          <a:ea typeface="Times New Roman" panose="02020603050405020304" pitchFamily="18" charset="0"/>
                          <a:cs typeface="Times New Roman" panose="02020603050405020304" pitchFamily="18" charset="0"/>
                        </a:rPr>
                        <a:t> </a:t>
                      </a:r>
                      <a:endParaRPr lang="lt-LT" sz="240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19822382"/>
                  </a:ext>
                </a:extLst>
              </a:tr>
              <a:tr h="990600">
                <a:tc>
                  <a:txBody>
                    <a:bodyPr/>
                    <a:lstStyle/>
                    <a:p>
                      <a:pPr algn="just">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Mokymuose dalyvavusių mokytojų, diegiančių universalaus dizaino principus, dalis (proc.)</a:t>
                      </a:r>
                      <a:endParaRPr lang="lt-LT" sz="2400" dirty="0">
                        <a:effectLst/>
                        <a:latin typeface="+mj-lt"/>
                        <a:ea typeface="Calibri" panose="020F0502020204030204" pitchFamily="34" charset="0"/>
                        <a:cs typeface="Times New Roman" panose="02020603050405020304" pitchFamily="18" charset="0"/>
                      </a:endParaRPr>
                    </a:p>
                  </a:txBody>
                  <a:tcPr marL="50939" marR="50939" marT="50939" marB="5093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0</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30,00</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065343"/>
                  </a:ext>
                </a:extLst>
              </a:tr>
              <a:tr h="919943">
                <a:tc>
                  <a:txBody>
                    <a:bodyPr/>
                    <a:lstStyle/>
                    <a:p>
                      <a:pPr algn="just">
                        <a:lnSpc>
                          <a:spcPct val="107000"/>
                        </a:lnSpc>
                        <a:spcAft>
                          <a:spcPts val="800"/>
                        </a:spcAft>
                      </a:pPr>
                      <a:r>
                        <a:rPr lang="lt-LT" sz="2400">
                          <a:effectLst/>
                          <a:latin typeface="+mj-lt"/>
                          <a:ea typeface="Times New Roman" panose="02020603050405020304" pitchFamily="18" charset="0"/>
                          <a:cs typeface="Times New Roman" panose="02020603050405020304" pitchFamily="18" charset="0"/>
                        </a:rPr>
                        <a:t>NMPP (matematikos, skaitymo) 4 kl. mokinių rezultato procentais vidurkis (proc.)</a:t>
                      </a:r>
                      <a:endParaRPr lang="lt-LT" sz="2400">
                        <a:effectLst/>
                        <a:latin typeface="+mj-lt"/>
                        <a:ea typeface="Calibri" panose="020F0502020204030204" pitchFamily="34" charset="0"/>
                        <a:cs typeface="Times New Roman" panose="02020603050405020304" pitchFamily="18" charset="0"/>
                      </a:endParaRPr>
                    </a:p>
                  </a:txBody>
                  <a:tcPr marL="50939" marR="50939" marT="50939" marB="5093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Matematika (2022 m.) – 55,4</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Skaitymas (2022 m.) – 51,7</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Matematika – 56,0</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Skaitymas – 53,0</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8581271"/>
                  </a:ext>
                </a:extLst>
              </a:tr>
              <a:tr h="919943">
                <a:tc>
                  <a:txBody>
                    <a:bodyPr/>
                    <a:lstStyle/>
                    <a:p>
                      <a:pPr algn="just">
                        <a:lnSpc>
                          <a:spcPct val="107000"/>
                        </a:lnSpc>
                        <a:spcAft>
                          <a:spcPts val="800"/>
                        </a:spcAft>
                      </a:pPr>
                      <a:r>
                        <a:rPr lang="lt-LT" sz="2400">
                          <a:effectLst/>
                          <a:latin typeface="+mj-lt"/>
                          <a:ea typeface="Times New Roman" panose="02020603050405020304" pitchFamily="18" charset="0"/>
                          <a:cs typeface="Times New Roman" panose="02020603050405020304" pitchFamily="18" charset="0"/>
                        </a:rPr>
                        <a:t>NMPP (matematikos, skaitymo) 8 kl. mokinių rezultato procentais vidurkis (proc.)</a:t>
                      </a:r>
                      <a:r>
                        <a:rPr lang="lt-LT" sz="2400">
                          <a:effectLst/>
                          <a:latin typeface="+mj-lt"/>
                          <a:ea typeface="Calibri" panose="020F0502020204030204" pitchFamily="34" charset="0"/>
                          <a:cs typeface="Times New Roman" panose="02020603050405020304" pitchFamily="18" charset="0"/>
                        </a:rPr>
                        <a:t>	</a:t>
                      </a:r>
                    </a:p>
                  </a:txBody>
                  <a:tcPr marL="50939" marR="50939" marT="50939" marB="5093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Matematika (2022 m.) – 35,0</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Skaitymas (2022 m.) – 66,0</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Matematika – 36,0</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Skaitymas – 67,0</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9948410"/>
                  </a:ext>
                </a:extLst>
              </a:tr>
              <a:tr h="1503094">
                <a:tc>
                  <a:txBody>
                    <a:bodyPr/>
                    <a:lstStyle/>
                    <a:p>
                      <a:pPr algn="just">
                        <a:lnSpc>
                          <a:spcPct val="107000"/>
                        </a:lnSpc>
                        <a:spcAft>
                          <a:spcPts val="800"/>
                        </a:spcAft>
                      </a:pPr>
                      <a:r>
                        <a:rPr lang="lt-LT" sz="2400">
                          <a:effectLst/>
                          <a:latin typeface="+mj-lt"/>
                          <a:ea typeface="Times New Roman" panose="02020603050405020304" pitchFamily="18" charset="0"/>
                          <a:cs typeface="Times New Roman" panose="02020603050405020304" pitchFamily="18" charset="0"/>
                        </a:rPr>
                        <a:t>STEAM mokslų (matematikos, chemijos, fizikos) mokinių, išlaikiusių valstybinius brandos egzaminus, vidutinio balo vidurkis (balais)</a:t>
                      </a:r>
                      <a:endParaRPr lang="lt-LT" sz="2400">
                        <a:effectLst/>
                        <a:latin typeface="+mj-lt"/>
                        <a:ea typeface="Calibri" panose="020F0502020204030204" pitchFamily="34" charset="0"/>
                        <a:cs typeface="Times New Roman" panose="02020603050405020304" pitchFamily="18" charset="0"/>
                      </a:endParaRPr>
                    </a:p>
                  </a:txBody>
                  <a:tcPr marL="50939" marR="50939" marT="50939" marB="5093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Matematika (2021 m.) – 28,1 /19</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Chemija (2021 m.) – 46,2/49,57</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Fizika (2021 m.) – 31,2/42,2</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Matematika  – 29,0</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Chemija  – 47,0</a:t>
                      </a:r>
                      <a:endParaRPr lang="lt-LT" sz="2400" dirty="0">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dirty="0">
                          <a:effectLst/>
                          <a:latin typeface="+mj-lt"/>
                          <a:ea typeface="Times New Roman" panose="02020603050405020304" pitchFamily="18" charset="0"/>
                          <a:cs typeface="Times New Roman" panose="02020603050405020304" pitchFamily="18" charset="0"/>
                        </a:rPr>
                        <a:t>Fizika  – 32,0</a:t>
                      </a:r>
                      <a:endParaRPr lang="lt-LT" sz="2400" dirty="0">
                        <a:effectLst/>
                        <a:latin typeface="+mj-lt"/>
                        <a:ea typeface="Calibri" panose="020F0502020204030204" pitchFamily="34" charset="0"/>
                        <a:cs typeface="Times New Roman" panose="02020603050405020304" pitchFamily="18" charset="0"/>
                      </a:endParaRPr>
                    </a:p>
                  </a:txBody>
                  <a:tcPr marL="55014" marR="55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4823735"/>
                  </a:ext>
                </a:extLst>
              </a:tr>
            </a:tbl>
          </a:graphicData>
        </a:graphic>
      </p:graphicFrame>
    </p:spTree>
    <p:extLst>
      <p:ext uri="{BB962C8B-B14F-4D97-AF65-F5344CB8AC3E}">
        <p14:creationId xmlns:p14="http://schemas.microsoft.com/office/powerpoint/2010/main" val="5559982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8472829">
            <a:off x="-8206664" y="3006644"/>
            <a:ext cx="17107152" cy="21179200"/>
          </a:xfrm>
          <a:prstGeom prst="rect">
            <a:avLst/>
          </a:prstGeom>
        </p:spPr>
      </p:pic>
      <p:sp>
        <p:nvSpPr>
          <p:cNvPr id="3" name="TextBox 3"/>
          <p:cNvSpPr txBox="1"/>
          <p:nvPr/>
        </p:nvSpPr>
        <p:spPr>
          <a:xfrm>
            <a:off x="1737680" y="3579995"/>
            <a:ext cx="14812640" cy="1563505"/>
          </a:xfrm>
          <a:prstGeom prst="rect">
            <a:avLst/>
          </a:prstGeom>
        </p:spPr>
        <p:txBody>
          <a:bodyPr lIns="0" tIns="0" rIns="0" bIns="0" rtlCol="0" anchor="t">
            <a:spAutoFit/>
          </a:bodyPr>
          <a:lstStyle/>
          <a:p>
            <a:pPr algn="ctr">
              <a:lnSpc>
                <a:spcPts val="6299"/>
              </a:lnSpc>
            </a:pPr>
            <a:r>
              <a:rPr lang="lt-LT" sz="4499" b="1" dirty="0">
                <a:latin typeface="+mj-lt"/>
                <a:cs typeface="Times New Roman" panose="02020603050405020304" pitchFamily="18" charset="0"/>
              </a:rPr>
              <a:t>Kelias</a:t>
            </a:r>
            <a:r>
              <a:rPr lang="lt-LT" sz="4499" dirty="0">
                <a:latin typeface="+mj-lt"/>
                <a:cs typeface="Times New Roman" panose="02020603050405020304" pitchFamily="18" charset="0"/>
              </a:rPr>
              <a:t> </a:t>
            </a:r>
            <a:r>
              <a:rPr lang="lt-LT" sz="4800" b="1" i="0" dirty="0">
                <a:effectLst/>
                <a:latin typeface="+mj-lt"/>
                <a:cs typeface="Times New Roman" panose="02020603050405020304" pitchFamily="18" charset="0"/>
              </a:rPr>
              <a:t>tvarumo link nėra vien tiesus greitkelis į tikslą, jame pasitaiko ir kryžkelių... </a:t>
            </a:r>
            <a:endParaRPr lang="en-US" sz="4499" dirty="0">
              <a:latin typeface="+mj-lt"/>
              <a:cs typeface="Times New Roman" panose="02020603050405020304" pitchFamily="18"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1EE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2077" r="2077"/>
          <a:stretch>
            <a:fillRect/>
          </a:stretch>
        </p:blipFill>
        <p:spPr>
          <a:xfrm rot="2371020">
            <a:off x="11387132" y="-13444874"/>
            <a:ext cx="18344683" cy="22711303"/>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t="2077" r="2077"/>
          <a:stretch>
            <a:fillRect/>
          </a:stretch>
        </p:blipFill>
        <p:spPr>
          <a:xfrm rot="-8472829">
            <a:off x="-10313290" y="933750"/>
            <a:ext cx="17107152" cy="21179200"/>
          </a:xfrm>
          <a:prstGeom prst="rect">
            <a:avLst/>
          </a:prstGeom>
        </p:spPr>
      </p:pic>
      <p:pic>
        <p:nvPicPr>
          <p:cNvPr id="4" name="Picture 4"/>
          <p:cNvPicPr>
            <a:picLocks noChangeAspect="1"/>
          </p:cNvPicPr>
          <p:nvPr/>
        </p:nvPicPr>
        <p:blipFill>
          <a:blip r:embed="rId6"/>
          <a:srcRect l="5529" r="7480" b="18782"/>
          <a:stretch>
            <a:fillRect/>
          </a:stretch>
        </p:blipFill>
        <p:spPr>
          <a:xfrm>
            <a:off x="4233894" y="7643959"/>
            <a:ext cx="3471777" cy="2003877"/>
          </a:xfrm>
          <a:prstGeom prst="rect">
            <a:avLst/>
          </a:prstGeom>
        </p:spPr>
      </p:pic>
      <p:pic>
        <p:nvPicPr>
          <p:cNvPr id="5" name="Picture 5"/>
          <p:cNvPicPr>
            <a:picLocks noChangeAspect="1"/>
          </p:cNvPicPr>
          <p:nvPr/>
        </p:nvPicPr>
        <p:blipFill>
          <a:blip r:embed="rId7"/>
          <a:srcRect t="5" b="5"/>
          <a:stretch>
            <a:fillRect/>
          </a:stretch>
        </p:blipFill>
        <p:spPr>
          <a:xfrm>
            <a:off x="7967609" y="8370637"/>
            <a:ext cx="3103941" cy="803064"/>
          </a:xfrm>
          <a:prstGeom prst="rect">
            <a:avLst/>
          </a:prstGeom>
        </p:spPr>
      </p:pic>
      <p:pic>
        <p:nvPicPr>
          <p:cNvPr id="6" name="Picture 6"/>
          <p:cNvPicPr>
            <a:picLocks noChangeAspect="1"/>
          </p:cNvPicPr>
          <p:nvPr/>
        </p:nvPicPr>
        <p:blipFill>
          <a:blip r:embed="rId8"/>
          <a:srcRect/>
          <a:stretch>
            <a:fillRect/>
          </a:stretch>
        </p:blipFill>
        <p:spPr>
          <a:xfrm>
            <a:off x="10853654" y="7576614"/>
            <a:ext cx="3538562" cy="2501144"/>
          </a:xfrm>
          <a:prstGeom prst="rect">
            <a:avLst/>
          </a:prstGeom>
        </p:spPr>
      </p:pic>
      <p:pic>
        <p:nvPicPr>
          <p:cNvPr id="7" name="Picture 7"/>
          <p:cNvPicPr>
            <a:picLocks noChangeAspect="1"/>
          </p:cNvPicPr>
          <p:nvPr/>
        </p:nvPicPr>
        <p:blipFill>
          <a:blip r:embed="rId9"/>
          <a:srcRect/>
          <a:stretch>
            <a:fillRect/>
          </a:stretch>
        </p:blipFill>
        <p:spPr>
          <a:xfrm>
            <a:off x="13690150" y="7917925"/>
            <a:ext cx="3855826" cy="1708489"/>
          </a:xfrm>
          <a:prstGeom prst="rect">
            <a:avLst/>
          </a:prstGeom>
        </p:spPr>
      </p:pic>
      <p:sp>
        <p:nvSpPr>
          <p:cNvPr id="8" name="TextBox 8"/>
          <p:cNvSpPr txBox="1"/>
          <p:nvPr/>
        </p:nvSpPr>
        <p:spPr>
          <a:xfrm>
            <a:off x="7705672" y="4424374"/>
            <a:ext cx="3538562" cy="1231106"/>
          </a:xfrm>
          <a:prstGeom prst="rect">
            <a:avLst/>
          </a:prstGeom>
        </p:spPr>
        <p:txBody>
          <a:bodyPr wrap="square" lIns="0" tIns="0" rIns="0" bIns="0" rtlCol="0" anchor="t">
            <a:spAutoFit/>
          </a:bodyPr>
          <a:lstStyle/>
          <a:p>
            <a:pPr algn="just">
              <a:lnSpc>
                <a:spcPts val="9599"/>
              </a:lnSpc>
            </a:pPr>
            <a:r>
              <a:rPr lang="en-US" sz="9999" dirty="0">
                <a:solidFill>
                  <a:srgbClr val="29577E"/>
                </a:solidFill>
                <a:latin typeface="Arial Bold"/>
              </a:rPr>
              <a:t>AČIŪ</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46758297F5D943889DF4586297A6B0" ma:contentTypeVersion="16" ma:contentTypeDescription="Create a new document." ma:contentTypeScope="" ma:versionID="a38aa5cc395f2fe1f5fcf8986776c4e3">
  <xsd:schema xmlns:xsd="http://www.w3.org/2001/XMLSchema" xmlns:xs="http://www.w3.org/2001/XMLSchema" xmlns:p="http://schemas.microsoft.com/office/2006/metadata/properties" xmlns:ns2="34ef6fcd-2ebe-49af-888b-89c75c0a17c9" xmlns:ns3="fca49649-0055-4ff2-8e8e-adeb929ee3d1" targetNamespace="http://schemas.microsoft.com/office/2006/metadata/properties" ma:root="true" ma:fieldsID="291ab5fe70a0ab15d21f3497db110a13" ns2:_="" ns3:_="">
    <xsd:import namespace="34ef6fcd-2ebe-49af-888b-89c75c0a17c9"/>
    <xsd:import namespace="fca49649-0055-4ff2-8e8e-adeb929ee3d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ef6fcd-2ebe-49af-888b-89c75c0a17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76d7b672-c80b-44fd-8102-93f7a184f643"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ca49649-0055-4ff2-8e8e-adeb929ee3d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4d17190-06b1-45d0-881d-50be4bfd9ede}" ma:internalName="TaxCatchAll" ma:showField="CatchAllData" ma:web="fca49649-0055-4ff2-8e8e-adeb929ee3d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ca49649-0055-4ff2-8e8e-adeb929ee3d1" xsi:nil="true"/>
    <lcf76f155ced4ddcb4097134ff3c332f xmlns="34ef6fcd-2ebe-49af-888b-89c75c0a17c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F50672F-4A53-45E1-BAC0-9F52D09280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ef6fcd-2ebe-49af-888b-89c75c0a17c9"/>
    <ds:schemaRef ds:uri="fca49649-0055-4ff2-8e8e-adeb929ee3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4768A25-9750-4454-B8CC-240D5419E81A}">
  <ds:schemaRefs>
    <ds:schemaRef ds:uri="http://schemas.microsoft.com/sharepoint/v3/contenttype/forms"/>
  </ds:schemaRefs>
</ds:datastoreItem>
</file>

<file path=customXml/itemProps3.xml><?xml version="1.0" encoding="utf-8"?>
<ds:datastoreItem xmlns:ds="http://schemas.openxmlformats.org/officeDocument/2006/customXml" ds:itemID="{95D2E31F-68AC-45AE-B0C8-CBB4DE05D476}">
  <ds:schemaRefs>
    <ds:schemaRef ds:uri="http://schemas.microsoft.com/office/2006/metadata/properties"/>
    <ds:schemaRef ds:uri="http://schemas.microsoft.com/office/infopath/2007/PartnerControls"/>
    <ds:schemaRef ds:uri="fca49649-0055-4ff2-8e8e-adeb929ee3d1"/>
    <ds:schemaRef ds:uri="34ef6fcd-2ebe-49af-888b-89c75c0a17c9"/>
  </ds:schemaRefs>
</ds:datastoreItem>
</file>

<file path=docProps/app.xml><?xml version="1.0" encoding="utf-8"?>
<Properties xmlns="http://schemas.openxmlformats.org/officeDocument/2006/extended-properties" xmlns:vt="http://schemas.openxmlformats.org/officeDocument/2006/docPropsVTypes">
  <TotalTime>662</TotalTime>
  <Words>3332</Words>
  <Application>Microsoft Office PowerPoint</Application>
  <PresentationFormat>Pasirinktinai</PresentationFormat>
  <Paragraphs>323</Paragraphs>
  <Slides>49</Slides>
  <Notes>3</Notes>
  <HiddenSlides>0</HiddenSlides>
  <MMClips>0</MMClips>
  <ScaleCrop>false</ScaleCrop>
  <HeadingPairs>
    <vt:vector size="6" baseType="variant">
      <vt:variant>
        <vt:lpstr>Naudojami šriftai</vt:lpstr>
      </vt:variant>
      <vt:variant>
        <vt:i4>9</vt:i4>
      </vt:variant>
      <vt:variant>
        <vt:lpstr>Tema</vt:lpstr>
      </vt:variant>
      <vt:variant>
        <vt:i4>2</vt:i4>
      </vt:variant>
      <vt:variant>
        <vt:lpstr>Skaidrių pavadinimai</vt:lpstr>
      </vt:variant>
      <vt:variant>
        <vt:i4>49</vt:i4>
      </vt:variant>
    </vt:vector>
  </HeadingPairs>
  <TitlesOfParts>
    <vt:vector size="60" baseType="lpstr">
      <vt:lpstr>Arial Bold</vt:lpstr>
      <vt:lpstr>Atkinson Hyperlegible</vt:lpstr>
      <vt:lpstr>Calibri </vt:lpstr>
      <vt:lpstr>Arial</vt:lpstr>
      <vt:lpstr>Calibri</vt:lpstr>
      <vt:lpstr>Wingdings</vt:lpstr>
      <vt:lpstr>Symbol</vt:lpstr>
      <vt:lpstr>Times New Roman</vt:lpstr>
      <vt:lpstr>Calibri Light</vt:lpstr>
      <vt:lpstr>Office Theme</vt:lpstr>
      <vt:lpstr>„Office“ tema</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PROGIMNAZIJOS TŪM</vt:lpstr>
      <vt:lpstr>ĮTRAUKUSIS UGDYMAS</vt:lpstr>
      <vt:lpstr>„PowerPoint“ pateiktis</vt:lpstr>
      <vt:lpstr>„PowerPoint“ pateiktis</vt:lpstr>
      <vt:lpstr>„PowerPoint“ pateiktis</vt:lpstr>
      <vt:lpstr>„PowerPoint“ pateiktis</vt:lpstr>
      <vt:lpstr>„PowerPoint“ pateiktis</vt:lpstr>
      <vt:lpstr>„PowerPoint“ pateiktis</vt:lpstr>
      <vt:lpstr>STEAM</vt:lpstr>
      <vt:lpstr>„PowerPoint“ pateiktis</vt:lpstr>
      <vt:lpstr>KULTŪRA</vt:lpstr>
      <vt:lpstr>„PowerPoint“ pateiktis</vt:lpstr>
      <vt:lpstr>PROGIMNAZIJA – TVARI, ATVIRA, INOVATYVI MOKYKLA KIEKVIENAM KAIŠIADORIŲ RAJONO SAVIVALDYBĖS VAIKUI</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TŪM programa Jūsų savivaldybėje: Biržų Rajonas</dc:title>
  <cp:lastModifiedBy>Edita Navickienė</cp:lastModifiedBy>
  <cp:revision>15</cp:revision>
  <dcterms:created xsi:type="dcterms:W3CDTF">2006-08-16T00:00:00Z</dcterms:created>
  <dcterms:modified xsi:type="dcterms:W3CDTF">2023-05-29T10:28:20Z</dcterms:modified>
  <dc:identifier>DAFhUVogll8</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0x0101002846758297F5D943889DF4586297A6B0</vt:lpwstr>
  </property>
</Properties>
</file>