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79" r:id="rId4"/>
    <p:sldId id="280" r:id="rId5"/>
    <p:sldId id="296" r:id="rId6"/>
    <p:sldId id="294" r:id="rId7"/>
    <p:sldId id="295" r:id="rId8"/>
    <p:sldId id="281" r:id="rId9"/>
    <p:sldId id="282" r:id="rId10"/>
    <p:sldId id="283" r:id="rId11"/>
    <p:sldId id="284" r:id="rId12"/>
    <p:sldId id="285" r:id="rId13"/>
    <p:sldId id="286" r:id="rId14"/>
    <p:sldId id="287" r:id="rId15"/>
    <p:sldId id="289" r:id="rId16"/>
    <p:sldId id="290" r:id="rId17"/>
    <p:sldId id="291" r:id="rId18"/>
    <p:sldId id="292" r:id="rId19"/>
    <p:sldId id="293" r:id="rId20"/>
    <p:sldId id="258" r:id="rId21"/>
    <p:sldId id="259" r:id="rId22"/>
    <p:sldId id="262" r:id="rId23"/>
    <p:sldId id="263" r:id="rId24"/>
    <p:sldId id="264" r:id="rId25"/>
    <p:sldId id="265" r:id="rId26"/>
    <p:sldId id="268" r:id="rId27"/>
    <p:sldId id="269" r:id="rId28"/>
    <p:sldId id="270" r:id="rId29"/>
    <p:sldId id="271" r:id="rId30"/>
    <p:sldId id="272" r:id="rId31"/>
    <p:sldId id="273" r:id="rId32"/>
    <p:sldId id="274" r:id="rId33"/>
    <p:sldId id="275" r:id="rId34"/>
    <p:sldId id="276" r:id="rId35"/>
    <p:sldId id="277" r:id="rId36"/>
    <p:sldId id="298" r:id="rId3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7" d="100"/>
          <a:sy n="67" d="100"/>
        </p:scale>
        <p:origin x="604" y="5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Pavadinimo skaidrė">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lt-LT"/>
              <a:t>Spustelėję redag. ruoš. pavad. stilių</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lt-LT"/>
              <a:t>Spustelėkite norėdami redaguoti šablono paantraštės stilių</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87DE6118-2437-4B30-8E3C-4D2BE6020583}" type="datetimeFigureOut">
              <a:rPr lang="en-US" dirty="0"/>
              <a:pPr/>
              <a:t>3/16/2021</a:t>
            </a:fld>
            <a:endParaRPr lang="en-US" dirty="0"/>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69E57DC2-970A-4B3E-BB1C-7A09969E49DF}" type="slidenum">
              <a:rPr lang="en-US" dirty="0"/>
              <a:pPr/>
              <a:t>‹#›</a:t>
            </a:fld>
            <a:endParaRPr lang="en-US" dirty="0"/>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Pavadinimas ir turiny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a:t>Spustelėję redag. ruoš. pavad. stilių</a:t>
            </a:r>
            <a:endParaRPr lang="en-US" dirty="0"/>
          </a:p>
        </p:txBody>
      </p:sp>
      <p:sp>
        <p:nvSpPr>
          <p:cNvPr id="3" name="Content Placeholder 2"/>
          <p:cNvSpPr>
            <a:spLocks noGrp="1"/>
          </p:cNvSpPr>
          <p:nvPr>
            <p:ph idx="1"/>
          </p:nvPr>
        </p:nvSpPr>
        <p:spPr/>
        <p:txBody>
          <a:bodyPr/>
          <a:lstStyle/>
          <a:p>
            <a:pPr lvl="0"/>
            <a:r>
              <a:rPr lang="lt-LT"/>
              <a:t>Redaguoti šablono teksto stilius</a:t>
            </a:r>
          </a:p>
          <a:p>
            <a:pPr lvl="1"/>
            <a:r>
              <a:rPr lang="lt-LT"/>
              <a:t>Antras lygis</a:t>
            </a:r>
          </a:p>
          <a:p>
            <a:pPr lvl="2"/>
            <a:r>
              <a:rPr lang="lt-LT"/>
              <a:t>Trečias lygis</a:t>
            </a:r>
          </a:p>
          <a:p>
            <a:pPr lvl="3"/>
            <a:r>
              <a:rPr lang="lt-LT"/>
              <a:t>Ketvirtas lygis</a:t>
            </a:r>
          </a:p>
          <a:p>
            <a:pPr lvl="4"/>
            <a:r>
              <a:rPr lang="lt-LT"/>
              <a:t>Penktas lygis</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pPr/>
              <a:t>3/16/2021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kcijos antraštė">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lt-LT"/>
              <a:t>Spustelėję redag. ruoš. pavad. stilių</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lt-LT"/>
              <a:t>Redaguoti šablono teksto stilius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87DE6118-2437-4B30-8E3C-4D2BE6020583}" type="datetimeFigureOut">
              <a:rPr lang="en-US" dirty="0"/>
              <a:pPr/>
              <a:t>3/16/2021</a:t>
            </a:fld>
            <a:endParaRPr lang="en-US" dirty="0"/>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7" name="Freeform 6"/>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 turinia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lt-LT"/>
              <a:t>Spustelėję redag. ruoš. pavad. stilių</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lt-LT"/>
              <a:t>Redaguoti šablono teksto stilius</a:t>
            </a:r>
          </a:p>
          <a:p>
            <a:pPr lvl="1"/>
            <a:r>
              <a:rPr lang="lt-LT"/>
              <a:t>Antras lygis</a:t>
            </a:r>
          </a:p>
          <a:p>
            <a:pPr lvl="2"/>
            <a:r>
              <a:rPr lang="lt-LT"/>
              <a:t>Trečias lygis</a:t>
            </a:r>
          </a:p>
          <a:p>
            <a:pPr lvl="3"/>
            <a:r>
              <a:rPr lang="lt-LT"/>
              <a:t>Ketvirtas lygis</a:t>
            </a:r>
          </a:p>
          <a:p>
            <a:pPr lvl="4"/>
            <a:r>
              <a:rPr lang="lt-LT"/>
              <a:t>Penktas lygis</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lt-LT"/>
              <a:t>Redaguoti šablono teksto stilius</a:t>
            </a:r>
          </a:p>
          <a:p>
            <a:pPr lvl="1"/>
            <a:r>
              <a:rPr lang="lt-LT"/>
              <a:t>Antras lygis</a:t>
            </a:r>
          </a:p>
          <a:p>
            <a:pPr lvl="2"/>
            <a:r>
              <a:rPr lang="lt-LT"/>
              <a:t>Trečias lygis</a:t>
            </a:r>
          </a:p>
          <a:p>
            <a:pPr lvl="3"/>
            <a:r>
              <a:rPr lang="lt-LT"/>
              <a:t>Ketvirtas lygis</a:t>
            </a:r>
          </a:p>
          <a:p>
            <a:pPr lvl="4"/>
            <a:r>
              <a:rPr lang="lt-LT"/>
              <a:t>Penktas lygis</a:t>
            </a:r>
            <a:endParaRPr lang="en-US" dirty="0"/>
          </a:p>
        </p:txBody>
      </p:sp>
      <p:sp>
        <p:nvSpPr>
          <p:cNvPr id="5" name="Date Placeholder 4"/>
          <p:cNvSpPr>
            <a:spLocks noGrp="1"/>
          </p:cNvSpPr>
          <p:nvPr>
            <p:ph type="dt" sz="half" idx="10"/>
          </p:nvPr>
        </p:nvSpPr>
        <p:spPr/>
        <p:txBody>
          <a:bodyPr/>
          <a:lstStyle/>
          <a:p>
            <a:fld id="{87DE6118-2437-4B30-8E3C-4D2BE6020583}" type="datetimeFigureOut">
              <a:rPr lang="en-US" dirty="0"/>
              <a:pPr/>
              <a:t>3/16/2021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9E57DC2-970A-4B3E-BB1C-7A09969E49DF}"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Lyginimas">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lt-LT"/>
              <a:t>Spustelėję redag. ruoš. pavad. stilių</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lt-LT"/>
              <a:t>Redaguoti šablono teksto stilius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lt-LT"/>
              <a:t>Redaguoti šablono teksto stilius</a:t>
            </a:r>
          </a:p>
          <a:p>
            <a:pPr lvl="1"/>
            <a:r>
              <a:rPr lang="lt-LT"/>
              <a:t>Antras lygis</a:t>
            </a:r>
          </a:p>
          <a:p>
            <a:pPr lvl="2"/>
            <a:r>
              <a:rPr lang="lt-LT"/>
              <a:t>Trečias lygis</a:t>
            </a:r>
          </a:p>
          <a:p>
            <a:pPr lvl="3"/>
            <a:r>
              <a:rPr lang="lt-LT"/>
              <a:t>Ketvirtas lygis</a:t>
            </a:r>
          </a:p>
          <a:p>
            <a:pPr lvl="4"/>
            <a:r>
              <a:rPr lang="lt-LT"/>
              <a:t>Penktas lygis</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lt-LT"/>
              <a:t>Redaguoti šablono teksto stilius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lt-LT"/>
              <a:t>Redaguoti šablono teksto stilius</a:t>
            </a:r>
          </a:p>
          <a:p>
            <a:pPr lvl="1"/>
            <a:r>
              <a:rPr lang="lt-LT"/>
              <a:t>Antras lygis</a:t>
            </a:r>
          </a:p>
          <a:p>
            <a:pPr lvl="2"/>
            <a:r>
              <a:rPr lang="lt-LT"/>
              <a:t>Trečias lygis</a:t>
            </a:r>
          </a:p>
          <a:p>
            <a:pPr lvl="3"/>
            <a:r>
              <a:rPr lang="lt-LT"/>
              <a:t>Ketvirtas lygis</a:t>
            </a:r>
          </a:p>
          <a:p>
            <a:pPr lvl="4"/>
            <a:r>
              <a:rPr lang="lt-LT"/>
              <a:t>Penktas lygis</a:t>
            </a:r>
            <a:endParaRPr lang="en-US" dirty="0"/>
          </a:p>
        </p:txBody>
      </p:sp>
      <p:sp>
        <p:nvSpPr>
          <p:cNvPr id="7" name="Date Placeholder 6"/>
          <p:cNvSpPr>
            <a:spLocks noGrp="1"/>
          </p:cNvSpPr>
          <p:nvPr>
            <p:ph type="dt" sz="half" idx="10"/>
          </p:nvPr>
        </p:nvSpPr>
        <p:spPr/>
        <p:txBody>
          <a:bodyPr/>
          <a:lstStyle/>
          <a:p>
            <a:fld id="{87DE6118-2437-4B30-8E3C-4D2BE6020583}" type="datetimeFigureOut">
              <a:rPr lang="en-US" dirty="0"/>
              <a:pPr/>
              <a:t>3/16/2021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9E57DC2-970A-4B3E-BB1C-7A09969E49DF}"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k pavadinima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a:t>Spustelėję redag. ruoš. pavad. stilių</a:t>
            </a:r>
            <a:endParaRPr lang="en-US" dirty="0"/>
          </a:p>
        </p:txBody>
      </p:sp>
      <p:sp>
        <p:nvSpPr>
          <p:cNvPr id="3" name="Date Placeholder 2"/>
          <p:cNvSpPr>
            <a:spLocks noGrp="1"/>
          </p:cNvSpPr>
          <p:nvPr>
            <p:ph type="dt" sz="half" idx="10"/>
          </p:nvPr>
        </p:nvSpPr>
        <p:spPr/>
        <p:txBody>
          <a:bodyPr/>
          <a:lstStyle/>
          <a:p>
            <a:fld id="{87DE6118-2437-4B30-8E3C-4D2BE6020583}" type="datetimeFigureOut">
              <a:rPr lang="en-US" dirty="0"/>
              <a:pPr/>
              <a:t>3/16/2021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9E57DC2-970A-4B3E-BB1C-7A09969E49DF}"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ušči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DE6118-2437-4B30-8E3C-4D2BE6020583}" type="datetimeFigureOut">
              <a:rPr lang="en-US" dirty="0"/>
              <a:pPr/>
              <a:t>3/16/2021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9E57DC2-970A-4B3E-BB1C-7A09969E49DF}"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Turinys ir antraštė">
    <p:spTree>
      <p:nvGrpSpPr>
        <p:cNvPr id="1" name=""/>
        <p:cNvGrpSpPr/>
        <p:nvPr/>
      </p:nvGrpSpPr>
      <p:grpSpPr>
        <a:xfrm>
          <a:off x="0" y="0"/>
          <a:ext cx="0" cy="0"/>
          <a:chOff x="0" y="0"/>
          <a:chExt cx="0" cy="0"/>
        </a:xfrm>
      </p:grpSpPr>
      <p:sp>
        <p:nvSpPr>
          <p:cNvPr id="8" name="Rectangle 7"/>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lt-LT"/>
              <a:t>Spustelėję redag. ruoš. pavad. stilių</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lt-LT"/>
              <a:t>Redaguoti šablono teksto stilius</a:t>
            </a:r>
          </a:p>
          <a:p>
            <a:pPr lvl="1"/>
            <a:r>
              <a:rPr lang="lt-LT"/>
              <a:t>Antras lygis</a:t>
            </a:r>
          </a:p>
          <a:p>
            <a:pPr lvl="2"/>
            <a:r>
              <a:rPr lang="lt-LT"/>
              <a:t>Trečias lygis</a:t>
            </a:r>
          </a:p>
          <a:p>
            <a:pPr lvl="3"/>
            <a:r>
              <a:rPr lang="lt-LT"/>
              <a:t>Ketvirtas lygis</a:t>
            </a:r>
          </a:p>
          <a:p>
            <a:pPr lvl="4"/>
            <a:r>
              <a:rPr lang="lt-LT"/>
              <a:t>Penktas lygis</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lt-LT"/>
              <a:t>Redaguoti šablono teksto stilius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3/16/2021</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9" name="Rectangle 8"/>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aveikslėlis ir antraštė">
    <p:spTree>
      <p:nvGrpSpPr>
        <p:cNvPr id="1" name=""/>
        <p:cNvGrpSpPr/>
        <p:nvPr/>
      </p:nvGrpSpPr>
      <p:grpSpPr>
        <a:xfrm>
          <a:off x="0" y="0"/>
          <a:ext cx="0" cy="0"/>
          <a:chOff x="0" y="0"/>
          <a:chExt cx="0" cy="0"/>
        </a:xfrm>
      </p:grpSpPr>
      <p:sp>
        <p:nvSpPr>
          <p:cNvPr id="8" name="Rectangle 7"/>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lt-LT"/>
              <a:t>Spustelėję redag. ruoš. pavad. stilių</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lt-LT"/>
              <a:t>Spustelėkite piktogr. norėdami įtraukti pav.</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lt-LT"/>
              <a:t>Redaguoti šablono teksto stilius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3/16/2021</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9" name="Rectangle 8"/>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Pavadinimas ir vertikalus teksta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a:t>Spustelėję redag. ruoš. pavad. stilių</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lt-LT"/>
              <a:t>Redaguoti šablono teksto stilius</a:t>
            </a:r>
          </a:p>
          <a:p>
            <a:pPr lvl="1"/>
            <a:r>
              <a:rPr lang="lt-LT"/>
              <a:t>Antras lygis</a:t>
            </a:r>
          </a:p>
          <a:p>
            <a:pPr lvl="2"/>
            <a:r>
              <a:rPr lang="lt-LT"/>
              <a:t>Trečias lygis</a:t>
            </a:r>
          </a:p>
          <a:p>
            <a:pPr lvl="3"/>
            <a:r>
              <a:rPr lang="lt-LT"/>
              <a:t>Ketvirtas lygis</a:t>
            </a:r>
          </a:p>
          <a:p>
            <a:pPr lvl="4"/>
            <a:r>
              <a:rPr lang="lt-LT"/>
              <a:t>Penktas lygis</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pPr/>
              <a:t>3/16/2021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us pavadinimas ir teksta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lt-LT"/>
              <a:t>Spustelėję redag. ruoš. pavad. stilių</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lt-LT"/>
              <a:t>Redaguoti šablono teksto stilius</a:t>
            </a:r>
          </a:p>
          <a:p>
            <a:pPr lvl="1"/>
            <a:r>
              <a:rPr lang="lt-LT"/>
              <a:t>Antras lygis</a:t>
            </a:r>
          </a:p>
          <a:p>
            <a:pPr lvl="2"/>
            <a:r>
              <a:rPr lang="lt-LT"/>
              <a:t>Trečias lygis</a:t>
            </a:r>
          </a:p>
          <a:p>
            <a:pPr lvl="3"/>
            <a:r>
              <a:rPr lang="lt-LT"/>
              <a:t>Ketvirtas lygis</a:t>
            </a:r>
          </a:p>
          <a:p>
            <a:pPr lvl="4"/>
            <a:r>
              <a:rPr lang="lt-LT"/>
              <a:t>Penktas lygis</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pPr/>
              <a:t>3/16/2021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lt-LT"/>
              <a:t>Spustelėję redag. ruoš. pavad. stilių</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lt-LT"/>
              <a:t>Redaguoti šablono teksto stilius</a:t>
            </a:r>
          </a:p>
          <a:p>
            <a:pPr lvl="1"/>
            <a:r>
              <a:rPr lang="lt-LT"/>
              <a:t>Antras lygis</a:t>
            </a:r>
          </a:p>
          <a:p>
            <a:pPr lvl="2"/>
            <a:r>
              <a:rPr lang="lt-LT"/>
              <a:t>Trečias lygis</a:t>
            </a:r>
          </a:p>
          <a:p>
            <a:pPr lvl="3"/>
            <a:r>
              <a:rPr lang="lt-LT"/>
              <a:t>Ketvirtas lygis</a:t>
            </a:r>
          </a:p>
          <a:p>
            <a:pPr lvl="4"/>
            <a:r>
              <a:rPr lang="lt-LT"/>
              <a:t>Penktas lygis</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87DE6118-2437-4B30-8E3C-4D2BE6020583}" type="datetimeFigureOut">
              <a:rPr lang="en-US" dirty="0"/>
              <a:pPr/>
              <a:t>3/16/2021</a:t>
            </a:fld>
            <a:endParaRPr lang="en-US" dirty="0"/>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dirty="0"/>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69E57DC2-970A-4B3E-BB1C-7A09969E49DF}" type="slidenum">
              <a:rPr lang="en-US" dirty="0"/>
              <a:pPr/>
              <a:t>‹#›</a:t>
            </a:fld>
            <a:endParaRPr lang="en-US" dirty="0"/>
          </a:p>
        </p:txBody>
      </p:sp>
      <p:sp>
        <p:nvSpPr>
          <p:cNvPr id="9" name="Rectangle 8"/>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hyperlink" Target="https://www.youtube.com/watch?v=J_SnKKwFQuU&amp;feature=emb_title"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ctrTitle"/>
          </p:nvPr>
        </p:nvSpPr>
        <p:spPr>
          <a:xfrm>
            <a:off x="1571104" y="1514133"/>
            <a:ext cx="9212328" cy="2098226"/>
          </a:xfrm>
        </p:spPr>
        <p:txBody>
          <a:bodyPr/>
          <a:lstStyle/>
          <a:p>
            <a:r>
              <a:rPr lang="lt-LT" sz="4500" dirty="0"/>
              <a:t>Informacija tėvams </a:t>
            </a:r>
            <a:br>
              <a:rPr lang="lt-LT" sz="4500" dirty="0"/>
            </a:br>
            <a:r>
              <a:rPr lang="lt-LT" sz="4500" dirty="0"/>
              <a:t>ir </a:t>
            </a:r>
            <a:br>
              <a:rPr lang="lt-LT" sz="4500" dirty="0"/>
            </a:br>
            <a:r>
              <a:rPr lang="lt-LT" sz="4500" dirty="0"/>
              <a:t>ugdymo įstaigoms</a:t>
            </a:r>
            <a:br>
              <a:rPr lang="lt-LT" sz="4500" dirty="0"/>
            </a:br>
            <a:r>
              <a:rPr lang="lt-LT" sz="4500" dirty="0"/>
              <a:t>testavimas kaupiniais</a:t>
            </a:r>
          </a:p>
        </p:txBody>
      </p:sp>
      <p:sp>
        <p:nvSpPr>
          <p:cNvPr id="3" name="Antrinis pavadinimas 2"/>
          <p:cNvSpPr>
            <a:spLocks noGrp="1"/>
          </p:cNvSpPr>
          <p:nvPr>
            <p:ph type="subTitle" idx="1"/>
          </p:nvPr>
        </p:nvSpPr>
        <p:spPr>
          <a:xfrm>
            <a:off x="2859581" y="3782290"/>
            <a:ext cx="6635375" cy="1027469"/>
          </a:xfrm>
        </p:spPr>
        <p:txBody>
          <a:bodyPr>
            <a:normAutofit fontScale="92500"/>
          </a:bodyPr>
          <a:lstStyle/>
          <a:p>
            <a:r>
              <a:rPr lang="lt-LT" dirty="0"/>
              <a:t>Informacija paruošta remiantis „VS Vilnius sveikiau“</a:t>
            </a:r>
          </a:p>
          <a:p>
            <a:r>
              <a:rPr lang="lt-LT" dirty="0"/>
              <a:t>https://cutt.ly/BzXiU5g</a:t>
            </a:r>
          </a:p>
        </p:txBody>
      </p:sp>
      <p:pic>
        <p:nvPicPr>
          <p:cNvPr id="4" name="Paveikslėlis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83094" y="4979690"/>
            <a:ext cx="1788350" cy="726517"/>
          </a:xfrm>
          <a:prstGeom prst="rect">
            <a:avLst/>
          </a:prstGeom>
        </p:spPr>
      </p:pic>
    </p:spTree>
    <p:extLst>
      <p:ext uri="{BB962C8B-B14F-4D97-AF65-F5344CB8AC3E}">
        <p14:creationId xmlns:p14="http://schemas.microsoft.com/office/powerpoint/2010/main" val="37137820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1371600" y="685800"/>
            <a:ext cx="9601200" cy="793865"/>
          </a:xfrm>
        </p:spPr>
        <p:txBody>
          <a:bodyPr>
            <a:normAutofit fontScale="90000"/>
          </a:bodyPr>
          <a:lstStyle/>
          <a:p>
            <a:pPr algn="ctr"/>
            <a:r>
              <a:rPr lang="lt-LT" sz="4000" b="1" dirty="0"/>
              <a:t>STATISTIKA (Atnaujinta 2021-03-15)</a:t>
            </a:r>
            <a:br>
              <a:rPr lang="lt-LT" sz="4000" b="1" dirty="0"/>
            </a:br>
            <a:endParaRPr lang="lt-LT" sz="4000" dirty="0"/>
          </a:p>
        </p:txBody>
      </p:sp>
      <p:pic>
        <p:nvPicPr>
          <p:cNvPr id="4" name="Paveikslėlis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3888" y="1942538"/>
            <a:ext cx="10276623" cy="3325043"/>
          </a:xfrm>
          <a:prstGeom prst="rect">
            <a:avLst/>
          </a:prstGeom>
        </p:spPr>
      </p:pic>
    </p:spTree>
    <p:extLst>
      <p:ext uri="{BB962C8B-B14F-4D97-AF65-F5344CB8AC3E}">
        <p14:creationId xmlns:p14="http://schemas.microsoft.com/office/powerpoint/2010/main" val="39084113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avadinimas 1"/>
          <p:cNvSpPr txBox="1">
            <a:spLocks/>
          </p:cNvSpPr>
          <p:nvPr/>
        </p:nvSpPr>
        <p:spPr>
          <a:xfrm>
            <a:off x="1330037" y="2187464"/>
            <a:ext cx="10133214" cy="2916550"/>
          </a:xfrm>
          <a:prstGeom prst="rect">
            <a:avLst/>
          </a:prstGeom>
        </p:spPr>
        <p:txBody>
          <a:bodyPr vert="horz" lIns="91440" tIns="45720" rIns="91440" bIns="45720" rtlCol="0" anchor="t">
            <a:noAutofit/>
          </a:bodyPr>
          <a:lst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a:lstStyle>
          <a:p>
            <a:pPr algn="ctr"/>
            <a:r>
              <a:rPr lang="lt-LT" sz="8000" b="1" dirty="0"/>
              <a:t>TYRIMO KAUPINIAIS PROCESAS</a:t>
            </a:r>
          </a:p>
        </p:txBody>
      </p:sp>
    </p:spTree>
    <p:extLst>
      <p:ext uri="{BB962C8B-B14F-4D97-AF65-F5344CB8AC3E}">
        <p14:creationId xmlns:p14="http://schemas.microsoft.com/office/powerpoint/2010/main" val="3497322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normAutofit/>
          </a:bodyPr>
          <a:lstStyle/>
          <a:p>
            <a:r>
              <a:rPr lang="lt-LT" sz="3600" b="1" dirty="0"/>
              <a:t>Kaip vykdomas tyrimas?</a:t>
            </a:r>
            <a:endParaRPr lang="lt-LT" sz="3600" dirty="0"/>
          </a:p>
        </p:txBody>
      </p:sp>
      <p:sp>
        <p:nvSpPr>
          <p:cNvPr id="3" name="Turinio vietos rezervavimo ženklas 2"/>
          <p:cNvSpPr>
            <a:spLocks noGrp="1"/>
          </p:cNvSpPr>
          <p:nvPr>
            <p:ph idx="1"/>
          </p:nvPr>
        </p:nvSpPr>
        <p:spPr>
          <a:xfrm>
            <a:off x="1371600" y="1428750"/>
            <a:ext cx="9601200" cy="3581400"/>
          </a:xfrm>
        </p:spPr>
        <p:txBody>
          <a:bodyPr>
            <a:normAutofit fontScale="92500" lnSpcReduction="20000"/>
          </a:bodyPr>
          <a:lstStyle/>
          <a:p>
            <a:pPr algn="just">
              <a:lnSpc>
                <a:spcPct val="150000"/>
              </a:lnSpc>
            </a:pPr>
            <a:r>
              <a:rPr lang="lt-LT" dirty="0"/>
              <a:t>Tyrimas vykdomas dviem etapais. </a:t>
            </a:r>
          </a:p>
          <a:p>
            <a:pPr algn="just">
              <a:lnSpc>
                <a:spcPct val="150000"/>
              </a:lnSpc>
            </a:pPr>
            <a:r>
              <a:rPr lang="lt-LT" dirty="0"/>
              <a:t>Pirmuoju etapu tyrimas atliekamas pradinių klasių mokiniams ir jų namų ūkių nariams bei mokyklose kontaktiniu būdu dirbantiems darbuotojams ir jų namų  ūkiams. Tyrimas atliekamas mobiliame punkte. </a:t>
            </a:r>
          </a:p>
          <a:p>
            <a:pPr algn="just">
              <a:lnSpc>
                <a:spcPct val="150000"/>
              </a:lnSpc>
            </a:pPr>
            <a:r>
              <a:rPr lang="lt-LT" dirty="0"/>
              <a:t>Antruoju etapu, po 4–7 dienų, tyrimas atliekamas mokykloje, jame dalyvauja tik mokiniai ir, kontaktiniu būdu dirbantys, darbuotojai. Antruoju etapu atliekamas tyrimas kartojamas periodiškai, tiriant tik mokinius ir mokyklos darbuotojus, turinčius kontaktą su mokiniais.</a:t>
            </a:r>
          </a:p>
        </p:txBody>
      </p:sp>
    </p:spTree>
    <p:extLst>
      <p:ext uri="{BB962C8B-B14F-4D97-AF65-F5344CB8AC3E}">
        <p14:creationId xmlns:p14="http://schemas.microsoft.com/office/powerpoint/2010/main" val="31229303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normAutofit/>
          </a:bodyPr>
          <a:lstStyle/>
          <a:p>
            <a:r>
              <a:rPr lang="lt-LT" sz="3600" b="1" dirty="0"/>
              <a:t>Kas yra namų ūkis?</a:t>
            </a:r>
            <a:endParaRPr lang="lt-LT" sz="3600" dirty="0"/>
          </a:p>
        </p:txBody>
      </p:sp>
      <p:sp>
        <p:nvSpPr>
          <p:cNvPr id="3" name="Turinio vietos rezervavimo ženklas 2"/>
          <p:cNvSpPr>
            <a:spLocks noGrp="1"/>
          </p:cNvSpPr>
          <p:nvPr>
            <p:ph idx="1"/>
          </p:nvPr>
        </p:nvSpPr>
        <p:spPr>
          <a:xfrm>
            <a:off x="1371600" y="1230283"/>
            <a:ext cx="9601200" cy="3581400"/>
          </a:xfrm>
        </p:spPr>
        <p:txBody>
          <a:bodyPr/>
          <a:lstStyle/>
          <a:p>
            <a:r>
              <a:rPr lang="lt-LT" dirty="0"/>
              <a:t>Mokinys ar darbuotojas ir kartu gyvenantys jo šeimos nariai.</a:t>
            </a:r>
          </a:p>
        </p:txBody>
      </p:sp>
    </p:spTree>
    <p:extLst>
      <p:ext uri="{BB962C8B-B14F-4D97-AF65-F5344CB8AC3E}">
        <p14:creationId xmlns:p14="http://schemas.microsoft.com/office/powerpoint/2010/main" val="33880051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normAutofit/>
          </a:bodyPr>
          <a:lstStyle/>
          <a:p>
            <a:r>
              <a:rPr lang="lt-LT" sz="3600" b="1" dirty="0"/>
              <a:t>Ką reiškia tyrimas kaupinių metodu?</a:t>
            </a:r>
          </a:p>
        </p:txBody>
      </p:sp>
      <p:sp>
        <p:nvSpPr>
          <p:cNvPr id="3" name="Turinio vietos rezervavimo ženklas 2"/>
          <p:cNvSpPr>
            <a:spLocks noGrp="1"/>
          </p:cNvSpPr>
          <p:nvPr>
            <p:ph idx="1"/>
          </p:nvPr>
        </p:nvSpPr>
        <p:spPr>
          <a:xfrm>
            <a:off x="1371600" y="1428750"/>
            <a:ext cx="9601200" cy="3581400"/>
          </a:xfrm>
        </p:spPr>
        <p:txBody>
          <a:bodyPr/>
          <a:lstStyle/>
          <a:p>
            <a:pPr algn="just">
              <a:lnSpc>
                <a:spcPct val="150000"/>
              </a:lnSpc>
            </a:pPr>
            <a:r>
              <a:rPr lang="lt-LT" dirty="0"/>
              <a:t>Atliekant profilaktinį tyrimą kaupinių metodu, </a:t>
            </a:r>
            <a:r>
              <a:rPr lang="lt-LT" dirty="0" err="1"/>
              <a:t>ėminiai</a:t>
            </a:r>
            <a:r>
              <a:rPr lang="lt-LT" dirty="0"/>
              <a:t> grupuojami iki 5 </a:t>
            </a:r>
            <a:r>
              <a:rPr lang="lt-LT" dirty="0" err="1"/>
              <a:t>ėminių</a:t>
            </a:r>
            <a:r>
              <a:rPr lang="lt-LT" dirty="0"/>
              <a:t> toje pačioje </a:t>
            </a:r>
            <a:r>
              <a:rPr lang="lt-LT" dirty="0" err="1"/>
              <a:t>virusologinėje</a:t>
            </a:r>
            <a:r>
              <a:rPr lang="lt-LT" dirty="0"/>
              <a:t> terpėje. Taikant šį tyrimo metodą specialus tamponėlis įkišamas į nosies landą ne giliau kaip </a:t>
            </a:r>
            <a:r>
              <a:rPr lang="lt-LT" b="1" i="1" u="sng" dirty="0">
                <a:solidFill>
                  <a:srgbClr val="FF0000"/>
                </a:solidFill>
              </a:rPr>
              <a:t>1,5–2</a:t>
            </a:r>
            <a:r>
              <a:rPr lang="lt-LT" dirty="0"/>
              <a:t> cm.</a:t>
            </a:r>
          </a:p>
        </p:txBody>
      </p:sp>
    </p:spTree>
    <p:extLst>
      <p:ext uri="{BB962C8B-B14F-4D97-AF65-F5344CB8AC3E}">
        <p14:creationId xmlns:p14="http://schemas.microsoft.com/office/powerpoint/2010/main" val="25741203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1371599" y="685800"/>
            <a:ext cx="10482349" cy="1485900"/>
          </a:xfrm>
        </p:spPr>
        <p:txBody>
          <a:bodyPr>
            <a:noAutofit/>
          </a:bodyPr>
          <a:lstStyle/>
          <a:p>
            <a:r>
              <a:rPr lang="lt-LT" sz="3600" b="1" dirty="0"/>
              <a:t>Kuo kaupinių metodu atliekamas tyrimas skiriasi nuo įprastai atliekamo tyrimo iš nosiaryklės mobiliuosiuose punktuose?</a:t>
            </a:r>
          </a:p>
        </p:txBody>
      </p:sp>
      <p:sp>
        <p:nvSpPr>
          <p:cNvPr id="3" name="Turinio vietos rezervavimo ženklas 2"/>
          <p:cNvSpPr>
            <a:spLocks noGrp="1"/>
          </p:cNvSpPr>
          <p:nvPr>
            <p:ph idx="1"/>
          </p:nvPr>
        </p:nvSpPr>
        <p:spPr/>
        <p:txBody>
          <a:bodyPr/>
          <a:lstStyle/>
          <a:p>
            <a:pPr algn="just">
              <a:lnSpc>
                <a:spcPct val="150000"/>
              </a:lnSpc>
            </a:pPr>
            <a:r>
              <a:rPr lang="lt-LT" dirty="0"/>
              <a:t>Tyrimas kaupinių metodu atliekamas imant po mėginį iš nosies landos </a:t>
            </a:r>
            <a:r>
              <a:rPr lang="lt-LT" b="1" i="1" u="sng" dirty="0">
                <a:solidFill>
                  <a:srgbClr val="FF0000"/>
                </a:solidFill>
              </a:rPr>
              <a:t>(negiliai, 1,5–2 cm)</a:t>
            </a:r>
            <a:r>
              <a:rPr lang="lt-LT" dirty="0"/>
              <a:t> kiekvienam namų ūkio nariui, kurių </a:t>
            </a:r>
            <a:r>
              <a:rPr lang="lt-LT" dirty="0" err="1"/>
              <a:t>ėminiai</a:t>
            </a:r>
            <a:r>
              <a:rPr lang="lt-LT" dirty="0"/>
              <a:t> grupuojami viename mėgintuvėlyje. </a:t>
            </a:r>
          </a:p>
          <a:p>
            <a:pPr algn="just">
              <a:lnSpc>
                <a:spcPct val="150000"/>
              </a:lnSpc>
            </a:pPr>
            <a:r>
              <a:rPr lang="lt-LT" dirty="0"/>
              <a:t>Standartinis PGR tyrimas yra atliekamas vienam asmeniui imant mėginį iš nosiaryklės (giliau nei nosies landos), dedant paimtą mėginį į individualų, asmeniui skirtą, mėgintuvėlį.</a:t>
            </a:r>
          </a:p>
        </p:txBody>
      </p:sp>
    </p:spTree>
    <p:extLst>
      <p:ext uri="{BB962C8B-B14F-4D97-AF65-F5344CB8AC3E}">
        <p14:creationId xmlns:p14="http://schemas.microsoft.com/office/powerpoint/2010/main" val="41272098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normAutofit/>
          </a:bodyPr>
          <a:lstStyle/>
          <a:p>
            <a:r>
              <a:rPr lang="lt-LT" sz="3600" b="1" dirty="0"/>
              <a:t>Kaip registruotis į tyrimą kaupinių metodu?</a:t>
            </a:r>
            <a:endParaRPr lang="lt-LT" sz="3600" dirty="0"/>
          </a:p>
        </p:txBody>
      </p:sp>
      <p:sp>
        <p:nvSpPr>
          <p:cNvPr id="3" name="Turinio vietos rezervavimo ženklas 2"/>
          <p:cNvSpPr>
            <a:spLocks noGrp="1"/>
          </p:cNvSpPr>
          <p:nvPr>
            <p:ph idx="1"/>
          </p:nvPr>
        </p:nvSpPr>
        <p:spPr>
          <a:xfrm>
            <a:off x="1371600" y="1428750"/>
            <a:ext cx="9601200" cy="3581400"/>
          </a:xfrm>
        </p:spPr>
        <p:txBody>
          <a:bodyPr>
            <a:normAutofit fontScale="92500" lnSpcReduction="10000"/>
          </a:bodyPr>
          <a:lstStyle/>
          <a:p>
            <a:pPr algn="just">
              <a:lnSpc>
                <a:spcPct val="150000"/>
              </a:lnSpc>
            </a:pPr>
            <a:r>
              <a:rPr lang="lt-LT" dirty="0"/>
              <a:t>Sutinkantys testuotis namų ūkio asmenų duomenys (asmens kodas, vardas, pavardė, telefonas) yra pateikiami ugdymo įstaigai. Visi asmenys yra užregistruojami ir gauna tai patvirtinančią trumpąją žinutę. Tyrimo atsakymai taip pat siunčiami trumpąja telefono žinute.</a:t>
            </a:r>
          </a:p>
          <a:p>
            <a:pPr algn="just">
              <a:lnSpc>
                <a:spcPct val="150000"/>
              </a:lnSpc>
            </a:pPr>
            <a:r>
              <a:rPr lang="lt-LT" dirty="0"/>
              <a:t>Jei namų ūkio tyrimo atsakymas teigiamas, SMS žinute siunčiamas kvietimas kaupinio nariui užsiregistruoti standartiniam testui atlikti. Tokiu atveju kviečiama registruotis www.1808.lt elektroniniu būdu arba telefonu 1808 PGR profilaktiniam tyrimui.</a:t>
            </a:r>
          </a:p>
          <a:p>
            <a:endParaRPr lang="lt-LT" dirty="0"/>
          </a:p>
        </p:txBody>
      </p:sp>
    </p:spTree>
    <p:extLst>
      <p:ext uri="{BB962C8B-B14F-4D97-AF65-F5344CB8AC3E}">
        <p14:creationId xmlns:p14="http://schemas.microsoft.com/office/powerpoint/2010/main" val="13564287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normAutofit/>
          </a:bodyPr>
          <a:lstStyle/>
          <a:p>
            <a:r>
              <a:rPr lang="lt-LT" sz="3600" b="1" dirty="0"/>
              <a:t>Kaip sužinoti kada atvykti atlikti tyrimą?</a:t>
            </a:r>
            <a:endParaRPr lang="lt-LT" sz="3600" dirty="0"/>
          </a:p>
        </p:txBody>
      </p:sp>
      <p:sp>
        <p:nvSpPr>
          <p:cNvPr id="3" name="Turinio vietos rezervavimo ženklas 2"/>
          <p:cNvSpPr>
            <a:spLocks noGrp="1"/>
          </p:cNvSpPr>
          <p:nvPr>
            <p:ph idx="1"/>
          </p:nvPr>
        </p:nvSpPr>
        <p:spPr>
          <a:xfrm>
            <a:off x="1371600" y="1428750"/>
            <a:ext cx="9601200" cy="3581400"/>
          </a:xfrm>
        </p:spPr>
        <p:txBody>
          <a:bodyPr/>
          <a:lstStyle/>
          <a:p>
            <a:pPr algn="just">
              <a:lnSpc>
                <a:spcPct val="150000"/>
              </a:lnSpc>
            </a:pPr>
            <a:r>
              <a:rPr lang="lt-LT" dirty="0"/>
              <a:t>Kiekvienas namų ūkio narys nurodytu telefonu gaus SMS žinutę apie tyrimo atlikimo datą ir valandą. Kiekvienam namų ūkiui iš anksto skiriamas individualus tyrimo atlikimo laikas.</a:t>
            </a:r>
          </a:p>
        </p:txBody>
      </p:sp>
    </p:spTree>
    <p:extLst>
      <p:ext uri="{BB962C8B-B14F-4D97-AF65-F5344CB8AC3E}">
        <p14:creationId xmlns:p14="http://schemas.microsoft.com/office/powerpoint/2010/main" val="41520844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1371599" y="685800"/>
            <a:ext cx="10415847" cy="1485900"/>
          </a:xfrm>
        </p:spPr>
        <p:txBody>
          <a:bodyPr>
            <a:normAutofit/>
          </a:bodyPr>
          <a:lstStyle/>
          <a:p>
            <a:r>
              <a:rPr lang="lt-LT" sz="3600" b="1" dirty="0"/>
              <a:t>Ar galiu rinktis testo atlikimo laiką? Kas bus, jei negalėsiu atvykti paskirtu laiku?</a:t>
            </a:r>
            <a:endParaRPr lang="lt-LT" sz="3600" dirty="0"/>
          </a:p>
        </p:txBody>
      </p:sp>
      <p:sp>
        <p:nvSpPr>
          <p:cNvPr id="3" name="Turinio vietos rezervavimo ženklas 2"/>
          <p:cNvSpPr>
            <a:spLocks noGrp="1"/>
          </p:cNvSpPr>
          <p:nvPr>
            <p:ph idx="1"/>
          </p:nvPr>
        </p:nvSpPr>
        <p:spPr>
          <a:xfrm>
            <a:off x="1371600" y="1936865"/>
            <a:ext cx="9601200" cy="3581400"/>
          </a:xfrm>
        </p:spPr>
        <p:txBody>
          <a:bodyPr/>
          <a:lstStyle/>
          <a:p>
            <a:pPr algn="just">
              <a:lnSpc>
                <a:spcPct val="150000"/>
              </a:lnSpc>
            </a:pPr>
            <a:r>
              <a:rPr lang="lt-LT" dirty="0"/>
              <a:t>Raginama atvykti nurodytu laiku. Atsiradus nenumatytoms ir itin sudėtingoms situacijoms, galima atvykti kitu, nei trumpojoje žinutėje nurodyta, laiku, tačiau tokiu atveju gali tekti palaukti eilėje. Kitomis dienomis testuotis nebus galima – reikės derinti atskirai.</a:t>
            </a:r>
          </a:p>
        </p:txBody>
      </p:sp>
    </p:spTree>
    <p:extLst>
      <p:ext uri="{BB962C8B-B14F-4D97-AF65-F5344CB8AC3E}">
        <p14:creationId xmlns:p14="http://schemas.microsoft.com/office/powerpoint/2010/main" val="5982214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1371600" y="685800"/>
            <a:ext cx="10582102" cy="1485900"/>
          </a:xfrm>
        </p:spPr>
        <p:txBody>
          <a:bodyPr>
            <a:normAutofit/>
          </a:bodyPr>
          <a:lstStyle/>
          <a:p>
            <a:r>
              <a:rPr lang="lt-LT" sz="3600" b="1" dirty="0"/>
              <a:t>Ar visi vieno namų ūkio nariai turi atvykti atlikti tyrimo į mobilųjį punktą vienu metu?</a:t>
            </a:r>
            <a:endParaRPr lang="lt-LT" sz="3600" dirty="0"/>
          </a:p>
        </p:txBody>
      </p:sp>
      <p:sp>
        <p:nvSpPr>
          <p:cNvPr id="3" name="Turinio vietos rezervavimo ženklas 2"/>
          <p:cNvSpPr>
            <a:spLocks noGrp="1"/>
          </p:cNvSpPr>
          <p:nvPr>
            <p:ph idx="1"/>
          </p:nvPr>
        </p:nvSpPr>
        <p:spPr>
          <a:xfrm>
            <a:off x="1371600" y="1945178"/>
            <a:ext cx="9601200" cy="3581400"/>
          </a:xfrm>
        </p:spPr>
        <p:txBody>
          <a:bodyPr/>
          <a:lstStyle/>
          <a:p>
            <a:r>
              <a:rPr lang="lt-LT" dirty="0"/>
              <a:t>Taip.</a:t>
            </a:r>
          </a:p>
        </p:txBody>
      </p:sp>
    </p:spTree>
    <p:extLst>
      <p:ext uri="{BB962C8B-B14F-4D97-AF65-F5344CB8AC3E}">
        <p14:creationId xmlns:p14="http://schemas.microsoft.com/office/powerpoint/2010/main" val="11355425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avadinimas 1"/>
          <p:cNvSpPr txBox="1">
            <a:spLocks/>
          </p:cNvSpPr>
          <p:nvPr/>
        </p:nvSpPr>
        <p:spPr>
          <a:xfrm>
            <a:off x="1330037" y="2187464"/>
            <a:ext cx="10133214" cy="2916550"/>
          </a:xfrm>
          <a:prstGeom prst="rect">
            <a:avLst/>
          </a:prstGeom>
        </p:spPr>
        <p:txBody>
          <a:bodyPr vert="horz" lIns="91440" tIns="45720" rIns="91440" bIns="45720" rtlCol="0" anchor="t">
            <a:noAutofit/>
          </a:bodyPr>
          <a:lst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a:lstStyle>
          <a:p>
            <a:pPr algn="ctr"/>
            <a:r>
              <a:rPr lang="lt-LT" sz="8000" b="1" dirty="0"/>
              <a:t>KONTAKTINIO UGDYMO PROCESAS</a:t>
            </a:r>
          </a:p>
        </p:txBody>
      </p:sp>
    </p:spTree>
    <p:extLst>
      <p:ext uri="{BB962C8B-B14F-4D97-AF65-F5344CB8AC3E}">
        <p14:creationId xmlns:p14="http://schemas.microsoft.com/office/powerpoint/2010/main" val="19014088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1371599" y="685800"/>
            <a:ext cx="10482349" cy="1485900"/>
          </a:xfrm>
        </p:spPr>
        <p:txBody>
          <a:bodyPr>
            <a:noAutofit/>
          </a:bodyPr>
          <a:lstStyle/>
          <a:p>
            <a:r>
              <a:rPr lang="lt-LT" sz="3600" b="1" dirty="0"/>
              <a:t>Ar sugrįžimas savanoriškas, ar privalomas visiems? Ar kaupinio tyrimas prieš grįžtant privalomas, ar tik rekomenduojamas?</a:t>
            </a:r>
            <a:endParaRPr lang="lt-LT" sz="3600" dirty="0"/>
          </a:p>
        </p:txBody>
      </p:sp>
      <p:sp>
        <p:nvSpPr>
          <p:cNvPr id="3" name="Turinio vietos rezervavimo ženklas 2"/>
          <p:cNvSpPr>
            <a:spLocks noGrp="1"/>
          </p:cNvSpPr>
          <p:nvPr>
            <p:ph idx="1"/>
          </p:nvPr>
        </p:nvSpPr>
        <p:spPr/>
        <p:txBody>
          <a:bodyPr/>
          <a:lstStyle/>
          <a:p>
            <a:pPr algn="just">
              <a:lnSpc>
                <a:spcPct val="150000"/>
              </a:lnSpc>
            </a:pPr>
            <a:r>
              <a:rPr lang="lt-LT" dirty="0"/>
              <a:t>Grįžimas į kontaktinį ugdymą tik savanoriškas ir rekomenduojamas. </a:t>
            </a:r>
          </a:p>
          <a:p>
            <a:pPr algn="just">
              <a:lnSpc>
                <a:spcPct val="150000"/>
              </a:lnSpc>
            </a:pPr>
            <a:r>
              <a:rPr lang="lt-LT" dirty="0"/>
              <a:t>Tam, kad pradėti mokytis kontaktiniu būdu mokykloje, mokinio tėvai / globėjai turės pasirašyti sutikimą atlikti tyrimą bei sutikti, kad mokiniai toliau kas 4–7 d. atliktų tyrimus mokykloje.</a:t>
            </a:r>
          </a:p>
        </p:txBody>
      </p:sp>
    </p:spTree>
    <p:extLst>
      <p:ext uri="{BB962C8B-B14F-4D97-AF65-F5344CB8AC3E}">
        <p14:creationId xmlns:p14="http://schemas.microsoft.com/office/powerpoint/2010/main" val="10067495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1371599" y="685800"/>
            <a:ext cx="10507287" cy="1485900"/>
          </a:xfrm>
        </p:spPr>
        <p:txBody>
          <a:bodyPr>
            <a:noAutofit/>
          </a:bodyPr>
          <a:lstStyle/>
          <a:p>
            <a:r>
              <a:rPr lang="lt-LT" sz="3600" b="1" dirty="0"/>
              <a:t>Ar galės į kontaktinį ugdymą grįžti tie mokiniai, kurių tėvai / globėjai nesutinka, kad vaikai būtų testuojami?</a:t>
            </a:r>
            <a:endParaRPr lang="lt-LT" sz="3600" dirty="0"/>
          </a:p>
        </p:txBody>
      </p:sp>
      <p:sp>
        <p:nvSpPr>
          <p:cNvPr id="3" name="Turinio vietos rezervavimo ženklas 2"/>
          <p:cNvSpPr>
            <a:spLocks noGrp="1"/>
          </p:cNvSpPr>
          <p:nvPr>
            <p:ph idx="1"/>
          </p:nvPr>
        </p:nvSpPr>
        <p:spPr/>
        <p:txBody>
          <a:bodyPr/>
          <a:lstStyle/>
          <a:p>
            <a:pPr algn="just">
              <a:lnSpc>
                <a:spcPct val="150000"/>
              </a:lnSpc>
            </a:pPr>
            <a:r>
              <a:rPr lang="lt-LT" dirty="0"/>
              <a:t>Negalės. </a:t>
            </a:r>
          </a:p>
          <a:p>
            <a:pPr algn="just">
              <a:lnSpc>
                <a:spcPct val="150000"/>
              </a:lnSpc>
            </a:pPr>
            <a:r>
              <a:rPr lang="lt-LT" dirty="0"/>
              <a:t>Nesitestuojančių namų ūkių vaikai tęs ugdymą nuotoliniu būdu. </a:t>
            </a:r>
          </a:p>
          <a:p>
            <a:pPr algn="just">
              <a:lnSpc>
                <a:spcPct val="150000"/>
              </a:lnSpc>
            </a:pPr>
            <a:r>
              <a:rPr lang="lt-LT" dirty="0"/>
              <a:t>Taip pat nuotolinis ugdymas bus organizuojamas ir sergantiems vaikams.</a:t>
            </a:r>
          </a:p>
        </p:txBody>
      </p:sp>
    </p:spTree>
    <p:extLst>
      <p:ext uri="{BB962C8B-B14F-4D97-AF65-F5344CB8AC3E}">
        <p14:creationId xmlns:p14="http://schemas.microsoft.com/office/powerpoint/2010/main" val="20677692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1371599" y="685800"/>
            <a:ext cx="10482349" cy="1485900"/>
          </a:xfrm>
        </p:spPr>
        <p:txBody>
          <a:bodyPr>
            <a:normAutofit/>
          </a:bodyPr>
          <a:lstStyle/>
          <a:p>
            <a:r>
              <a:rPr lang="lt-LT" sz="3600" b="1" dirty="0"/>
              <a:t>Jei tėvai persigalvoja, ar galima atsisakyti vaiką mokyti kontaktiniu būdu?</a:t>
            </a:r>
            <a:endParaRPr lang="lt-LT" sz="3600" dirty="0"/>
          </a:p>
        </p:txBody>
      </p:sp>
      <p:sp>
        <p:nvSpPr>
          <p:cNvPr id="3" name="Turinio vietos rezervavimo ženklas 2"/>
          <p:cNvSpPr>
            <a:spLocks noGrp="1"/>
          </p:cNvSpPr>
          <p:nvPr>
            <p:ph idx="1"/>
          </p:nvPr>
        </p:nvSpPr>
        <p:spPr>
          <a:xfrm>
            <a:off x="1371599" y="1704109"/>
            <a:ext cx="9601200" cy="3581400"/>
          </a:xfrm>
        </p:spPr>
        <p:txBody>
          <a:bodyPr/>
          <a:lstStyle/>
          <a:p>
            <a:pPr algn="just">
              <a:lnSpc>
                <a:spcPct val="150000"/>
              </a:lnSpc>
            </a:pPr>
            <a:r>
              <a:rPr lang="lt-LT" dirty="0"/>
              <a:t>Taip, jei šeima persigalvotų, gali parašyti prašymą ir vaiką vėl grąžinti mokytis per nuotolį.</a:t>
            </a:r>
          </a:p>
        </p:txBody>
      </p:sp>
    </p:spTree>
    <p:extLst>
      <p:ext uri="{BB962C8B-B14F-4D97-AF65-F5344CB8AC3E}">
        <p14:creationId xmlns:p14="http://schemas.microsoft.com/office/powerpoint/2010/main" val="11007325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1371599" y="685800"/>
            <a:ext cx="10623665" cy="1485900"/>
          </a:xfrm>
        </p:spPr>
        <p:txBody>
          <a:bodyPr>
            <a:normAutofit/>
          </a:bodyPr>
          <a:lstStyle/>
          <a:p>
            <a:r>
              <a:rPr lang="lt-LT" sz="3600" b="1" dirty="0"/>
              <a:t>Kaip mokykloje turės būti organizuojamas kontaktinis ugdymas?</a:t>
            </a:r>
            <a:endParaRPr lang="lt-LT" sz="3600" dirty="0"/>
          </a:p>
        </p:txBody>
      </p:sp>
      <p:sp>
        <p:nvSpPr>
          <p:cNvPr id="3" name="Turinio vietos rezervavimo ženklas 2"/>
          <p:cNvSpPr>
            <a:spLocks noGrp="1"/>
          </p:cNvSpPr>
          <p:nvPr>
            <p:ph idx="1"/>
          </p:nvPr>
        </p:nvSpPr>
        <p:spPr>
          <a:xfrm>
            <a:off x="1371599" y="1712422"/>
            <a:ext cx="9601200" cy="3581400"/>
          </a:xfrm>
        </p:spPr>
        <p:txBody>
          <a:bodyPr/>
          <a:lstStyle/>
          <a:p>
            <a:pPr algn="just">
              <a:lnSpc>
                <a:spcPct val="150000"/>
              </a:lnSpc>
            </a:pPr>
            <a:r>
              <a:rPr lang="lt-LT" dirty="0"/>
              <a:t>Kontaktinis ugdymas turi būti organizuojamas klasės principu, griežtai laikantis visų saugumo reikalavimų: reguliuojant srautus, laikantis visų higienos reikalavimų, nerengiant bendrų kelių klasių veiklų, saugiai organizuojant vaikų maitinimą ir poilsio laiką.</a:t>
            </a:r>
          </a:p>
        </p:txBody>
      </p:sp>
    </p:spTree>
    <p:extLst>
      <p:ext uri="{BB962C8B-B14F-4D97-AF65-F5344CB8AC3E}">
        <p14:creationId xmlns:p14="http://schemas.microsoft.com/office/powerpoint/2010/main" val="1279398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normAutofit/>
          </a:bodyPr>
          <a:lstStyle/>
          <a:p>
            <a:r>
              <a:rPr lang="lt-LT" sz="3600" b="1" dirty="0"/>
              <a:t>Ar vaikai mokykloje privalės dėvėti kaukes?</a:t>
            </a:r>
            <a:endParaRPr lang="lt-LT" sz="3600" dirty="0"/>
          </a:p>
        </p:txBody>
      </p:sp>
      <p:sp>
        <p:nvSpPr>
          <p:cNvPr id="3" name="Turinio vietos rezervavimo ženklas 2"/>
          <p:cNvSpPr>
            <a:spLocks noGrp="1"/>
          </p:cNvSpPr>
          <p:nvPr>
            <p:ph idx="1"/>
          </p:nvPr>
        </p:nvSpPr>
        <p:spPr>
          <a:xfrm>
            <a:off x="1453979" y="1906385"/>
            <a:ext cx="9601200" cy="3581400"/>
          </a:xfrm>
        </p:spPr>
        <p:txBody>
          <a:bodyPr/>
          <a:lstStyle/>
          <a:p>
            <a:pPr algn="just">
              <a:lnSpc>
                <a:spcPct val="150000"/>
              </a:lnSpc>
            </a:pPr>
            <a:r>
              <a:rPr lang="lt-LT" dirty="0"/>
              <a:t>Klasės nariams priėmus sprendimą, kaukės gali būti nedėvimos klasėje, jei jos mokiniai yra periodiškai testuojami.</a:t>
            </a:r>
          </a:p>
        </p:txBody>
      </p:sp>
    </p:spTree>
    <p:extLst>
      <p:ext uri="{BB962C8B-B14F-4D97-AF65-F5344CB8AC3E}">
        <p14:creationId xmlns:p14="http://schemas.microsoft.com/office/powerpoint/2010/main" val="21483224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normAutofit/>
          </a:bodyPr>
          <a:lstStyle/>
          <a:p>
            <a:r>
              <a:rPr lang="lt-LT" sz="3600" b="1" dirty="0"/>
              <a:t>Ar galimas hibridinis mokymas?</a:t>
            </a:r>
            <a:endParaRPr lang="lt-LT" sz="3600" dirty="0"/>
          </a:p>
        </p:txBody>
      </p:sp>
      <p:sp>
        <p:nvSpPr>
          <p:cNvPr id="3" name="Turinio vietos rezervavimo ženklas 2"/>
          <p:cNvSpPr>
            <a:spLocks noGrp="1"/>
          </p:cNvSpPr>
          <p:nvPr>
            <p:ph idx="1"/>
          </p:nvPr>
        </p:nvSpPr>
        <p:spPr>
          <a:xfrm>
            <a:off x="1371600" y="1213659"/>
            <a:ext cx="9601200" cy="3581400"/>
          </a:xfrm>
        </p:spPr>
        <p:txBody>
          <a:bodyPr/>
          <a:lstStyle/>
          <a:p>
            <a:pPr algn="just">
              <a:lnSpc>
                <a:spcPct val="150000"/>
              </a:lnSpc>
            </a:pPr>
            <a:r>
              <a:rPr lang="lt-LT" dirty="0"/>
              <a:t>Hibridinis mokymas priklauso nuo mokyklos pasirengimo. </a:t>
            </a:r>
          </a:p>
          <a:p>
            <a:pPr algn="just">
              <a:lnSpc>
                <a:spcPct val="150000"/>
              </a:lnSpc>
            </a:pPr>
            <a:r>
              <a:rPr lang="lt-LT" dirty="0"/>
              <a:t>Hibridinis mokymasis yra didelis iššūkis mokytojams, ne visi gali turėti tam pritaikytą įrangą.</a:t>
            </a:r>
          </a:p>
          <a:p>
            <a:pPr algn="just">
              <a:lnSpc>
                <a:spcPct val="150000"/>
              </a:lnSpc>
            </a:pPr>
            <a:r>
              <a:rPr lang="lt-LT" dirty="0"/>
              <a:t>Hibridinis mokymas – tai mokymas, kuomet lygiagrečiai derinami skirtingi mokymo būdai, </a:t>
            </a:r>
            <a:r>
              <a:rPr lang="lt-LT" dirty="0" err="1"/>
              <a:t>t.y</a:t>
            </a:r>
            <a:r>
              <a:rPr lang="lt-LT" dirty="0"/>
              <a:t>. kai per pamoką dalis mokinių mokosi kontaktiniu būdu mokykloje, o kita dalis – per nuotolį.</a:t>
            </a:r>
          </a:p>
          <a:p>
            <a:endParaRPr lang="lt-LT" dirty="0"/>
          </a:p>
        </p:txBody>
      </p:sp>
    </p:spTree>
    <p:extLst>
      <p:ext uri="{BB962C8B-B14F-4D97-AF65-F5344CB8AC3E}">
        <p14:creationId xmlns:p14="http://schemas.microsoft.com/office/powerpoint/2010/main" val="11117966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avadinimas 1"/>
          <p:cNvSpPr txBox="1">
            <a:spLocks/>
          </p:cNvSpPr>
          <p:nvPr/>
        </p:nvSpPr>
        <p:spPr>
          <a:xfrm>
            <a:off x="1105593" y="2204089"/>
            <a:ext cx="10615352" cy="2916550"/>
          </a:xfrm>
          <a:prstGeom prst="rect">
            <a:avLst/>
          </a:prstGeom>
        </p:spPr>
        <p:txBody>
          <a:bodyPr vert="horz" lIns="91440" tIns="45720" rIns="91440" bIns="45720" rtlCol="0" anchor="t">
            <a:noAutofit/>
          </a:bodyPr>
          <a:lst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a:lstStyle>
          <a:p>
            <a:pPr algn="ctr"/>
            <a:r>
              <a:rPr lang="lt-LT" sz="8000" b="1" dirty="0"/>
              <a:t>DAŽNIAUSIAI UŽDUODAMI KLAUSIMAI</a:t>
            </a:r>
          </a:p>
        </p:txBody>
      </p:sp>
    </p:spTree>
    <p:extLst>
      <p:ext uri="{BB962C8B-B14F-4D97-AF65-F5344CB8AC3E}">
        <p14:creationId xmlns:p14="http://schemas.microsoft.com/office/powerpoint/2010/main" val="25474998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normAutofit/>
          </a:bodyPr>
          <a:lstStyle/>
          <a:p>
            <a:r>
              <a:rPr lang="lt-LT" sz="3600" b="1" dirty="0"/>
              <a:t>Kas suteikė teisę atlikti tyrimą kaupinių metodu?</a:t>
            </a:r>
            <a:endParaRPr lang="lt-LT" sz="3600" dirty="0"/>
          </a:p>
        </p:txBody>
      </p:sp>
      <p:sp>
        <p:nvSpPr>
          <p:cNvPr id="3" name="Turinio vietos rezervavimo ženklas 2"/>
          <p:cNvSpPr>
            <a:spLocks noGrp="1"/>
          </p:cNvSpPr>
          <p:nvPr>
            <p:ph idx="1"/>
          </p:nvPr>
        </p:nvSpPr>
        <p:spPr>
          <a:xfrm>
            <a:off x="1371600" y="1707854"/>
            <a:ext cx="9601200" cy="3581400"/>
          </a:xfrm>
        </p:spPr>
        <p:txBody>
          <a:bodyPr>
            <a:normAutofit/>
          </a:bodyPr>
          <a:lstStyle/>
          <a:p>
            <a:pPr algn="just">
              <a:lnSpc>
                <a:spcPct val="150000"/>
              </a:lnSpc>
            </a:pPr>
            <a:r>
              <a:rPr lang="lt-LT" dirty="0"/>
              <a:t>Lietuvos Respublikos sveikatos apsaugos ministerija suteikė galimybę organizuoti ir koordinuoti savanorišką profilaktinį mokinių ir ugdymo įstaigų darbuotojų, galinčių turėti kontaktą su mokiniais, kaupinių tyrimą, kai </a:t>
            </a:r>
            <a:r>
              <a:rPr lang="lt-LT" dirty="0" err="1"/>
              <a:t>ėminiai</a:t>
            </a:r>
            <a:r>
              <a:rPr lang="lt-LT" dirty="0"/>
              <a:t> grupuojami toje pačioje </a:t>
            </a:r>
            <a:r>
              <a:rPr lang="lt-LT" dirty="0" err="1"/>
              <a:t>virusologinėje</a:t>
            </a:r>
            <a:r>
              <a:rPr lang="lt-LT" dirty="0"/>
              <a:t> terpėje.</a:t>
            </a:r>
          </a:p>
        </p:txBody>
      </p:sp>
    </p:spTree>
    <p:extLst>
      <p:ext uri="{BB962C8B-B14F-4D97-AF65-F5344CB8AC3E}">
        <p14:creationId xmlns:p14="http://schemas.microsoft.com/office/powerpoint/2010/main" val="6528573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1371600" y="685800"/>
            <a:ext cx="10540538" cy="1485900"/>
          </a:xfrm>
        </p:spPr>
        <p:txBody>
          <a:bodyPr>
            <a:normAutofit/>
          </a:bodyPr>
          <a:lstStyle/>
          <a:p>
            <a:r>
              <a:rPr lang="lt-LT" sz="3600" b="1" dirty="0"/>
              <a:t>Kas pateikė rekomendacijas, kaip atlikti tyrimą kaupinių metodu?</a:t>
            </a:r>
            <a:endParaRPr lang="lt-LT" sz="3600" dirty="0"/>
          </a:p>
        </p:txBody>
      </p:sp>
      <p:sp>
        <p:nvSpPr>
          <p:cNvPr id="3" name="Turinio vietos rezervavimo ženklas 2"/>
          <p:cNvSpPr>
            <a:spLocks noGrp="1"/>
          </p:cNvSpPr>
          <p:nvPr>
            <p:ph idx="1"/>
          </p:nvPr>
        </p:nvSpPr>
        <p:spPr>
          <a:xfrm>
            <a:off x="1371600" y="1737361"/>
            <a:ext cx="9601200" cy="3581400"/>
          </a:xfrm>
        </p:spPr>
        <p:txBody>
          <a:bodyPr/>
          <a:lstStyle/>
          <a:p>
            <a:r>
              <a:rPr lang="lt-LT" dirty="0"/>
              <a:t>Nepriklausomų ekspertų taryba prie Lietuvos Respublikos Vyriausybės.</a:t>
            </a:r>
          </a:p>
        </p:txBody>
      </p:sp>
    </p:spTree>
    <p:extLst>
      <p:ext uri="{BB962C8B-B14F-4D97-AF65-F5344CB8AC3E}">
        <p14:creationId xmlns:p14="http://schemas.microsoft.com/office/powerpoint/2010/main" val="10617043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normAutofit/>
          </a:bodyPr>
          <a:lstStyle/>
          <a:p>
            <a:r>
              <a:rPr lang="lt-LT" sz="3600" b="1" dirty="0"/>
              <a:t>Kas gali dalyvauti tyrime?</a:t>
            </a:r>
            <a:endParaRPr lang="lt-LT" sz="3600" dirty="0"/>
          </a:p>
        </p:txBody>
      </p:sp>
      <p:sp>
        <p:nvSpPr>
          <p:cNvPr id="3" name="Turinio vietos rezervavimo ženklas 2"/>
          <p:cNvSpPr>
            <a:spLocks noGrp="1"/>
          </p:cNvSpPr>
          <p:nvPr>
            <p:ph idx="1"/>
          </p:nvPr>
        </p:nvSpPr>
        <p:spPr>
          <a:xfrm>
            <a:off x="1371600" y="1221971"/>
            <a:ext cx="9601200" cy="3581400"/>
          </a:xfrm>
        </p:spPr>
        <p:txBody>
          <a:bodyPr/>
          <a:lstStyle/>
          <a:p>
            <a:pPr algn="just">
              <a:lnSpc>
                <a:spcPct val="150000"/>
              </a:lnSpc>
            </a:pPr>
            <a:r>
              <a:rPr lang="lt-LT" dirty="0"/>
              <a:t>Ugdymo įstaigos mokiniai, ugdomi pagal pradinio ugdymo programą, ir jų namų ūkių (kartu gyvenančių asmenų) nariai bei mokyklose kontaktiniu būdu dirbantys darbuotojai ir jų namų ūkių nariai.</a:t>
            </a:r>
          </a:p>
        </p:txBody>
      </p:sp>
    </p:spTree>
    <p:extLst>
      <p:ext uri="{BB962C8B-B14F-4D97-AF65-F5344CB8AC3E}">
        <p14:creationId xmlns:p14="http://schemas.microsoft.com/office/powerpoint/2010/main" val="11312102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normAutofit/>
          </a:bodyPr>
          <a:lstStyle/>
          <a:p>
            <a:r>
              <a:rPr lang="lt-LT" sz="3600" b="1" dirty="0"/>
              <a:t>Kam nereikia / negalima testuotis?</a:t>
            </a:r>
            <a:endParaRPr lang="lt-LT" sz="3600" dirty="0"/>
          </a:p>
        </p:txBody>
      </p:sp>
      <p:sp>
        <p:nvSpPr>
          <p:cNvPr id="3" name="Turinio vietos rezervavimo ženklas 2"/>
          <p:cNvSpPr>
            <a:spLocks noGrp="1"/>
          </p:cNvSpPr>
          <p:nvPr>
            <p:ph idx="1"/>
          </p:nvPr>
        </p:nvSpPr>
        <p:spPr>
          <a:xfrm>
            <a:off x="1371600" y="1238596"/>
            <a:ext cx="9601200" cy="3581400"/>
          </a:xfrm>
        </p:spPr>
        <p:txBody>
          <a:bodyPr>
            <a:normAutofit lnSpcReduction="10000"/>
          </a:bodyPr>
          <a:lstStyle/>
          <a:p>
            <a:pPr algn="just">
              <a:lnSpc>
                <a:spcPct val="150000"/>
              </a:lnSpc>
            </a:pPr>
            <a:r>
              <a:rPr lang="lt-LT" dirty="0"/>
              <a:t>Kaupinių PGR tyrimų neatlikti asmenims:</a:t>
            </a:r>
          </a:p>
          <a:p>
            <a:pPr algn="just">
              <a:lnSpc>
                <a:spcPct val="150000"/>
              </a:lnSpc>
            </a:pPr>
            <a:r>
              <a:rPr lang="lt-LT" dirty="0"/>
              <a:t> kuriems prieš mažiau nei 90 dienų iki kaupinių PGR tyrimo atlikimo dienos PGR tyrimu arba greituoju SARS-CoV-2 antigeno testu buvo patvirtinta COVID-19 liga (</a:t>
            </a:r>
            <a:r>
              <a:rPr lang="lt-LT" dirty="0" err="1"/>
              <a:t>koronaviruso</a:t>
            </a:r>
            <a:r>
              <a:rPr lang="lt-LT" dirty="0"/>
              <a:t> infekcija), </a:t>
            </a:r>
          </a:p>
          <a:p>
            <a:pPr algn="just">
              <a:lnSpc>
                <a:spcPct val="150000"/>
              </a:lnSpc>
            </a:pPr>
            <a:r>
              <a:rPr lang="lt-LT" dirty="0"/>
              <a:t>kurie prieš mažiau nei 60 dienų yra gavę teigiamą serologinio tyrimo atsakymą,</a:t>
            </a:r>
          </a:p>
          <a:p>
            <a:pPr algn="just">
              <a:lnSpc>
                <a:spcPct val="150000"/>
              </a:lnSpc>
            </a:pPr>
            <a:r>
              <a:rPr lang="lt-LT" dirty="0"/>
              <a:t>kurie yra paskiepyti COVID-19 ligos (</a:t>
            </a:r>
            <a:r>
              <a:rPr lang="lt-LT" dirty="0" err="1"/>
              <a:t>koronaviruso</a:t>
            </a:r>
            <a:r>
              <a:rPr lang="lt-LT" dirty="0"/>
              <a:t> infekcijos) vakcina pagal pilną skiepijimo schemą.</a:t>
            </a:r>
          </a:p>
        </p:txBody>
      </p:sp>
    </p:spTree>
    <p:extLst>
      <p:ext uri="{BB962C8B-B14F-4D97-AF65-F5344CB8AC3E}">
        <p14:creationId xmlns:p14="http://schemas.microsoft.com/office/powerpoint/2010/main" val="32870456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1371599" y="685800"/>
            <a:ext cx="10623665" cy="1485900"/>
          </a:xfrm>
        </p:spPr>
        <p:txBody>
          <a:bodyPr>
            <a:noAutofit/>
          </a:bodyPr>
          <a:lstStyle/>
          <a:p>
            <a:r>
              <a:rPr lang="lt-LT" sz="2800" b="1" dirty="0"/>
              <a:t>Ar, tiriant namų ūkio asmenis, reikia įtraukti tą, kuris yra persirgęs </a:t>
            </a:r>
            <a:r>
              <a:rPr lang="lt-LT" sz="2800" b="1" dirty="0" err="1"/>
              <a:t>koronavirusu</a:t>
            </a:r>
            <a:r>
              <a:rPr lang="lt-LT" sz="2800" b="1" dirty="0"/>
              <a:t> mažiau nei prieš 90 dienų? Pavyzdžiui, jei vienas tėvų sirgo </a:t>
            </a:r>
            <a:r>
              <a:rPr lang="lt-LT" sz="2800" b="1" dirty="0" err="1"/>
              <a:t>koronavirusu</a:t>
            </a:r>
            <a:r>
              <a:rPr lang="lt-LT" sz="2800" b="1" dirty="0"/>
              <a:t> mažiau nei prieš 90 d., o kiti namų ūkio asmenys ne?</a:t>
            </a:r>
            <a:endParaRPr lang="lt-LT" sz="2800" dirty="0"/>
          </a:p>
        </p:txBody>
      </p:sp>
      <p:sp>
        <p:nvSpPr>
          <p:cNvPr id="3" name="Turinio vietos rezervavimo ženklas 2"/>
          <p:cNvSpPr>
            <a:spLocks noGrp="1"/>
          </p:cNvSpPr>
          <p:nvPr>
            <p:ph idx="1"/>
          </p:nvPr>
        </p:nvSpPr>
        <p:spPr/>
        <p:txBody>
          <a:bodyPr/>
          <a:lstStyle/>
          <a:p>
            <a:pPr algn="just">
              <a:lnSpc>
                <a:spcPct val="150000"/>
              </a:lnSpc>
            </a:pPr>
            <a:r>
              <a:rPr lang="lt-LT" dirty="0"/>
              <a:t>Jei namų ūkyje yra asmuo, sirgęs </a:t>
            </a:r>
            <a:r>
              <a:rPr lang="lt-LT" dirty="0" err="1"/>
              <a:t>koronavirusu</a:t>
            </a:r>
            <a:r>
              <a:rPr lang="lt-LT" dirty="0"/>
              <a:t> mažiau nei prieš 90 dienų, jam testuotis nereikia, visi kiti asmenys turi testą atlikti.</a:t>
            </a:r>
          </a:p>
        </p:txBody>
      </p:sp>
    </p:spTree>
    <p:extLst>
      <p:ext uri="{BB962C8B-B14F-4D97-AF65-F5344CB8AC3E}">
        <p14:creationId xmlns:p14="http://schemas.microsoft.com/office/powerpoint/2010/main" val="5956916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1371599" y="685800"/>
            <a:ext cx="10573789" cy="1485900"/>
          </a:xfrm>
        </p:spPr>
        <p:txBody>
          <a:bodyPr>
            <a:noAutofit/>
          </a:bodyPr>
          <a:lstStyle/>
          <a:p>
            <a:r>
              <a:rPr lang="lt-LT" sz="3200" b="1" dirty="0"/>
              <a:t>Jei mokinys yra persirgęs </a:t>
            </a:r>
            <a:r>
              <a:rPr lang="lt-LT" sz="3200" b="1" dirty="0" err="1"/>
              <a:t>koronavirusu</a:t>
            </a:r>
            <a:r>
              <a:rPr lang="lt-LT" sz="3200" b="1" dirty="0"/>
              <a:t> mažiau nei prieš 90 dienų, ar jis bei jo namų ūkis turi atlikti tyrimą kaupinių metodu?</a:t>
            </a:r>
            <a:endParaRPr lang="lt-LT" sz="3200" dirty="0"/>
          </a:p>
        </p:txBody>
      </p:sp>
      <p:sp>
        <p:nvSpPr>
          <p:cNvPr id="3" name="Turinio vietos rezervavimo ženklas 2"/>
          <p:cNvSpPr>
            <a:spLocks noGrp="1"/>
          </p:cNvSpPr>
          <p:nvPr>
            <p:ph idx="1"/>
          </p:nvPr>
        </p:nvSpPr>
        <p:spPr>
          <a:xfrm>
            <a:off x="1371600" y="2094788"/>
            <a:ext cx="9601200" cy="635317"/>
          </a:xfrm>
        </p:spPr>
        <p:txBody>
          <a:bodyPr/>
          <a:lstStyle/>
          <a:p>
            <a:r>
              <a:rPr lang="lt-LT" dirty="0"/>
              <a:t>Ne, neturi atlikti nei mokinys, nei jo namų ūkio nariai.</a:t>
            </a:r>
          </a:p>
        </p:txBody>
      </p:sp>
      <p:sp>
        <p:nvSpPr>
          <p:cNvPr id="4" name="Pavadinimas 1"/>
          <p:cNvSpPr txBox="1">
            <a:spLocks/>
          </p:cNvSpPr>
          <p:nvPr/>
        </p:nvSpPr>
        <p:spPr>
          <a:xfrm>
            <a:off x="1340428" y="2688827"/>
            <a:ext cx="9601200" cy="816032"/>
          </a:xfrm>
          <a:prstGeom prst="rect">
            <a:avLst/>
          </a:prstGeom>
        </p:spPr>
        <p:txBody>
          <a:bodyPr vert="horz" lIns="91440" tIns="45720" rIns="91440" bIns="45720" rtlCol="0" anchor="t">
            <a:noAutofit/>
          </a:bodyPr>
          <a:lst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a:lstStyle>
          <a:p>
            <a:r>
              <a:rPr lang="lt-LT" sz="3200" b="1" dirty="0"/>
              <a:t>Ar tyrimo atlikimas mokamas?</a:t>
            </a:r>
            <a:endParaRPr lang="lt-LT" sz="3200" dirty="0"/>
          </a:p>
        </p:txBody>
      </p:sp>
      <p:sp>
        <p:nvSpPr>
          <p:cNvPr id="5" name="Turinio vietos rezervavimo ženklas 2"/>
          <p:cNvSpPr txBox="1">
            <a:spLocks/>
          </p:cNvSpPr>
          <p:nvPr/>
        </p:nvSpPr>
        <p:spPr>
          <a:xfrm>
            <a:off x="1371600" y="3335408"/>
            <a:ext cx="9601200" cy="721129"/>
          </a:xfrm>
          <a:prstGeom prst="rect">
            <a:avLst/>
          </a:prstGeom>
        </p:spPr>
        <p:txBody>
          <a:bodyPr vert="horz" lIns="91440" tIns="45720" rIns="91440" bIns="45720" rtlCol="0">
            <a:normAutofit/>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r>
              <a:rPr lang="lt-LT" dirty="0"/>
              <a:t>Ne, nemokamas.</a:t>
            </a:r>
          </a:p>
        </p:txBody>
      </p:sp>
      <p:sp>
        <p:nvSpPr>
          <p:cNvPr id="7" name="Pavadinimas 1"/>
          <p:cNvSpPr txBox="1">
            <a:spLocks/>
          </p:cNvSpPr>
          <p:nvPr/>
        </p:nvSpPr>
        <p:spPr>
          <a:xfrm>
            <a:off x="1340428" y="3960168"/>
            <a:ext cx="10604960" cy="1485900"/>
          </a:xfrm>
          <a:prstGeom prst="rect">
            <a:avLst/>
          </a:prstGeom>
        </p:spPr>
        <p:txBody>
          <a:bodyPr vert="horz" lIns="91440" tIns="45720" rIns="91440" bIns="45720" rtlCol="0" anchor="t">
            <a:noAutofit/>
          </a:bodyPr>
          <a:lst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a:lstStyle>
          <a:p>
            <a:r>
              <a:rPr lang="lt-LT" sz="3200" b="1" dirty="0"/>
              <a:t>Ar tyrimas kaupinių metodu yra patikimas? Ir koks yra jo tikslumas?</a:t>
            </a:r>
            <a:endParaRPr lang="lt-LT" sz="3200" dirty="0"/>
          </a:p>
        </p:txBody>
      </p:sp>
      <p:sp>
        <p:nvSpPr>
          <p:cNvPr id="8" name="Turinio vietos rezervavimo ženklas 2"/>
          <p:cNvSpPr txBox="1">
            <a:spLocks/>
          </p:cNvSpPr>
          <p:nvPr/>
        </p:nvSpPr>
        <p:spPr>
          <a:xfrm>
            <a:off x="1340428" y="4979498"/>
            <a:ext cx="9601200" cy="721129"/>
          </a:xfrm>
          <a:prstGeom prst="rect">
            <a:avLst/>
          </a:prstGeom>
        </p:spPr>
        <p:txBody>
          <a:bodyPr vert="horz" lIns="91440" tIns="45720" rIns="91440" bIns="45720" rtlCol="0">
            <a:normAutofit/>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r>
              <a:rPr lang="lt-LT" dirty="0"/>
              <a:t>Patikimas. Tikslumas 94 procentai.</a:t>
            </a:r>
          </a:p>
        </p:txBody>
      </p:sp>
    </p:spTree>
    <p:extLst>
      <p:ext uri="{BB962C8B-B14F-4D97-AF65-F5344CB8AC3E}">
        <p14:creationId xmlns:p14="http://schemas.microsoft.com/office/powerpoint/2010/main" val="24539961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1371599" y="685800"/>
            <a:ext cx="10731731" cy="1485900"/>
          </a:xfrm>
        </p:spPr>
        <p:txBody>
          <a:bodyPr>
            <a:normAutofit/>
          </a:bodyPr>
          <a:lstStyle/>
          <a:p>
            <a:r>
              <a:rPr lang="lt-LT" sz="3600" b="1" dirty="0"/>
              <a:t>Jei vaikas reguliariai bendrauja su močiute arba seneliu, ar jai / jam taip pat reikės atlikti testą?</a:t>
            </a:r>
            <a:endParaRPr lang="lt-LT" sz="3600" dirty="0"/>
          </a:p>
        </p:txBody>
      </p:sp>
      <p:sp>
        <p:nvSpPr>
          <p:cNvPr id="3" name="Turinio vietos rezervavimo ženklas 2"/>
          <p:cNvSpPr>
            <a:spLocks noGrp="1"/>
          </p:cNvSpPr>
          <p:nvPr>
            <p:ph idx="1"/>
          </p:nvPr>
        </p:nvSpPr>
        <p:spPr>
          <a:xfrm>
            <a:off x="1371599" y="1745673"/>
            <a:ext cx="9601200" cy="3581400"/>
          </a:xfrm>
        </p:spPr>
        <p:txBody>
          <a:bodyPr/>
          <a:lstStyle/>
          <a:p>
            <a:r>
              <a:rPr lang="lt-LT" dirty="0"/>
              <a:t>Burbulą sudarantys kontaktai testuotis gali, bet neprivalo.</a:t>
            </a:r>
          </a:p>
        </p:txBody>
      </p:sp>
    </p:spTree>
    <p:extLst>
      <p:ext uri="{BB962C8B-B14F-4D97-AF65-F5344CB8AC3E}">
        <p14:creationId xmlns:p14="http://schemas.microsoft.com/office/powerpoint/2010/main" val="12712517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1371600" y="685800"/>
            <a:ext cx="10515600" cy="1485900"/>
          </a:xfrm>
        </p:spPr>
        <p:txBody>
          <a:bodyPr>
            <a:noAutofit/>
          </a:bodyPr>
          <a:lstStyle/>
          <a:p>
            <a:r>
              <a:rPr lang="lt-LT" sz="3600" b="1" dirty="0"/>
              <a:t>Jei vaiko šeima negyvena kartu, o vaikas gyvena keletą dienų su tėčiu, keletą dienų su mama, – ar abiem namų ūkiams reikia atlikti tyrimą?</a:t>
            </a:r>
            <a:endParaRPr lang="lt-LT" sz="3600" dirty="0"/>
          </a:p>
        </p:txBody>
      </p:sp>
      <p:sp>
        <p:nvSpPr>
          <p:cNvPr id="3" name="Turinio vietos rezervavimo ženklas 2"/>
          <p:cNvSpPr>
            <a:spLocks noGrp="1"/>
          </p:cNvSpPr>
          <p:nvPr>
            <p:ph idx="1"/>
          </p:nvPr>
        </p:nvSpPr>
        <p:spPr>
          <a:xfrm>
            <a:off x="1462217" y="2764824"/>
            <a:ext cx="9601200" cy="3581400"/>
          </a:xfrm>
        </p:spPr>
        <p:txBody>
          <a:bodyPr>
            <a:normAutofit lnSpcReduction="10000"/>
          </a:bodyPr>
          <a:lstStyle/>
          <a:p>
            <a:pPr algn="just">
              <a:lnSpc>
                <a:spcPct val="150000"/>
              </a:lnSpc>
            </a:pPr>
            <a:r>
              <a:rPr lang="lt-LT" dirty="0"/>
              <a:t>Pageidautina, kad asmenys atvyktų visi kaip vienas namų ūkis. </a:t>
            </a:r>
          </a:p>
          <a:p>
            <a:pPr algn="just">
              <a:lnSpc>
                <a:spcPct val="150000"/>
              </a:lnSpc>
            </a:pPr>
            <a:r>
              <a:rPr lang="lt-LT" dirty="0"/>
              <a:t>Jei nėra galimybių, gali atvykti kaip du skirtingi namų ūkiai, tokiu atveju vaikas turės atvykti tik su vieno namų ūkio asmenimis, kitas namų ūkis atvyktų atskirai ir be vaiko. </a:t>
            </a:r>
          </a:p>
          <a:p>
            <a:pPr algn="just">
              <a:lnSpc>
                <a:spcPct val="150000"/>
              </a:lnSpc>
            </a:pPr>
            <a:r>
              <a:rPr lang="lt-LT" dirty="0"/>
              <a:t>Jei bent vieno iš šių namų ūkių tyrimo, atlikto kaupinių metodu, atsakymas bus teigiamas, tai abu namų ūkiai turės atvykti pakartotinai atlikti PGR tyrimą (iš nosiaryklės).</a:t>
            </a:r>
          </a:p>
        </p:txBody>
      </p:sp>
    </p:spTree>
    <p:extLst>
      <p:ext uri="{BB962C8B-B14F-4D97-AF65-F5344CB8AC3E}">
        <p14:creationId xmlns:p14="http://schemas.microsoft.com/office/powerpoint/2010/main" val="37959584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1371599" y="685800"/>
            <a:ext cx="10640291" cy="1485900"/>
          </a:xfrm>
        </p:spPr>
        <p:txBody>
          <a:bodyPr>
            <a:normAutofit/>
          </a:bodyPr>
          <a:lstStyle/>
          <a:p>
            <a:r>
              <a:rPr lang="lt-LT" sz="3600" b="1" dirty="0"/>
              <a:t>Ar privalo tyrimą atlikti visi namų ūkio nariai, ar gali, pavyzdžiui, trys iš penkių?</a:t>
            </a:r>
            <a:endParaRPr lang="lt-LT" sz="3600" dirty="0"/>
          </a:p>
        </p:txBody>
      </p:sp>
      <p:sp>
        <p:nvSpPr>
          <p:cNvPr id="3" name="Turinio vietos rezervavimo ženklas 2"/>
          <p:cNvSpPr>
            <a:spLocks noGrp="1"/>
          </p:cNvSpPr>
          <p:nvPr>
            <p:ph idx="1"/>
          </p:nvPr>
        </p:nvSpPr>
        <p:spPr>
          <a:xfrm>
            <a:off x="1371599" y="1712422"/>
            <a:ext cx="9601200" cy="3581400"/>
          </a:xfrm>
        </p:spPr>
        <p:txBody>
          <a:bodyPr/>
          <a:lstStyle/>
          <a:p>
            <a:pPr algn="just">
              <a:lnSpc>
                <a:spcPct val="150000"/>
              </a:lnSpc>
            </a:pPr>
            <a:r>
              <a:rPr lang="lt-LT" dirty="0"/>
              <a:t>Raginama testuotis visą šeimą iki 5 narių (įskaitant mokinį, mokyklos darbuotoją). Jei namų ūkį sudaro 2 nariai, turi testuotis 2 asmenys.  Optimalus kaupinio skaičius yra 3–5 mėginiai viename </a:t>
            </a:r>
            <a:r>
              <a:rPr lang="lt-LT" dirty="0" err="1"/>
              <a:t>kaupinyje</a:t>
            </a:r>
            <a:r>
              <a:rPr lang="lt-LT" dirty="0"/>
              <a:t>. Kuo daugiau šeimos narių testuosis, tuo tikslesnė ligos diagnostika šeimoje (testo pagalba išskiriami ir </a:t>
            </a:r>
            <a:r>
              <a:rPr lang="lt-LT" dirty="0" err="1"/>
              <a:t>besimptomiai</a:t>
            </a:r>
            <a:r>
              <a:rPr lang="lt-LT" dirty="0"/>
              <a:t> atvejai).</a:t>
            </a:r>
          </a:p>
        </p:txBody>
      </p:sp>
    </p:spTree>
    <p:extLst>
      <p:ext uri="{BB962C8B-B14F-4D97-AF65-F5344CB8AC3E}">
        <p14:creationId xmlns:p14="http://schemas.microsoft.com/office/powerpoint/2010/main" val="31359143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normAutofit/>
          </a:bodyPr>
          <a:lstStyle/>
          <a:p>
            <a:r>
              <a:rPr lang="lt-LT" sz="3600" b="1" dirty="0"/>
              <a:t>Ar tyrimas vienkartinis?</a:t>
            </a:r>
            <a:endParaRPr lang="lt-LT" sz="3600" dirty="0"/>
          </a:p>
        </p:txBody>
      </p:sp>
      <p:sp>
        <p:nvSpPr>
          <p:cNvPr id="3" name="Turinio vietos rezervavimo ženklas 2"/>
          <p:cNvSpPr>
            <a:spLocks noGrp="1"/>
          </p:cNvSpPr>
          <p:nvPr>
            <p:ph idx="1"/>
          </p:nvPr>
        </p:nvSpPr>
        <p:spPr>
          <a:xfrm>
            <a:off x="1371600" y="1213659"/>
            <a:ext cx="9601200" cy="3581400"/>
          </a:xfrm>
        </p:spPr>
        <p:txBody>
          <a:bodyPr>
            <a:normAutofit fontScale="92500" lnSpcReduction="20000"/>
          </a:bodyPr>
          <a:lstStyle/>
          <a:p>
            <a:pPr algn="just">
              <a:lnSpc>
                <a:spcPct val="150000"/>
              </a:lnSpc>
            </a:pPr>
            <a:r>
              <a:rPr lang="lt-LT" dirty="0"/>
              <a:t>Tyrimas nėra vienkartinis. </a:t>
            </a:r>
          </a:p>
          <a:p>
            <a:pPr algn="just">
              <a:lnSpc>
                <a:spcPct val="150000"/>
              </a:lnSpc>
            </a:pPr>
            <a:r>
              <a:rPr lang="lt-LT" dirty="0"/>
              <a:t>Mokinių, mokyklos darbuotojų, galinčių turėti kontaktą su mokiniais, ir jų namų ūkių narių pirmas tyrimas atliekamas mobiliajame punkte. </a:t>
            </a:r>
          </a:p>
          <a:p>
            <a:pPr algn="just">
              <a:lnSpc>
                <a:spcPct val="150000"/>
              </a:lnSpc>
            </a:pPr>
            <a:r>
              <a:rPr lang="lt-LT" dirty="0"/>
              <a:t>Jei visų tiriamųjų tyrimo rezultatai bus neigiami, mokiniai galės saugiai sugrįžti į klases, darbuotojai dirbti ugdymo įstaigoje kontaktiniu būdu. </a:t>
            </a:r>
          </a:p>
          <a:p>
            <a:pPr algn="just">
              <a:lnSpc>
                <a:spcPct val="150000"/>
              </a:lnSpc>
            </a:pPr>
            <a:r>
              <a:rPr lang="lt-LT" dirty="0"/>
              <a:t>Vėliau ugdymo įstaigoje kas 4–7 dienas bus atliekamas tęstinis periodinis profilaktinis tik mokinių ir mokyklos darbuotojų tyrimas, užtikrinant tolesnį saugų mokymąsi ugdymo įstaigoje.</a:t>
            </a:r>
          </a:p>
        </p:txBody>
      </p:sp>
    </p:spTree>
    <p:extLst>
      <p:ext uri="{BB962C8B-B14F-4D97-AF65-F5344CB8AC3E}">
        <p14:creationId xmlns:p14="http://schemas.microsoft.com/office/powerpoint/2010/main" val="42443380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1371600" y="685800"/>
            <a:ext cx="10474036" cy="1485900"/>
          </a:xfrm>
        </p:spPr>
        <p:txBody>
          <a:bodyPr>
            <a:normAutofit/>
          </a:bodyPr>
          <a:lstStyle/>
          <a:p>
            <a:r>
              <a:rPr lang="lt-LT" sz="3600" b="1" dirty="0"/>
              <a:t>Kas bus, jei mokinių ar darbuotojų kaupinio tyrimo rezultatas bus teigiamas?</a:t>
            </a:r>
            <a:endParaRPr lang="lt-LT" sz="3600" dirty="0"/>
          </a:p>
        </p:txBody>
      </p:sp>
      <p:sp>
        <p:nvSpPr>
          <p:cNvPr id="3" name="Turinio vietos rezervavimo ženklas 2"/>
          <p:cNvSpPr>
            <a:spLocks noGrp="1"/>
          </p:cNvSpPr>
          <p:nvPr>
            <p:ph idx="1"/>
          </p:nvPr>
        </p:nvSpPr>
        <p:spPr>
          <a:xfrm>
            <a:off x="1371600" y="1729048"/>
            <a:ext cx="9601200" cy="3581400"/>
          </a:xfrm>
        </p:spPr>
        <p:txBody>
          <a:bodyPr/>
          <a:lstStyle/>
          <a:p>
            <a:pPr algn="just">
              <a:lnSpc>
                <a:spcPct val="150000"/>
              </a:lnSpc>
            </a:pPr>
            <a:r>
              <a:rPr lang="lt-LT" dirty="0"/>
              <a:t>Visi kaupinį sudarantys asmenys turės izoliuotis ir nedelsiant registruotis atlikti profilaktinį PGR tyrimą iš nosiaryklės, siekiant išsiaiškinti, ar asmuo neserga.</a:t>
            </a:r>
          </a:p>
        </p:txBody>
      </p:sp>
    </p:spTree>
    <p:extLst>
      <p:ext uri="{BB962C8B-B14F-4D97-AF65-F5344CB8AC3E}">
        <p14:creationId xmlns:p14="http://schemas.microsoft.com/office/powerpoint/2010/main" val="12757969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1371599" y="685800"/>
            <a:ext cx="10665229" cy="1485900"/>
          </a:xfrm>
        </p:spPr>
        <p:txBody>
          <a:bodyPr>
            <a:noAutofit/>
          </a:bodyPr>
          <a:lstStyle/>
          <a:p>
            <a:r>
              <a:rPr lang="lt-LT" sz="3600" b="1" dirty="0"/>
              <a:t>Kas atsitiks, jei jokių simptomų neturinčio vaiko tyrimo rezultatas bus teigiamas? Ar reikės izoliuotis visai klasei?</a:t>
            </a:r>
            <a:endParaRPr lang="lt-LT" sz="3600" dirty="0"/>
          </a:p>
        </p:txBody>
      </p:sp>
      <p:sp>
        <p:nvSpPr>
          <p:cNvPr id="3" name="Turinio vietos rezervavimo ženklas 2"/>
          <p:cNvSpPr>
            <a:spLocks noGrp="1"/>
          </p:cNvSpPr>
          <p:nvPr>
            <p:ph idx="1"/>
          </p:nvPr>
        </p:nvSpPr>
        <p:spPr>
          <a:xfrm>
            <a:off x="1371599" y="2171700"/>
            <a:ext cx="9601200" cy="3581400"/>
          </a:xfrm>
        </p:spPr>
        <p:txBody>
          <a:bodyPr/>
          <a:lstStyle/>
          <a:p>
            <a:pPr algn="just">
              <a:lnSpc>
                <a:spcPct val="150000"/>
              </a:lnSpc>
            </a:pPr>
            <a:r>
              <a:rPr lang="lt-LT" dirty="0"/>
              <a:t>Taip. 14 dienų izoliacija privaloma turėjus didelės rizikos kontaktų, 10 dienų – kitais atvejais. Izoliacijos trukmė gali kisti – Vyriausybėje ir ekspertų taryboje vyksta diskusijos, kaip terminą sutrumpinti.</a:t>
            </a:r>
          </a:p>
        </p:txBody>
      </p:sp>
    </p:spTree>
    <p:extLst>
      <p:ext uri="{BB962C8B-B14F-4D97-AF65-F5344CB8AC3E}">
        <p14:creationId xmlns:p14="http://schemas.microsoft.com/office/powerpoint/2010/main" val="4507338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1371599" y="685800"/>
            <a:ext cx="10590415" cy="1485900"/>
          </a:xfrm>
        </p:spPr>
        <p:txBody>
          <a:bodyPr>
            <a:noAutofit/>
          </a:bodyPr>
          <a:lstStyle/>
          <a:p>
            <a:r>
              <a:rPr lang="lt-LT" sz="3600" b="1" dirty="0"/>
              <a:t>Kas bus, jei vienas kaupinių bus teigiamas? Ar turės </a:t>
            </a:r>
            <a:r>
              <a:rPr lang="lt-LT" sz="3600" b="1" dirty="0" err="1"/>
              <a:t>karantinuotis</a:t>
            </a:r>
            <a:r>
              <a:rPr lang="lt-LT" sz="3600" b="1" dirty="0"/>
              <a:t> klasė, klasės mokinių šeimos? Jei taip – kiek laiko?</a:t>
            </a:r>
            <a:endParaRPr lang="lt-LT" sz="3600" dirty="0"/>
          </a:p>
        </p:txBody>
      </p:sp>
      <p:sp>
        <p:nvSpPr>
          <p:cNvPr id="3" name="Turinio vietos rezervavimo ženklas 2"/>
          <p:cNvSpPr>
            <a:spLocks noGrp="1"/>
          </p:cNvSpPr>
          <p:nvPr>
            <p:ph idx="1"/>
          </p:nvPr>
        </p:nvSpPr>
        <p:spPr>
          <a:xfrm>
            <a:off x="1371599" y="2171700"/>
            <a:ext cx="9601200" cy="3581400"/>
          </a:xfrm>
        </p:spPr>
        <p:txBody>
          <a:bodyPr/>
          <a:lstStyle/>
          <a:p>
            <a:pPr algn="just">
              <a:lnSpc>
                <a:spcPct val="150000"/>
              </a:lnSpc>
            </a:pPr>
            <a:r>
              <a:rPr lang="lt-LT" dirty="0"/>
              <a:t>Jei viename klasės kaupinių bus aptiktas virusas, bus testuojami visi į tą kaupinį patekę vaikai atskirai, kad būtų nustatytas sergantis. </a:t>
            </a:r>
          </a:p>
          <a:p>
            <a:pPr algn="just">
              <a:lnSpc>
                <a:spcPct val="150000"/>
              </a:lnSpc>
            </a:pPr>
            <a:r>
              <a:rPr lang="lt-LT" dirty="0"/>
              <a:t>Visa klasė turės izoliuotis 14 dienų ir mokysis nuotoliniu būdu. </a:t>
            </a:r>
          </a:p>
          <a:p>
            <a:pPr algn="just">
              <a:lnSpc>
                <a:spcPct val="150000"/>
              </a:lnSpc>
            </a:pPr>
            <a:r>
              <a:rPr lang="lt-LT" dirty="0"/>
              <a:t>Po to grįš atgal į mokyklą ir bus toliau testuojami kaupinių metodu. Susirgusiam </a:t>
            </a:r>
            <a:r>
              <a:rPr lang="lt-LT" dirty="0" err="1"/>
              <a:t>koronavirusu</a:t>
            </a:r>
            <a:r>
              <a:rPr lang="lt-LT" dirty="0"/>
              <a:t> mokiniui ir jo šeimai bus taikoma 10–14 dienų izoliacija.</a:t>
            </a:r>
          </a:p>
        </p:txBody>
      </p:sp>
    </p:spTree>
    <p:extLst>
      <p:ext uri="{BB962C8B-B14F-4D97-AF65-F5344CB8AC3E}">
        <p14:creationId xmlns:p14="http://schemas.microsoft.com/office/powerpoint/2010/main" val="31623720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normAutofit/>
          </a:bodyPr>
          <a:lstStyle/>
          <a:p>
            <a:r>
              <a:rPr lang="pt-BR" sz="3600" b="1" dirty="0"/>
              <a:t>Ar </a:t>
            </a:r>
            <a:r>
              <a:rPr lang="pt-BR" sz="3600" b="1" dirty="0" err="1"/>
              <a:t>tyrimo</a:t>
            </a:r>
            <a:r>
              <a:rPr lang="pt-BR" sz="3600" b="1" dirty="0"/>
              <a:t> </a:t>
            </a:r>
            <a:r>
              <a:rPr lang="pt-BR" sz="3600" b="1" dirty="0" err="1"/>
              <a:t>metu</a:t>
            </a:r>
            <a:r>
              <a:rPr lang="pt-BR" sz="3600" b="1" dirty="0"/>
              <a:t> </a:t>
            </a:r>
            <a:r>
              <a:rPr lang="pt-BR" sz="3600" b="1" dirty="0" err="1"/>
              <a:t>negalima</a:t>
            </a:r>
            <a:r>
              <a:rPr lang="pt-BR" sz="3600" b="1" dirty="0"/>
              <a:t> </a:t>
            </a:r>
            <a:r>
              <a:rPr lang="pt-BR" sz="3600" b="1" dirty="0" err="1"/>
              <a:t>užsikrėsti</a:t>
            </a:r>
            <a:r>
              <a:rPr lang="pt-BR" sz="3600" b="1" dirty="0"/>
              <a:t>?</a:t>
            </a:r>
            <a:endParaRPr lang="lt-LT" sz="3600" dirty="0"/>
          </a:p>
        </p:txBody>
      </p:sp>
      <p:sp>
        <p:nvSpPr>
          <p:cNvPr id="3" name="Turinio vietos rezervavimo ženklas 2"/>
          <p:cNvSpPr>
            <a:spLocks noGrp="1"/>
          </p:cNvSpPr>
          <p:nvPr>
            <p:ph idx="1"/>
          </p:nvPr>
        </p:nvSpPr>
        <p:spPr>
          <a:xfrm>
            <a:off x="1371600" y="1238596"/>
            <a:ext cx="9601200" cy="3581400"/>
          </a:xfrm>
        </p:spPr>
        <p:txBody>
          <a:bodyPr/>
          <a:lstStyle/>
          <a:p>
            <a:r>
              <a:rPr lang="lt-LT" dirty="0"/>
              <a:t>Ne, tyrimas atliekamas laikantis visų saugumo reikalavimų.</a:t>
            </a:r>
          </a:p>
        </p:txBody>
      </p:sp>
    </p:spTree>
    <p:extLst>
      <p:ext uri="{BB962C8B-B14F-4D97-AF65-F5344CB8AC3E}">
        <p14:creationId xmlns:p14="http://schemas.microsoft.com/office/powerpoint/2010/main" val="36755497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normAutofit/>
          </a:bodyPr>
          <a:lstStyle/>
          <a:p>
            <a:r>
              <a:rPr lang="fi-FI" sz="3600" b="1" dirty="0" err="1"/>
              <a:t>Ar</a:t>
            </a:r>
            <a:r>
              <a:rPr lang="fi-FI" sz="3600" b="1" dirty="0"/>
              <a:t> </a:t>
            </a:r>
            <a:r>
              <a:rPr lang="fi-FI" sz="3600" b="1" dirty="0" err="1"/>
              <a:t>vaikas</a:t>
            </a:r>
            <a:r>
              <a:rPr lang="fi-FI" sz="3600" b="1" dirty="0"/>
              <a:t> </a:t>
            </a:r>
            <a:r>
              <a:rPr lang="fi-FI" sz="3600" b="1" dirty="0" err="1"/>
              <a:t>gali</a:t>
            </a:r>
            <a:r>
              <a:rPr lang="fi-FI" sz="3600" b="1" dirty="0"/>
              <a:t> </a:t>
            </a:r>
            <a:r>
              <a:rPr lang="fi-FI" sz="3600" b="1" dirty="0" err="1"/>
              <a:t>atsisakyti</a:t>
            </a:r>
            <a:r>
              <a:rPr lang="fi-FI" sz="3600" b="1" dirty="0"/>
              <a:t> </a:t>
            </a:r>
            <a:r>
              <a:rPr lang="fi-FI" sz="3600" b="1" dirty="0" err="1"/>
              <a:t>mokykloje</a:t>
            </a:r>
            <a:r>
              <a:rPr lang="fi-FI" sz="3600" b="1" dirty="0"/>
              <a:t> </a:t>
            </a:r>
            <a:r>
              <a:rPr lang="fi-FI" sz="3600" b="1" dirty="0" err="1"/>
              <a:t>testuotis</a:t>
            </a:r>
            <a:r>
              <a:rPr lang="fi-FI" sz="3600" b="1" dirty="0"/>
              <a:t>?</a:t>
            </a:r>
            <a:endParaRPr lang="lt-LT" sz="3600" dirty="0"/>
          </a:p>
        </p:txBody>
      </p:sp>
      <p:sp>
        <p:nvSpPr>
          <p:cNvPr id="3" name="Turinio vietos rezervavimo ženklas 2"/>
          <p:cNvSpPr>
            <a:spLocks noGrp="1"/>
          </p:cNvSpPr>
          <p:nvPr>
            <p:ph idx="1"/>
          </p:nvPr>
        </p:nvSpPr>
        <p:spPr>
          <a:xfrm>
            <a:off x="1371600" y="1691677"/>
            <a:ext cx="9601200" cy="3581400"/>
          </a:xfrm>
        </p:spPr>
        <p:txBody>
          <a:bodyPr/>
          <a:lstStyle/>
          <a:p>
            <a:pPr algn="just">
              <a:lnSpc>
                <a:spcPct val="150000"/>
              </a:lnSpc>
            </a:pPr>
            <a:r>
              <a:rPr lang="lt-LT" dirty="0"/>
              <a:t>Gali, tačiau testą atlikti rekomenduojama, nes tik tokiu atveju bus galima užtikrinti saugią aplinką mokykloje. Jei vaikas atsisakys ir klasėje bus patvirtintas virusas, tyrimo neatlikęs vaikas taip pat privalės izoliuotis.</a:t>
            </a:r>
          </a:p>
        </p:txBody>
      </p:sp>
    </p:spTree>
    <p:extLst>
      <p:ext uri="{BB962C8B-B14F-4D97-AF65-F5344CB8AC3E}">
        <p14:creationId xmlns:p14="http://schemas.microsoft.com/office/powerpoint/2010/main" val="39791182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1371600" y="685800"/>
            <a:ext cx="10648604" cy="1485900"/>
          </a:xfrm>
        </p:spPr>
        <p:txBody>
          <a:bodyPr>
            <a:noAutofit/>
          </a:bodyPr>
          <a:lstStyle/>
          <a:p>
            <a:r>
              <a:rPr lang="lt-LT" sz="3600" b="1" dirty="0"/>
              <a:t>Ar gali šeima vaiką į mokyklą pradėti leisti vėliau, ne kartu su daugeliu kontaktinį ugdymą pradedančių mokinių?</a:t>
            </a:r>
            <a:endParaRPr lang="lt-LT" sz="3600" dirty="0"/>
          </a:p>
        </p:txBody>
      </p:sp>
      <p:sp>
        <p:nvSpPr>
          <p:cNvPr id="3" name="Turinio vietos rezervavimo ženklas 2"/>
          <p:cNvSpPr>
            <a:spLocks noGrp="1"/>
          </p:cNvSpPr>
          <p:nvPr>
            <p:ph idx="1"/>
          </p:nvPr>
        </p:nvSpPr>
        <p:spPr>
          <a:xfrm>
            <a:off x="1371600" y="2171700"/>
            <a:ext cx="9601200" cy="3581400"/>
          </a:xfrm>
        </p:spPr>
        <p:txBody>
          <a:bodyPr/>
          <a:lstStyle/>
          <a:p>
            <a:pPr algn="just">
              <a:lnSpc>
                <a:spcPct val="150000"/>
              </a:lnSpc>
            </a:pPr>
            <a:r>
              <a:rPr lang="lt-LT" dirty="0"/>
              <a:t>Prie mokymosi kontaktiniu būdu įmanoma prisijungti vėliau, tačiau tai gali užtrukti. Tik pasirašius sutikimą testuotis ir mokytis kontaktiniu būdu, visam namų ūkiui atlikus testą ir gavus neigiamą atsakymą, galima grįžti prie kontaktinio mokymo.</a:t>
            </a:r>
          </a:p>
        </p:txBody>
      </p:sp>
    </p:spTree>
    <p:extLst>
      <p:ext uri="{BB962C8B-B14F-4D97-AF65-F5344CB8AC3E}">
        <p14:creationId xmlns:p14="http://schemas.microsoft.com/office/powerpoint/2010/main" val="188426296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avadinimas 1"/>
          <p:cNvSpPr txBox="1">
            <a:spLocks/>
          </p:cNvSpPr>
          <p:nvPr/>
        </p:nvSpPr>
        <p:spPr>
          <a:xfrm>
            <a:off x="855237" y="774599"/>
            <a:ext cx="11443855" cy="2916550"/>
          </a:xfrm>
          <a:prstGeom prst="rect">
            <a:avLst/>
          </a:prstGeom>
        </p:spPr>
        <p:txBody>
          <a:bodyPr vert="horz" lIns="91440" tIns="45720" rIns="91440" bIns="45720" rtlCol="0" anchor="t">
            <a:noAutofit/>
          </a:bodyPr>
          <a:lst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a:lstStyle>
          <a:p>
            <a:pPr algn="ctr"/>
            <a:r>
              <a:rPr lang="lt-LT" sz="8000" b="1" dirty="0"/>
              <a:t>KAUPINIŲ METODO TESTAVIMO VAIZDO ĮRAŠAI</a:t>
            </a:r>
          </a:p>
        </p:txBody>
      </p:sp>
      <p:sp>
        <p:nvSpPr>
          <p:cNvPr id="3" name="Turinio vietos rezervavimo ženklas 2"/>
          <p:cNvSpPr>
            <a:spLocks noGrp="1"/>
          </p:cNvSpPr>
          <p:nvPr>
            <p:ph idx="1"/>
          </p:nvPr>
        </p:nvSpPr>
        <p:spPr>
          <a:xfrm>
            <a:off x="2172777" y="4150128"/>
            <a:ext cx="8594590" cy="976746"/>
          </a:xfrm>
        </p:spPr>
        <p:txBody>
          <a:bodyPr/>
          <a:lstStyle/>
          <a:p>
            <a:r>
              <a:rPr lang="lt-LT" dirty="0">
                <a:hlinkClick r:id="rId2"/>
              </a:rPr>
              <a:t>https://www.youtube.com/watch?v=c5Msgglg9Ak</a:t>
            </a:r>
          </a:p>
          <a:p>
            <a:r>
              <a:rPr lang="lt-LT" dirty="0">
                <a:hlinkClick r:id="rId2"/>
              </a:rPr>
              <a:t>https://www.youtube.com/watch?v=J_SnKKwFQuU&amp;feature=emb_title</a:t>
            </a:r>
            <a:endParaRPr lang="lt-LT" dirty="0"/>
          </a:p>
          <a:p>
            <a:endParaRPr lang="lt-LT" dirty="0"/>
          </a:p>
        </p:txBody>
      </p:sp>
    </p:spTree>
    <p:extLst>
      <p:ext uri="{BB962C8B-B14F-4D97-AF65-F5344CB8AC3E}">
        <p14:creationId xmlns:p14="http://schemas.microsoft.com/office/powerpoint/2010/main" val="3687727173"/>
      </p:ext>
    </p:extLst>
  </p:cSld>
  <p:clrMapOvr>
    <a:masterClrMapping/>
  </p:clrMapOvr>
</p:sld>
</file>

<file path=ppt/theme/theme1.xml><?xml version="1.0" encoding="utf-8"?>
<a:theme xmlns:a="http://schemas.openxmlformats.org/drawingml/2006/main" name="Crop">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rop">
      <a:majorFont>
        <a:latin typeface="Franklin Gothic Book"/>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docProps/app.xml><?xml version="1.0" encoding="utf-8"?>
<Properties xmlns="http://schemas.openxmlformats.org/officeDocument/2006/extended-properties" xmlns:vt="http://schemas.openxmlformats.org/officeDocument/2006/docPropsVTypes">
  <Template>TM10001105[[fn=Apkirpimas]]</Template>
  <TotalTime>245</TotalTime>
  <Words>1595</Words>
  <Application>Microsoft Office PowerPoint</Application>
  <PresentationFormat>Plačiaekranė</PresentationFormat>
  <Paragraphs>93</Paragraphs>
  <Slides>36</Slides>
  <Notes>0</Notes>
  <HiddenSlides>0</HiddenSlides>
  <MMClips>0</MMClips>
  <ScaleCrop>false</ScaleCrop>
  <HeadingPairs>
    <vt:vector size="6" baseType="variant">
      <vt:variant>
        <vt:lpstr>Naudojami šriftai</vt:lpstr>
      </vt:variant>
      <vt:variant>
        <vt:i4>1</vt:i4>
      </vt:variant>
      <vt:variant>
        <vt:lpstr>Tema</vt:lpstr>
      </vt:variant>
      <vt:variant>
        <vt:i4>1</vt:i4>
      </vt:variant>
      <vt:variant>
        <vt:lpstr>Skaidrių pavadinimai</vt:lpstr>
      </vt:variant>
      <vt:variant>
        <vt:i4>36</vt:i4>
      </vt:variant>
    </vt:vector>
  </HeadingPairs>
  <TitlesOfParts>
    <vt:vector size="38" baseType="lpstr">
      <vt:lpstr>Franklin Gothic Book</vt:lpstr>
      <vt:lpstr>Crop</vt:lpstr>
      <vt:lpstr>Informacija tėvams  ir  ugdymo įstaigoms testavimas kaupiniais</vt:lpstr>
      <vt:lpstr>STATISTIKA (Atnaujinta 2021-03-15) </vt:lpstr>
      <vt:lpstr>„PowerPoint“ pateiktis</vt:lpstr>
      <vt:lpstr>Kaip vykdomas tyrimas?</vt:lpstr>
      <vt:lpstr>Kas yra namų ūkis?</vt:lpstr>
      <vt:lpstr>Ką reiškia tyrimas kaupinių metodu?</vt:lpstr>
      <vt:lpstr>Kuo kaupinių metodu atliekamas tyrimas skiriasi nuo įprastai atliekamo tyrimo iš nosiaryklės mobiliuosiuose punktuose?</vt:lpstr>
      <vt:lpstr>Kaip registruotis į tyrimą kaupinių metodu?</vt:lpstr>
      <vt:lpstr>Kaip sužinoti kada atvykti atlikti tyrimą?</vt:lpstr>
      <vt:lpstr>Ar galiu rinktis testo atlikimo laiką? Kas bus, jei negalėsiu atvykti paskirtu laiku?</vt:lpstr>
      <vt:lpstr>Ar visi vieno namų ūkio nariai turi atvykti atlikti tyrimo į mobilųjį punktą vienu metu?</vt:lpstr>
      <vt:lpstr>„PowerPoint“ pateiktis</vt:lpstr>
      <vt:lpstr>Ar sugrįžimas savanoriškas, ar privalomas visiems? Ar kaupinio tyrimas prieš grįžtant privalomas, ar tik rekomenduojamas?</vt:lpstr>
      <vt:lpstr>Ar galės į kontaktinį ugdymą grįžti tie mokiniai, kurių tėvai / globėjai nesutinka, kad vaikai būtų testuojami?</vt:lpstr>
      <vt:lpstr>Jei tėvai persigalvoja, ar galima atsisakyti vaiką mokyti kontaktiniu būdu?</vt:lpstr>
      <vt:lpstr>Kaip mokykloje turės būti organizuojamas kontaktinis ugdymas?</vt:lpstr>
      <vt:lpstr>Ar vaikai mokykloje privalės dėvėti kaukes?</vt:lpstr>
      <vt:lpstr>Ar galimas hibridinis mokymas?</vt:lpstr>
      <vt:lpstr>„PowerPoint“ pateiktis</vt:lpstr>
      <vt:lpstr>Kas suteikė teisę atlikti tyrimą kaupinių metodu?</vt:lpstr>
      <vt:lpstr>Kas pateikė rekomendacijas, kaip atlikti tyrimą kaupinių metodu?</vt:lpstr>
      <vt:lpstr>Kas gali dalyvauti tyrime?</vt:lpstr>
      <vt:lpstr>Kam nereikia / negalima testuotis?</vt:lpstr>
      <vt:lpstr>Ar, tiriant namų ūkio asmenis, reikia įtraukti tą, kuris yra persirgęs koronavirusu mažiau nei prieš 90 dienų? Pavyzdžiui, jei vienas tėvų sirgo koronavirusu mažiau nei prieš 90 d., o kiti namų ūkio asmenys ne?</vt:lpstr>
      <vt:lpstr>Jei mokinys yra persirgęs koronavirusu mažiau nei prieš 90 dienų, ar jis bei jo namų ūkis turi atlikti tyrimą kaupinių metodu?</vt:lpstr>
      <vt:lpstr>Jei vaikas reguliariai bendrauja su močiute arba seneliu, ar jai / jam taip pat reikės atlikti testą?</vt:lpstr>
      <vt:lpstr>Jei vaiko šeima negyvena kartu, o vaikas gyvena keletą dienų su tėčiu, keletą dienų su mama, – ar abiem namų ūkiams reikia atlikti tyrimą?</vt:lpstr>
      <vt:lpstr>Ar privalo tyrimą atlikti visi namų ūkio nariai, ar gali, pavyzdžiui, trys iš penkių?</vt:lpstr>
      <vt:lpstr>Ar tyrimas vienkartinis?</vt:lpstr>
      <vt:lpstr>Kas bus, jei mokinių ar darbuotojų kaupinio tyrimo rezultatas bus teigiamas?</vt:lpstr>
      <vt:lpstr>Kas atsitiks, jei jokių simptomų neturinčio vaiko tyrimo rezultatas bus teigiamas? Ar reikės izoliuotis visai klasei?</vt:lpstr>
      <vt:lpstr>Kas bus, jei vienas kaupinių bus teigiamas? Ar turės karantinuotis klasė, klasės mokinių šeimos? Jei taip – kiek laiko?</vt:lpstr>
      <vt:lpstr>Ar tyrimo metu negalima užsikrėsti?</vt:lpstr>
      <vt:lpstr>Ar vaikas gali atsisakyti mokykloje testuotis?</vt:lpstr>
      <vt:lpstr>Ar gali šeima vaiką į mokyklą pradėti leisti vėliau, ne kartu su daugeliu kontaktinį ugdymą pradedančių mokinių?</vt:lpstr>
      <vt:lpstr>„PowerPoint“ pateiktis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Informacija tėvams ir ugdymo įstaigoms: testavimas kaupiniais</dc:title>
  <dc:creator>Darbuotojas</dc:creator>
  <cp:lastModifiedBy>Edita Levansaviciute</cp:lastModifiedBy>
  <cp:revision>18</cp:revision>
  <dcterms:created xsi:type="dcterms:W3CDTF">2021-03-15T11:40:24Z</dcterms:created>
  <dcterms:modified xsi:type="dcterms:W3CDTF">2021-03-16T12:53:18Z</dcterms:modified>
</cp:coreProperties>
</file>